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tiff" ContentType="image/tif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85" r:id="rId2"/>
    <p:sldMasterId id="2147483694" r:id="rId3"/>
  </p:sldMasterIdLst>
  <p:notesMasterIdLst>
    <p:notesMasterId r:id="rId51"/>
  </p:notesMasterIdLst>
  <p:sldIdLst>
    <p:sldId id="392" r:id="rId4"/>
    <p:sldId id="399" r:id="rId5"/>
    <p:sldId id="403" r:id="rId6"/>
    <p:sldId id="420" r:id="rId7"/>
    <p:sldId id="400" r:id="rId8"/>
    <p:sldId id="430" r:id="rId9"/>
    <p:sldId id="452" r:id="rId10"/>
    <p:sldId id="451" r:id="rId11"/>
    <p:sldId id="453" r:id="rId12"/>
    <p:sldId id="454" r:id="rId13"/>
    <p:sldId id="481" r:id="rId14"/>
    <p:sldId id="455" r:id="rId15"/>
    <p:sldId id="456" r:id="rId16"/>
    <p:sldId id="457" r:id="rId17"/>
    <p:sldId id="458" r:id="rId18"/>
    <p:sldId id="459" r:id="rId19"/>
    <p:sldId id="460" r:id="rId20"/>
    <p:sldId id="461" r:id="rId21"/>
    <p:sldId id="462" r:id="rId22"/>
    <p:sldId id="463" r:id="rId23"/>
    <p:sldId id="464" r:id="rId24"/>
    <p:sldId id="465" r:id="rId25"/>
    <p:sldId id="466" r:id="rId26"/>
    <p:sldId id="467" r:id="rId27"/>
    <p:sldId id="468" r:id="rId28"/>
    <p:sldId id="469" r:id="rId29"/>
    <p:sldId id="470" r:id="rId30"/>
    <p:sldId id="471" r:id="rId31"/>
    <p:sldId id="472" r:id="rId32"/>
    <p:sldId id="473" r:id="rId33"/>
    <p:sldId id="474" r:id="rId34"/>
    <p:sldId id="475" r:id="rId35"/>
    <p:sldId id="476" r:id="rId36"/>
    <p:sldId id="477" r:id="rId37"/>
    <p:sldId id="478" r:id="rId38"/>
    <p:sldId id="479" r:id="rId39"/>
    <p:sldId id="482" r:id="rId40"/>
    <p:sldId id="483" r:id="rId41"/>
    <p:sldId id="484" r:id="rId42"/>
    <p:sldId id="485" r:id="rId43"/>
    <p:sldId id="486" r:id="rId44"/>
    <p:sldId id="390" r:id="rId45"/>
    <p:sldId id="428" r:id="rId46"/>
    <p:sldId id="415" r:id="rId47"/>
    <p:sldId id="412" r:id="rId48"/>
    <p:sldId id="413" r:id="rId49"/>
    <p:sldId id="414" r:id="rId5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E Charlotte (INTPA)" initials="PC(" lastIdx="6" clrIdx="0">
    <p:extLst>
      <p:ext uri="{19B8F6BF-5375-455C-9EA6-DF929625EA0E}">
        <p15:presenceInfo xmlns:p15="http://schemas.microsoft.com/office/powerpoint/2012/main" userId="S-1-5-21-1606980848-2025429265-839522115-13724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notesViewPr>
    <p:cSldViewPr snapToGrid="0">
      <p:cViewPr varScale="1">
        <p:scale>
          <a:sx n="64" d="100"/>
          <a:sy n="64" d="100"/>
        </p:scale>
        <p:origin x="3115"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7CA7CB-758D-4CAC-8BB0-F9B15BFC86C3}"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fr-FR"/>
        </a:p>
      </dgm:t>
    </dgm:pt>
    <dgm:pt modelId="{9D9517C9-08A5-43AC-9060-BF756A0E0105}">
      <dgm:prSet phldrT="[Text]" custT="1"/>
      <dgm:spPr/>
      <dgm:t>
        <a:bodyPr/>
        <a:lstStyle/>
        <a:p>
          <a:r>
            <a:rPr lang="en-US" sz="1800" dirty="0"/>
            <a:t>EACH WG Chairs</a:t>
          </a:r>
          <a:endParaRPr lang="fr-FR" sz="1800" dirty="0"/>
        </a:p>
      </dgm:t>
    </dgm:pt>
    <dgm:pt modelId="{E0772F46-7939-49DE-9915-E0F6C6A91612}" type="parTrans" cxnId="{C7CA8991-6B06-45A3-BE00-C287283CE2D6}">
      <dgm:prSet/>
      <dgm:spPr/>
      <dgm:t>
        <a:bodyPr/>
        <a:lstStyle/>
        <a:p>
          <a:endParaRPr lang="fr-FR"/>
        </a:p>
      </dgm:t>
    </dgm:pt>
    <dgm:pt modelId="{49B3A9B9-66E3-45B9-A0BB-D38D813F3228}" type="sibTrans" cxnId="{C7CA8991-6B06-45A3-BE00-C287283CE2D6}">
      <dgm:prSet/>
      <dgm:spPr/>
      <dgm:t>
        <a:bodyPr/>
        <a:lstStyle/>
        <a:p>
          <a:endParaRPr lang="fr-FR"/>
        </a:p>
      </dgm:t>
    </dgm:pt>
    <dgm:pt modelId="{9A191E08-7C89-49E1-B239-25533EC35CB0}">
      <dgm:prSet phldrT="[Text]" custT="1"/>
      <dgm:spPr/>
      <dgm:t>
        <a:bodyPr/>
        <a:lstStyle/>
        <a:p>
          <a:r>
            <a:rPr lang="en-US" sz="1400" dirty="0"/>
            <a:t>Business Outcome</a:t>
          </a:r>
          <a:endParaRPr lang="fr-FR" sz="1400" dirty="0"/>
        </a:p>
      </dgm:t>
    </dgm:pt>
    <dgm:pt modelId="{F4D8B0EF-F1D2-4DB5-BC00-4921EC6FDE65}" type="parTrans" cxnId="{D2527046-5B5F-409E-87BD-DF0250943CD1}">
      <dgm:prSet/>
      <dgm:spPr/>
      <dgm:t>
        <a:bodyPr/>
        <a:lstStyle/>
        <a:p>
          <a:endParaRPr lang="fr-FR"/>
        </a:p>
      </dgm:t>
    </dgm:pt>
    <dgm:pt modelId="{E282C579-1F80-42F9-8843-BDABEC1CFD32}" type="sibTrans" cxnId="{D2527046-5B5F-409E-87BD-DF0250943CD1}">
      <dgm:prSet/>
      <dgm:spPr/>
      <dgm:t>
        <a:bodyPr/>
        <a:lstStyle/>
        <a:p>
          <a:endParaRPr lang="fr-FR"/>
        </a:p>
      </dgm:t>
    </dgm:pt>
    <dgm:pt modelId="{A9D46D5F-D2F0-49F3-A758-2569C758A8A9}">
      <dgm:prSet phldrT="[Text]" custT="1"/>
      <dgm:spPr/>
      <dgm:t>
        <a:bodyPr/>
        <a:lstStyle/>
        <a:p>
          <a:r>
            <a:rPr lang="en-US" sz="1400" dirty="0"/>
            <a:t>Call Action </a:t>
          </a:r>
          <a:endParaRPr lang="fr-FR" sz="1400" dirty="0"/>
        </a:p>
      </dgm:t>
    </dgm:pt>
    <dgm:pt modelId="{3AF62DBC-988D-4914-AED0-0E4455E059DE}" type="parTrans" cxnId="{A3D93B50-5FEC-4D0D-A706-0C636BF0C427}">
      <dgm:prSet/>
      <dgm:spPr/>
      <dgm:t>
        <a:bodyPr/>
        <a:lstStyle/>
        <a:p>
          <a:endParaRPr lang="fr-FR"/>
        </a:p>
      </dgm:t>
    </dgm:pt>
    <dgm:pt modelId="{D661F0C9-BD94-4BE7-A5A4-FA9C6AD37F8A}" type="sibTrans" cxnId="{A3D93B50-5FEC-4D0D-A706-0C636BF0C427}">
      <dgm:prSet/>
      <dgm:spPr/>
      <dgm:t>
        <a:bodyPr/>
        <a:lstStyle/>
        <a:p>
          <a:endParaRPr lang="fr-FR"/>
        </a:p>
      </dgm:t>
    </dgm:pt>
    <dgm:pt modelId="{8517DE7F-87CF-4DF8-90F4-DB60EE87AFBA}">
      <dgm:prSet phldrT="[Text]" custT="1"/>
      <dgm:spPr/>
      <dgm:t>
        <a:bodyPr/>
        <a:lstStyle/>
        <a:p>
          <a:r>
            <a:rPr lang="en-US" sz="1800" dirty="0"/>
            <a:t>Drafting Team </a:t>
          </a:r>
          <a:r>
            <a:rPr lang="en-US" sz="1400" dirty="0"/>
            <a:t>(EBO/ABO)</a:t>
          </a:r>
          <a:endParaRPr lang="fr-FR" sz="1400" dirty="0"/>
        </a:p>
      </dgm:t>
    </dgm:pt>
    <dgm:pt modelId="{7643076E-E1DB-4997-B5CB-88FFB808570C}" type="parTrans" cxnId="{5812F1A2-5BA4-4966-A321-0E3AF058800B}">
      <dgm:prSet/>
      <dgm:spPr/>
      <dgm:t>
        <a:bodyPr/>
        <a:lstStyle/>
        <a:p>
          <a:endParaRPr lang="fr-FR"/>
        </a:p>
      </dgm:t>
    </dgm:pt>
    <dgm:pt modelId="{9DD63DCD-807D-4AF2-9F95-07A9E6A2B53B}" type="sibTrans" cxnId="{5812F1A2-5BA4-4966-A321-0E3AF058800B}">
      <dgm:prSet/>
      <dgm:spPr/>
      <dgm:t>
        <a:bodyPr/>
        <a:lstStyle/>
        <a:p>
          <a:endParaRPr lang="fr-FR"/>
        </a:p>
      </dgm:t>
    </dgm:pt>
    <dgm:pt modelId="{F9356F24-7EA2-4FA7-998F-DA4FFFA4E8BF}">
      <dgm:prSet phldrT="[Text]" custT="1"/>
      <dgm:spPr/>
      <dgm:t>
        <a:bodyPr/>
        <a:lstStyle/>
        <a:p>
          <a:r>
            <a:rPr lang="en-US" sz="1200" dirty="0"/>
            <a:t>Consolidate WG Inputs </a:t>
          </a:r>
          <a:endParaRPr lang="fr-FR" sz="1200" dirty="0"/>
        </a:p>
      </dgm:t>
    </dgm:pt>
    <dgm:pt modelId="{5C7B3CB4-2907-4BE6-A988-A9B26E6CB38A}" type="parTrans" cxnId="{95EA4AD7-DE99-4243-B2B0-96F225B9DF3C}">
      <dgm:prSet/>
      <dgm:spPr/>
      <dgm:t>
        <a:bodyPr/>
        <a:lstStyle/>
        <a:p>
          <a:endParaRPr lang="fr-FR"/>
        </a:p>
      </dgm:t>
    </dgm:pt>
    <dgm:pt modelId="{E638F674-D0D4-4395-920D-669FEF0AB2C9}" type="sibTrans" cxnId="{95EA4AD7-DE99-4243-B2B0-96F225B9DF3C}">
      <dgm:prSet/>
      <dgm:spPr/>
      <dgm:t>
        <a:bodyPr/>
        <a:lstStyle/>
        <a:p>
          <a:endParaRPr lang="fr-FR"/>
        </a:p>
      </dgm:t>
    </dgm:pt>
    <dgm:pt modelId="{AE76006A-4F51-435B-8429-B604B2D1EEF5}">
      <dgm:prSet phldrT="[Text]" custT="1"/>
      <dgm:spPr/>
      <dgm:t>
        <a:bodyPr/>
        <a:lstStyle/>
        <a:p>
          <a:r>
            <a:rPr lang="en-US" sz="1200" dirty="0"/>
            <a:t>Ensure Coherence Across 12 Business Declarations</a:t>
          </a:r>
          <a:endParaRPr lang="fr-FR" sz="1200" dirty="0"/>
        </a:p>
      </dgm:t>
    </dgm:pt>
    <dgm:pt modelId="{5F76B616-0205-4AC6-A280-61466350614B}" type="parTrans" cxnId="{13D419A5-8F7E-4C5C-9659-24BC85F1FDED}">
      <dgm:prSet/>
      <dgm:spPr/>
      <dgm:t>
        <a:bodyPr/>
        <a:lstStyle/>
        <a:p>
          <a:endParaRPr lang="fr-FR"/>
        </a:p>
      </dgm:t>
    </dgm:pt>
    <dgm:pt modelId="{0B39A1B4-7021-4314-817D-9A421223B55C}" type="sibTrans" cxnId="{13D419A5-8F7E-4C5C-9659-24BC85F1FDED}">
      <dgm:prSet/>
      <dgm:spPr/>
      <dgm:t>
        <a:bodyPr/>
        <a:lstStyle/>
        <a:p>
          <a:endParaRPr lang="fr-FR"/>
        </a:p>
      </dgm:t>
    </dgm:pt>
    <dgm:pt modelId="{A00959AE-855F-4234-9761-BECFF6EE5C1B}">
      <dgm:prSet phldrT="[Text]" custT="1"/>
      <dgm:spPr/>
      <dgm:t>
        <a:bodyPr/>
        <a:lstStyle/>
        <a:p>
          <a:r>
            <a:rPr lang="en-US" sz="1800" dirty="0"/>
            <a:t>EU Africa Summit</a:t>
          </a:r>
          <a:endParaRPr lang="fr-FR" sz="1800" dirty="0"/>
        </a:p>
      </dgm:t>
    </dgm:pt>
    <dgm:pt modelId="{07CBCBE4-5DC6-43D1-82FC-52B475ECE527}" type="sibTrans" cxnId="{9BBB0BEC-49B2-4512-A9DF-56C3B00C14DB}">
      <dgm:prSet/>
      <dgm:spPr/>
      <dgm:t>
        <a:bodyPr/>
        <a:lstStyle/>
        <a:p>
          <a:endParaRPr lang="fr-FR"/>
        </a:p>
      </dgm:t>
    </dgm:pt>
    <dgm:pt modelId="{449CAA73-08EA-4907-BF92-C13787E86712}" type="parTrans" cxnId="{9BBB0BEC-49B2-4512-A9DF-56C3B00C14DB}">
      <dgm:prSet/>
      <dgm:spPr/>
      <dgm:t>
        <a:bodyPr/>
        <a:lstStyle/>
        <a:p>
          <a:endParaRPr lang="fr-FR"/>
        </a:p>
      </dgm:t>
    </dgm:pt>
    <dgm:pt modelId="{91DAB2AB-89E4-4B5C-98FB-5F90CB1F81B1}">
      <dgm:prSet phldrT="[Text]" custT="1"/>
      <dgm:spPr/>
      <dgm:t>
        <a:bodyPr/>
        <a:lstStyle/>
        <a:p>
          <a:r>
            <a:rPr lang="en-US" sz="1400" dirty="0"/>
            <a:t>Validation of the Business Declaration </a:t>
          </a:r>
          <a:endParaRPr lang="fr-FR" sz="1800" dirty="0"/>
        </a:p>
      </dgm:t>
    </dgm:pt>
    <dgm:pt modelId="{7F1A0AF4-498E-4573-919A-F150C42FD7F6}" type="parTrans" cxnId="{95DB6A5A-2A28-4821-98E9-802BFF8140D1}">
      <dgm:prSet/>
      <dgm:spPr/>
      <dgm:t>
        <a:bodyPr/>
        <a:lstStyle/>
        <a:p>
          <a:endParaRPr lang="fr-FR"/>
        </a:p>
      </dgm:t>
    </dgm:pt>
    <dgm:pt modelId="{7F58A391-9B70-4A43-A770-362711C0152A}" type="sibTrans" cxnId="{95DB6A5A-2A28-4821-98E9-802BFF8140D1}">
      <dgm:prSet/>
      <dgm:spPr/>
      <dgm:t>
        <a:bodyPr/>
        <a:lstStyle/>
        <a:p>
          <a:endParaRPr lang="fr-FR"/>
        </a:p>
      </dgm:t>
    </dgm:pt>
    <dgm:pt modelId="{FA68FD90-887C-4A6D-8236-E16D8AADCEAC}" type="pres">
      <dgm:prSet presAssocID="{A27CA7CB-758D-4CAC-8BB0-F9B15BFC86C3}" presName="theList" presStyleCnt="0">
        <dgm:presLayoutVars>
          <dgm:dir/>
          <dgm:animLvl val="lvl"/>
          <dgm:resizeHandles val="exact"/>
        </dgm:presLayoutVars>
      </dgm:prSet>
      <dgm:spPr/>
      <dgm:t>
        <a:bodyPr/>
        <a:lstStyle/>
        <a:p>
          <a:endParaRPr lang="en-US"/>
        </a:p>
      </dgm:t>
    </dgm:pt>
    <dgm:pt modelId="{6BE47284-8D89-4378-86AC-F647916D5298}" type="pres">
      <dgm:prSet presAssocID="{9D9517C9-08A5-43AC-9060-BF756A0E0105}" presName="compNode" presStyleCnt="0"/>
      <dgm:spPr/>
    </dgm:pt>
    <dgm:pt modelId="{0832E4A6-39F0-4AD8-B364-BA5BF34ACCAF}" type="pres">
      <dgm:prSet presAssocID="{9D9517C9-08A5-43AC-9060-BF756A0E0105}" presName="noGeometry" presStyleCnt="0"/>
      <dgm:spPr/>
    </dgm:pt>
    <dgm:pt modelId="{70238781-0DDB-424F-BBF7-0BCC269C030F}" type="pres">
      <dgm:prSet presAssocID="{9D9517C9-08A5-43AC-9060-BF756A0E0105}" presName="childTextVisible" presStyleLbl="bgAccFollowNode1" presStyleIdx="0" presStyleCnt="3" custScaleY="75541">
        <dgm:presLayoutVars>
          <dgm:bulletEnabled val="1"/>
        </dgm:presLayoutVars>
      </dgm:prSet>
      <dgm:spPr/>
      <dgm:t>
        <a:bodyPr/>
        <a:lstStyle/>
        <a:p>
          <a:endParaRPr lang="en-US"/>
        </a:p>
      </dgm:t>
    </dgm:pt>
    <dgm:pt modelId="{1D0E60F8-08B0-4231-90DF-FBDCACA71D19}" type="pres">
      <dgm:prSet presAssocID="{9D9517C9-08A5-43AC-9060-BF756A0E0105}" presName="childTextHidden" presStyleLbl="bgAccFollowNode1" presStyleIdx="0" presStyleCnt="3"/>
      <dgm:spPr/>
      <dgm:t>
        <a:bodyPr/>
        <a:lstStyle/>
        <a:p>
          <a:endParaRPr lang="en-US"/>
        </a:p>
      </dgm:t>
    </dgm:pt>
    <dgm:pt modelId="{7D895014-B8B5-4E33-9EB5-D6E5B1CA6F9F}" type="pres">
      <dgm:prSet presAssocID="{9D9517C9-08A5-43AC-9060-BF756A0E0105}" presName="parentText" presStyleLbl="node1" presStyleIdx="0" presStyleCnt="3">
        <dgm:presLayoutVars>
          <dgm:chMax val="1"/>
          <dgm:bulletEnabled val="1"/>
        </dgm:presLayoutVars>
      </dgm:prSet>
      <dgm:spPr/>
      <dgm:t>
        <a:bodyPr/>
        <a:lstStyle/>
        <a:p>
          <a:endParaRPr lang="en-US"/>
        </a:p>
      </dgm:t>
    </dgm:pt>
    <dgm:pt modelId="{53AA9947-B129-4ECB-A8BD-4FE83CFF9BA8}" type="pres">
      <dgm:prSet presAssocID="{9D9517C9-08A5-43AC-9060-BF756A0E0105}" presName="aSpace" presStyleCnt="0"/>
      <dgm:spPr/>
    </dgm:pt>
    <dgm:pt modelId="{ACC8CEDB-FB52-41D7-B381-7B5C8147C4BF}" type="pres">
      <dgm:prSet presAssocID="{8517DE7F-87CF-4DF8-90F4-DB60EE87AFBA}" presName="compNode" presStyleCnt="0"/>
      <dgm:spPr/>
    </dgm:pt>
    <dgm:pt modelId="{BD865CD9-8107-4EDD-9382-48C7CD61B709}" type="pres">
      <dgm:prSet presAssocID="{8517DE7F-87CF-4DF8-90F4-DB60EE87AFBA}" presName="noGeometry" presStyleCnt="0"/>
      <dgm:spPr/>
    </dgm:pt>
    <dgm:pt modelId="{44A565EE-AC95-4B6B-8E27-7958C621DE83}" type="pres">
      <dgm:prSet presAssocID="{8517DE7F-87CF-4DF8-90F4-DB60EE87AFBA}" presName="childTextVisible" presStyleLbl="bgAccFollowNode1" presStyleIdx="1" presStyleCnt="3" custScaleY="75541">
        <dgm:presLayoutVars>
          <dgm:bulletEnabled val="1"/>
        </dgm:presLayoutVars>
      </dgm:prSet>
      <dgm:spPr/>
      <dgm:t>
        <a:bodyPr/>
        <a:lstStyle/>
        <a:p>
          <a:endParaRPr lang="en-US"/>
        </a:p>
      </dgm:t>
    </dgm:pt>
    <dgm:pt modelId="{CBDB476E-25C9-463F-BF7A-51540AFB9E94}" type="pres">
      <dgm:prSet presAssocID="{8517DE7F-87CF-4DF8-90F4-DB60EE87AFBA}" presName="childTextHidden" presStyleLbl="bgAccFollowNode1" presStyleIdx="1" presStyleCnt="3"/>
      <dgm:spPr/>
      <dgm:t>
        <a:bodyPr/>
        <a:lstStyle/>
        <a:p>
          <a:endParaRPr lang="en-US"/>
        </a:p>
      </dgm:t>
    </dgm:pt>
    <dgm:pt modelId="{A4C30518-5154-4FE8-8BE7-0E72C3796511}" type="pres">
      <dgm:prSet presAssocID="{8517DE7F-87CF-4DF8-90F4-DB60EE87AFBA}" presName="parentText" presStyleLbl="node1" presStyleIdx="1" presStyleCnt="3">
        <dgm:presLayoutVars>
          <dgm:chMax val="1"/>
          <dgm:bulletEnabled val="1"/>
        </dgm:presLayoutVars>
      </dgm:prSet>
      <dgm:spPr/>
      <dgm:t>
        <a:bodyPr/>
        <a:lstStyle/>
        <a:p>
          <a:endParaRPr lang="en-US"/>
        </a:p>
      </dgm:t>
    </dgm:pt>
    <dgm:pt modelId="{2840733E-6202-4B56-BEAC-6590672A7B98}" type="pres">
      <dgm:prSet presAssocID="{8517DE7F-87CF-4DF8-90F4-DB60EE87AFBA}" presName="aSpace" presStyleCnt="0"/>
      <dgm:spPr/>
    </dgm:pt>
    <dgm:pt modelId="{20FBF1BE-CA63-44AE-BC71-3E348C7DFDB5}" type="pres">
      <dgm:prSet presAssocID="{A00959AE-855F-4234-9761-BECFF6EE5C1B}" presName="compNode" presStyleCnt="0"/>
      <dgm:spPr/>
    </dgm:pt>
    <dgm:pt modelId="{EFBB155B-C1DE-4FEF-989E-4CD4B5B556B6}" type="pres">
      <dgm:prSet presAssocID="{A00959AE-855F-4234-9761-BECFF6EE5C1B}" presName="noGeometry" presStyleCnt="0"/>
      <dgm:spPr/>
    </dgm:pt>
    <dgm:pt modelId="{F24407DE-F485-4897-AF34-124CE5AD8228}" type="pres">
      <dgm:prSet presAssocID="{A00959AE-855F-4234-9761-BECFF6EE5C1B}" presName="childTextVisible" presStyleLbl="bgAccFollowNode1" presStyleIdx="2" presStyleCnt="3" custScaleY="77807">
        <dgm:presLayoutVars>
          <dgm:bulletEnabled val="1"/>
        </dgm:presLayoutVars>
      </dgm:prSet>
      <dgm:spPr/>
      <dgm:t>
        <a:bodyPr/>
        <a:lstStyle/>
        <a:p>
          <a:endParaRPr lang="en-US"/>
        </a:p>
      </dgm:t>
    </dgm:pt>
    <dgm:pt modelId="{A270934C-516F-42C6-86CE-931C260FA102}" type="pres">
      <dgm:prSet presAssocID="{A00959AE-855F-4234-9761-BECFF6EE5C1B}" presName="childTextHidden" presStyleLbl="bgAccFollowNode1" presStyleIdx="2" presStyleCnt="3"/>
      <dgm:spPr/>
      <dgm:t>
        <a:bodyPr/>
        <a:lstStyle/>
        <a:p>
          <a:endParaRPr lang="en-US"/>
        </a:p>
      </dgm:t>
    </dgm:pt>
    <dgm:pt modelId="{41AB258B-8570-4256-B5BC-AE48B7D6FFAC}" type="pres">
      <dgm:prSet presAssocID="{A00959AE-855F-4234-9761-BECFF6EE5C1B}" presName="parentText" presStyleLbl="node1" presStyleIdx="2" presStyleCnt="3">
        <dgm:presLayoutVars>
          <dgm:chMax val="1"/>
          <dgm:bulletEnabled val="1"/>
        </dgm:presLayoutVars>
      </dgm:prSet>
      <dgm:spPr/>
      <dgm:t>
        <a:bodyPr/>
        <a:lstStyle/>
        <a:p>
          <a:endParaRPr lang="en-US"/>
        </a:p>
      </dgm:t>
    </dgm:pt>
  </dgm:ptLst>
  <dgm:cxnLst>
    <dgm:cxn modelId="{4403E3AA-3C5B-4E82-8B2B-1313FC17577C}" type="presOf" srcId="{F9356F24-7EA2-4FA7-998F-DA4FFFA4E8BF}" destId="{44A565EE-AC95-4B6B-8E27-7958C621DE83}" srcOrd="0" destOrd="0" presId="urn:microsoft.com/office/officeart/2005/8/layout/hProcess6"/>
    <dgm:cxn modelId="{69A63546-6DA3-4ECB-960E-AEBEB64186A8}" type="presOf" srcId="{A9D46D5F-D2F0-49F3-A758-2569C758A8A9}" destId="{1D0E60F8-08B0-4231-90DF-FBDCACA71D19}" srcOrd="1" destOrd="1" presId="urn:microsoft.com/office/officeart/2005/8/layout/hProcess6"/>
    <dgm:cxn modelId="{556B28F9-FB38-4C07-91EB-E170B08A47CD}" type="presOf" srcId="{AE76006A-4F51-435B-8429-B604B2D1EEF5}" destId="{CBDB476E-25C9-463F-BF7A-51540AFB9E94}" srcOrd="1" destOrd="1" presId="urn:microsoft.com/office/officeart/2005/8/layout/hProcess6"/>
    <dgm:cxn modelId="{C3DA372B-C474-4321-9BE9-4C527F2FCD37}" type="presOf" srcId="{A27CA7CB-758D-4CAC-8BB0-F9B15BFC86C3}" destId="{FA68FD90-887C-4A6D-8236-E16D8AADCEAC}" srcOrd="0" destOrd="0" presId="urn:microsoft.com/office/officeart/2005/8/layout/hProcess6"/>
    <dgm:cxn modelId="{E3D73DC3-3282-4B45-B09F-FF54D6B3F4D5}" type="presOf" srcId="{9A191E08-7C89-49E1-B239-25533EC35CB0}" destId="{70238781-0DDB-424F-BBF7-0BCC269C030F}" srcOrd="0" destOrd="0" presId="urn:microsoft.com/office/officeart/2005/8/layout/hProcess6"/>
    <dgm:cxn modelId="{42A0192C-224C-49BE-92CF-5DE996BAF902}" type="presOf" srcId="{91DAB2AB-89E4-4B5C-98FB-5F90CB1F81B1}" destId="{A270934C-516F-42C6-86CE-931C260FA102}" srcOrd="1" destOrd="0" presId="urn:microsoft.com/office/officeart/2005/8/layout/hProcess6"/>
    <dgm:cxn modelId="{75A07DB4-19CE-4DF9-A91B-0F563B04FC08}" type="presOf" srcId="{A9D46D5F-D2F0-49F3-A758-2569C758A8A9}" destId="{70238781-0DDB-424F-BBF7-0BCC269C030F}" srcOrd="0" destOrd="1" presId="urn:microsoft.com/office/officeart/2005/8/layout/hProcess6"/>
    <dgm:cxn modelId="{655DCC86-D78C-4628-95D2-3AB585607103}" type="presOf" srcId="{AE76006A-4F51-435B-8429-B604B2D1EEF5}" destId="{44A565EE-AC95-4B6B-8E27-7958C621DE83}" srcOrd="0" destOrd="1" presId="urn:microsoft.com/office/officeart/2005/8/layout/hProcess6"/>
    <dgm:cxn modelId="{CFE09B11-01F8-40ED-A6E0-02892CD19A92}" type="presOf" srcId="{9D9517C9-08A5-43AC-9060-BF756A0E0105}" destId="{7D895014-B8B5-4E33-9EB5-D6E5B1CA6F9F}" srcOrd="0" destOrd="0" presId="urn:microsoft.com/office/officeart/2005/8/layout/hProcess6"/>
    <dgm:cxn modelId="{9BBB0BEC-49B2-4512-A9DF-56C3B00C14DB}" srcId="{A27CA7CB-758D-4CAC-8BB0-F9B15BFC86C3}" destId="{A00959AE-855F-4234-9761-BECFF6EE5C1B}" srcOrd="2" destOrd="0" parTransId="{449CAA73-08EA-4907-BF92-C13787E86712}" sibTransId="{07CBCBE4-5DC6-43D1-82FC-52B475ECE527}"/>
    <dgm:cxn modelId="{C7AF7016-E920-414C-AC51-6E3F7AACD59E}" type="presOf" srcId="{91DAB2AB-89E4-4B5C-98FB-5F90CB1F81B1}" destId="{F24407DE-F485-4897-AF34-124CE5AD8228}" srcOrd="0" destOrd="0" presId="urn:microsoft.com/office/officeart/2005/8/layout/hProcess6"/>
    <dgm:cxn modelId="{95EA4AD7-DE99-4243-B2B0-96F225B9DF3C}" srcId="{8517DE7F-87CF-4DF8-90F4-DB60EE87AFBA}" destId="{F9356F24-7EA2-4FA7-998F-DA4FFFA4E8BF}" srcOrd="0" destOrd="0" parTransId="{5C7B3CB4-2907-4BE6-A988-A9B26E6CB38A}" sibTransId="{E638F674-D0D4-4395-920D-669FEF0AB2C9}"/>
    <dgm:cxn modelId="{3818DC02-9EF3-4CFE-A73D-3905559C0B01}" type="presOf" srcId="{8517DE7F-87CF-4DF8-90F4-DB60EE87AFBA}" destId="{A4C30518-5154-4FE8-8BE7-0E72C3796511}" srcOrd="0" destOrd="0" presId="urn:microsoft.com/office/officeart/2005/8/layout/hProcess6"/>
    <dgm:cxn modelId="{C7CA8991-6B06-45A3-BE00-C287283CE2D6}" srcId="{A27CA7CB-758D-4CAC-8BB0-F9B15BFC86C3}" destId="{9D9517C9-08A5-43AC-9060-BF756A0E0105}" srcOrd="0" destOrd="0" parTransId="{E0772F46-7939-49DE-9915-E0F6C6A91612}" sibTransId="{49B3A9B9-66E3-45B9-A0BB-D38D813F3228}"/>
    <dgm:cxn modelId="{F7CCB4DE-0E68-4A7D-93DD-FE0BC7606E94}" type="presOf" srcId="{9A191E08-7C89-49E1-B239-25533EC35CB0}" destId="{1D0E60F8-08B0-4231-90DF-FBDCACA71D19}" srcOrd="1" destOrd="0" presId="urn:microsoft.com/office/officeart/2005/8/layout/hProcess6"/>
    <dgm:cxn modelId="{95DB6A5A-2A28-4821-98E9-802BFF8140D1}" srcId="{A00959AE-855F-4234-9761-BECFF6EE5C1B}" destId="{91DAB2AB-89E4-4B5C-98FB-5F90CB1F81B1}" srcOrd="0" destOrd="0" parTransId="{7F1A0AF4-498E-4573-919A-F150C42FD7F6}" sibTransId="{7F58A391-9B70-4A43-A770-362711C0152A}"/>
    <dgm:cxn modelId="{B39172AA-ECCA-4F6A-AEE7-52EFE0156CE3}" type="presOf" srcId="{A00959AE-855F-4234-9761-BECFF6EE5C1B}" destId="{41AB258B-8570-4256-B5BC-AE48B7D6FFAC}" srcOrd="0" destOrd="0" presId="urn:microsoft.com/office/officeart/2005/8/layout/hProcess6"/>
    <dgm:cxn modelId="{13D419A5-8F7E-4C5C-9659-24BC85F1FDED}" srcId="{8517DE7F-87CF-4DF8-90F4-DB60EE87AFBA}" destId="{AE76006A-4F51-435B-8429-B604B2D1EEF5}" srcOrd="1" destOrd="0" parTransId="{5F76B616-0205-4AC6-A280-61466350614B}" sibTransId="{0B39A1B4-7021-4314-817D-9A421223B55C}"/>
    <dgm:cxn modelId="{5812F1A2-5BA4-4966-A321-0E3AF058800B}" srcId="{A27CA7CB-758D-4CAC-8BB0-F9B15BFC86C3}" destId="{8517DE7F-87CF-4DF8-90F4-DB60EE87AFBA}" srcOrd="1" destOrd="0" parTransId="{7643076E-E1DB-4997-B5CB-88FFB808570C}" sibTransId="{9DD63DCD-807D-4AF2-9F95-07A9E6A2B53B}"/>
    <dgm:cxn modelId="{4BA6D997-87A6-43B8-98B5-C427E9ADB6A2}" type="presOf" srcId="{F9356F24-7EA2-4FA7-998F-DA4FFFA4E8BF}" destId="{CBDB476E-25C9-463F-BF7A-51540AFB9E94}" srcOrd="1" destOrd="0" presId="urn:microsoft.com/office/officeart/2005/8/layout/hProcess6"/>
    <dgm:cxn modelId="{D2527046-5B5F-409E-87BD-DF0250943CD1}" srcId="{9D9517C9-08A5-43AC-9060-BF756A0E0105}" destId="{9A191E08-7C89-49E1-B239-25533EC35CB0}" srcOrd="0" destOrd="0" parTransId="{F4D8B0EF-F1D2-4DB5-BC00-4921EC6FDE65}" sibTransId="{E282C579-1F80-42F9-8843-BDABEC1CFD32}"/>
    <dgm:cxn modelId="{A3D93B50-5FEC-4D0D-A706-0C636BF0C427}" srcId="{9D9517C9-08A5-43AC-9060-BF756A0E0105}" destId="{A9D46D5F-D2F0-49F3-A758-2569C758A8A9}" srcOrd="1" destOrd="0" parTransId="{3AF62DBC-988D-4914-AED0-0E4455E059DE}" sibTransId="{D661F0C9-BD94-4BE7-A5A4-FA9C6AD37F8A}"/>
    <dgm:cxn modelId="{0FE50835-CCC7-4D83-8052-6C8D3E483D57}" type="presParOf" srcId="{FA68FD90-887C-4A6D-8236-E16D8AADCEAC}" destId="{6BE47284-8D89-4378-86AC-F647916D5298}" srcOrd="0" destOrd="0" presId="urn:microsoft.com/office/officeart/2005/8/layout/hProcess6"/>
    <dgm:cxn modelId="{A35CF690-A505-4AF5-8EE3-10872F96F731}" type="presParOf" srcId="{6BE47284-8D89-4378-86AC-F647916D5298}" destId="{0832E4A6-39F0-4AD8-B364-BA5BF34ACCAF}" srcOrd="0" destOrd="0" presId="urn:microsoft.com/office/officeart/2005/8/layout/hProcess6"/>
    <dgm:cxn modelId="{65988F33-9B2E-421B-A59A-342D8AE94B35}" type="presParOf" srcId="{6BE47284-8D89-4378-86AC-F647916D5298}" destId="{70238781-0DDB-424F-BBF7-0BCC269C030F}" srcOrd="1" destOrd="0" presId="urn:microsoft.com/office/officeart/2005/8/layout/hProcess6"/>
    <dgm:cxn modelId="{C3F78714-65CE-4565-B9D7-8DD5CE536988}" type="presParOf" srcId="{6BE47284-8D89-4378-86AC-F647916D5298}" destId="{1D0E60F8-08B0-4231-90DF-FBDCACA71D19}" srcOrd="2" destOrd="0" presId="urn:microsoft.com/office/officeart/2005/8/layout/hProcess6"/>
    <dgm:cxn modelId="{AECEC37B-8F79-4142-93BF-E6A902147AF2}" type="presParOf" srcId="{6BE47284-8D89-4378-86AC-F647916D5298}" destId="{7D895014-B8B5-4E33-9EB5-D6E5B1CA6F9F}" srcOrd="3" destOrd="0" presId="urn:microsoft.com/office/officeart/2005/8/layout/hProcess6"/>
    <dgm:cxn modelId="{CCFBD8D7-D4D4-4F23-9E46-98D42EBA31E4}" type="presParOf" srcId="{FA68FD90-887C-4A6D-8236-E16D8AADCEAC}" destId="{53AA9947-B129-4ECB-A8BD-4FE83CFF9BA8}" srcOrd="1" destOrd="0" presId="urn:microsoft.com/office/officeart/2005/8/layout/hProcess6"/>
    <dgm:cxn modelId="{93B8A632-042A-4031-A8C1-AB4C73CEBFE4}" type="presParOf" srcId="{FA68FD90-887C-4A6D-8236-E16D8AADCEAC}" destId="{ACC8CEDB-FB52-41D7-B381-7B5C8147C4BF}" srcOrd="2" destOrd="0" presId="urn:microsoft.com/office/officeart/2005/8/layout/hProcess6"/>
    <dgm:cxn modelId="{1F4F5459-51C5-407B-86F6-589D0BE65182}" type="presParOf" srcId="{ACC8CEDB-FB52-41D7-B381-7B5C8147C4BF}" destId="{BD865CD9-8107-4EDD-9382-48C7CD61B709}" srcOrd="0" destOrd="0" presId="urn:microsoft.com/office/officeart/2005/8/layout/hProcess6"/>
    <dgm:cxn modelId="{B631D27E-016A-40F7-A034-FE49D50D6B02}" type="presParOf" srcId="{ACC8CEDB-FB52-41D7-B381-7B5C8147C4BF}" destId="{44A565EE-AC95-4B6B-8E27-7958C621DE83}" srcOrd="1" destOrd="0" presId="urn:microsoft.com/office/officeart/2005/8/layout/hProcess6"/>
    <dgm:cxn modelId="{665ED39E-DBAD-4B35-86E9-5D1E328AE658}" type="presParOf" srcId="{ACC8CEDB-FB52-41D7-B381-7B5C8147C4BF}" destId="{CBDB476E-25C9-463F-BF7A-51540AFB9E94}" srcOrd="2" destOrd="0" presId="urn:microsoft.com/office/officeart/2005/8/layout/hProcess6"/>
    <dgm:cxn modelId="{61CD6645-93F2-47F5-880B-9881F241F770}" type="presParOf" srcId="{ACC8CEDB-FB52-41D7-B381-7B5C8147C4BF}" destId="{A4C30518-5154-4FE8-8BE7-0E72C3796511}" srcOrd="3" destOrd="0" presId="urn:microsoft.com/office/officeart/2005/8/layout/hProcess6"/>
    <dgm:cxn modelId="{3253DEFF-9BF7-4B31-9360-AE1A253C4AED}" type="presParOf" srcId="{FA68FD90-887C-4A6D-8236-E16D8AADCEAC}" destId="{2840733E-6202-4B56-BEAC-6590672A7B98}" srcOrd="3" destOrd="0" presId="urn:microsoft.com/office/officeart/2005/8/layout/hProcess6"/>
    <dgm:cxn modelId="{A955D042-241C-4143-9699-F2DC8A17C817}" type="presParOf" srcId="{FA68FD90-887C-4A6D-8236-E16D8AADCEAC}" destId="{20FBF1BE-CA63-44AE-BC71-3E348C7DFDB5}" srcOrd="4" destOrd="0" presId="urn:microsoft.com/office/officeart/2005/8/layout/hProcess6"/>
    <dgm:cxn modelId="{ABCB7837-86A1-4FC1-899A-9A58FCD68E9A}" type="presParOf" srcId="{20FBF1BE-CA63-44AE-BC71-3E348C7DFDB5}" destId="{EFBB155B-C1DE-4FEF-989E-4CD4B5B556B6}" srcOrd="0" destOrd="0" presId="urn:microsoft.com/office/officeart/2005/8/layout/hProcess6"/>
    <dgm:cxn modelId="{870D5B3E-749E-4498-892F-F93A0CF849E2}" type="presParOf" srcId="{20FBF1BE-CA63-44AE-BC71-3E348C7DFDB5}" destId="{F24407DE-F485-4897-AF34-124CE5AD8228}" srcOrd="1" destOrd="0" presId="urn:microsoft.com/office/officeart/2005/8/layout/hProcess6"/>
    <dgm:cxn modelId="{E0D4D8A9-09C6-4B29-96DD-44A4F55FAFE7}" type="presParOf" srcId="{20FBF1BE-CA63-44AE-BC71-3E348C7DFDB5}" destId="{A270934C-516F-42C6-86CE-931C260FA102}" srcOrd="2" destOrd="0" presId="urn:microsoft.com/office/officeart/2005/8/layout/hProcess6"/>
    <dgm:cxn modelId="{59605C39-053A-4CA4-B67E-8A1AC0F15A68}" type="presParOf" srcId="{20FBF1BE-CA63-44AE-BC71-3E348C7DFDB5}" destId="{41AB258B-8570-4256-B5BC-AE48B7D6FFAC}"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238781-0DDB-424F-BBF7-0BCC269C030F}">
      <dsp:nvSpPr>
        <dsp:cNvPr id="0" name=""/>
        <dsp:cNvSpPr/>
      </dsp:nvSpPr>
      <dsp:spPr>
        <a:xfrm>
          <a:off x="726416" y="289995"/>
          <a:ext cx="2712745" cy="1791289"/>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Business Outcome</a:t>
          </a:r>
          <a:endParaRPr lang="fr-FR" sz="1400" kern="1200" dirty="0"/>
        </a:p>
        <a:p>
          <a:pPr marL="114300" lvl="1" indent="-114300" algn="l" defTabSz="622300">
            <a:lnSpc>
              <a:spcPct val="90000"/>
            </a:lnSpc>
            <a:spcBef>
              <a:spcPct val="0"/>
            </a:spcBef>
            <a:spcAft>
              <a:spcPct val="15000"/>
            </a:spcAft>
            <a:buChar char="••"/>
          </a:pPr>
          <a:r>
            <a:rPr lang="en-US" sz="1400" kern="1200" dirty="0"/>
            <a:t>Call Action </a:t>
          </a:r>
          <a:endParaRPr lang="fr-FR" sz="1400" kern="1200" dirty="0"/>
        </a:p>
      </dsp:txBody>
      <dsp:txXfrm>
        <a:off x="1404602" y="558688"/>
        <a:ext cx="1407608" cy="1253903"/>
      </dsp:txXfrm>
    </dsp:sp>
    <dsp:sp modelId="{7D895014-B8B5-4E33-9EB5-D6E5B1CA6F9F}">
      <dsp:nvSpPr>
        <dsp:cNvPr id="0" name=""/>
        <dsp:cNvSpPr/>
      </dsp:nvSpPr>
      <dsp:spPr>
        <a:xfrm>
          <a:off x="48230" y="507454"/>
          <a:ext cx="1356372" cy="13563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EACH WG Chairs</a:t>
          </a:r>
          <a:endParaRPr lang="fr-FR" sz="1800" kern="1200" dirty="0"/>
        </a:p>
      </dsp:txBody>
      <dsp:txXfrm>
        <a:off x="246866" y="706090"/>
        <a:ext cx="959100" cy="959100"/>
      </dsp:txXfrm>
    </dsp:sp>
    <dsp:sp modelId="{44A565EE-AC95-4B6B-8E27-7958C621DE83}">
      <dsp:nvSpPr>
        <dsp:cNvPr id="0" name=""/>
        <dsp:cNvSpPr/>
      </dsp:nvSpPr>
      <dsp:spPr>
        <a:xfrm>
          <a:off x="4288329" y="289995"/>
          <a:ext cx="2712745" cy="1791289"/>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Consolidate WG Inputs </a:t>
          </a:r>
          <a:endParaRPr lang="fr-FR" sz="1200" kern="1200" dirty="0"/>
        </a:p>
        <a:p>
          <a:pPr marL="114300" lvl="1" indent="-114300" algn="l" defTabSz="533400">
            <a:lnSpc>
              <a:spcPct val="90000"/>
            </a:lnSpc>
            <a:spcBef>
              <a:spcPct val="0"/>
            </a:spcBef>
            <a:spcAft>
              <a:spcPct val="15000"/>
            </a:spcAft>
            <a:buChar char="••"/>
          </a:pPr>
          <a:r>
            <a:rPr lang="en-US" sz="1200" kern="1200" dirty="0"/>
            <a:t>Ensure Coherence Across 12 Business Declarations</a:t>
          </a:r>
          <a:endParaRPr lang="fr-FR" sz="1200" kern="1200" dirty="0"/>
        </a:p>
      </dsp:txBody>
      <dsp:txXfrm>
        <a:off x="4966516" y="558688"/>
        <a:ext cx="1407608" cy="1253903"/>
      </dsp:txXfrm>
    </dsp:sp>
    <dsp:sp modelId="{A4C30518-5154-4FE8-8BE7-0E72C3796511}">
      <dsp:nvSpPr>
        <dsp:cNvPr id="0" name=""/>
        <dsp:cNvSpPr/>
      </dsp:nvSpPr>
      <dsp:spPr>
        <a:xfrm>
          <a:off x="3610143" y="507454"/>
          <a:ext cx="1356372" cy="13563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Drafting Team </a:t>
          </a:r>
          <a:r>
            <a:rPr lang="en-US" sz="1400" kern="1200" dirty="0"/>
            <a:t>(EBO/ABO)</a:t>
          </a:r>
          <a:endParaRPr lang="fr-FR" sz="1400" kern="1200" dirty="0"/>
        </a:p>
      </dsp:txBody>
      <dsp:txXfrm>
        <a:off x="3808779" y="706090"/>
        <a:ext cx="959100" cy="959100"/>
      </dsp:txXfrm>
    </dsp:sp>
    <dsp:sp modelId="{F24407DE-F485-4897-AF34-124CE5AD8228}">
      <dsp:nvSpPr>
        <dsp:cNvPr id="0" name=""/>
        <dsp:cNvSpPr/>
      </dsp:nvSpPr>
      <dsp:spPr>
        <a:xfrm>
          <a:off x="7850243" y="263129"/>
          <a:ext cx="2712745" cy="1845022"/>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lvl="0" algn="ctr" defTabSz="622300">
            <a:lnSpc>
              <a:spcPct val="90000"/>
            </a:lnSpc>
            <a:spcBef>
              <a:spcPct val="0"/>
            </a:spcBef>
            <a:spcAft>
              <a:spcPct val="35000"/>
            </a:spcAft>
          </a:pPr>
          <a:r>
            <a:rPr lang="en-US" sz="1400" kern="1200" dirty="0"/>
            <a:t>Validation of the Business Declaration </a:t>
          </a:r>
          <a:endParaRPr lang="fr-FR" sz="1800" kern="1200" dirty="0"/>
        </a:p>
      </dsp:txBody>
      <dsp:txXfrm>
        <a:off x="8528429" y="539882"/>
        <a:ext cx="1388801" cy="1291516"/>
      </dsp:txXfrm>
    </dsp:sp>
    <dsp:sp modelId="{41AB258B-8570-4256-B5BC-AE48B7D6FFAC}">
      <dsp:nvSpPr>
        <dsp:cNvPr id="0" name=""/>
        <dsp:cNvSpPr/>
      </dsp:nvSpPr>
      <dsp:spPr>
        <a:xfrm>
          <a:off x="7172056" y="507454"/>
          <a:ext cx="1356372" cy="13563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EU Africa Summit</a:t>
          </a:r>
          <a:endParaRPr lang="fr-FR" sz="1800" kern="1200" dirty="0"/>
        </a:p>
      </dsp:txBody>
      <dsp:txXfrm>
        <a:off x="7370692" y="706090"/>
        <a:ext cx="959100" cy="95910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6317D0-F985-414E-A262-0181115E332C}" type="datetimeFigureOut">
              <a:rPr lang="fr-BE" smtClean="0"/>
              <a:t>13-01-2022</a:t>
            </a:fld>
            <a:endParaRPr lang="fr-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4E2E52-23F1-4BB2-B1A2-01904D674FB7}" type="slidenum">
              <a:rPr lang="fr-BE" smtClean="0"/>
              <a:t>‹#›</a:t>
            </a:fld>
            <a:endParaRPr lang="fr-BE"/>
          </a:p>
        </p:txBody>
      </p:sp>
    </p:spTree>
    <p:extLst>
      <p:ext uri="{BB962C8B-B14F-4D97-AF65-F5344CB8AC3E}">
        <p14:creationId xmlns:p14="http://schemas.microsoft.com/office/powerpoint/2010/main" val="4239356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4E2E52-23F1-4BB2-B1A2-01904D674FB7}" type="slidenum">
              <a:rPr kumimoji="0" lang="fr-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fr-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8055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4E2E52-23F1-4BB2-B1A2-01904D674FB7}" type="slidenum">
              <a:rPr kumimoji="0" lang="fr-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fr-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03511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23665092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3408725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3903246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4152455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158741328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r>
              <a:rPr lang="en-US"/>
              <a:t>Click icon to add picture</a:t>
            </a:r>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a:t>Edit Master text styles</a:t>
            </a:r>
          </a:p>
        </p:txBody>
      </p:sp>
    </p:spTree>
    <p:extLst>
      <p:ext uri="{BB962C8B-B14F-4D97-AF65-F5344CB8AC3E}">
        <p14:creationId xmlns:p14="http://schemas.microsoft.com/office/powerpoint/2010/main" val="25646196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r>
              <a:rPr lang="en-US"/>
              <a:t>Click icon to add picture</a:t>
            </a:r>
            <a:endParaRPr lang="en-GB" dirty="0"/>
          </a:p>
        </p:txBody>
      </p:sp>
    </p:spTree>
    <p:extLst>
      <p:ext uri="{BB962C8B-B14F-4D97-AF65-F5344CB8AC3E}">
        <p14:creationId xmlns:p14="http://schemas.microsoft.com/office/powerpoint/2010/main" val="28443908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ture Collage">
    <p:spTree>
      <p:nvGrpSpPr>
        <p:cNvPr id="1" name=""/>
        <p:cNvGrpSpPr/>
        <p:nvPr/>
      </p:nvGrpSpPr>
      <p:grpSpPr>
        <a:xfrm>
          <a:off x="0" y="0"/>
          <a:ext cx="0" cy="0"/>
          <a:chOff x="0" y="0"/>
          <a:chExt cx="0" cy="0"/>
        </a:xfrm>
      </p:grpSpPr>
      <p:sp>
        <p:nvSpPr>
          <p:cNvPr id="10" name="Picture Placeholder 5"/>
          <p:cNvSpPr>
            <a:spLocks noGrp="1"/>
          </p:cNvSpPr>
          <p:nvPr>
            <p:ph type="pic" sz="quarter" idx="15"/>
          </p:nvPr>
        </p:nvSpPr>
        <p:spPr>
          <a:xfrm>
            <a:off x="9478619" y="1913416"/>
            <a:ext cx="1875181" cy="2434309"/>
          </a:xfrm>
          <a:solidFill>
            <a:schemeClr val="bg2"/>
          </a:solidFill>
          <a:ln w="28575">
            <a:solidFill>
              <a:schemeClr val="bg1"/>
            </a:solidFill>
          </a:ln>
        </p:spPr>
        <p:txBody>
          <a:bodyPr/>
          <a:lstStyle/>
          <a:p>
            <a:r>
              <a:rPr lang="en-US"/>
              <a:t>Click icon to add picture</a:t>
            </a:r>
            <a:endParaRPr lang="en-GB"/>
          </a:p>
        </p:txBody>
      </p:sp>
      <p:sp>
        <p:nvSpPr>
          <p:cNvPr id="9" name="Picture Placeholder 5"/>
          <p:cNvSpPr>
            <a:spLocks noGrp="1"/>
          </p:cNvSpPr>
          <p:nvPr>
            <p:ph type="pic" sz="quarter" idx="14"/>
          </p:nvPr>
        </p:nvSpPr>
        <p:spPr>
          <a:xfrm>
            <a:off x="7051401" y="2898477"/>
            <a:ext cx="2307284" cy="2307284"/>
          </a:xfrm>
          <a:solidFill>
            <a:schemeClr val="bg2"/>
          </a:solidFill>
          <a:ln w="28575">
            <a:solidFill>
              <a:schemeClr val="bg1"/>
            </a:solidFill>
          </a:ln>
        </p:spPr>
        <p:txBody>
          <a:bodyPr/>
          <a:lstStyle/>
          <a:p>
            <a:r>
              <a:rPr lang="en-US"/>
              <a:t>Click icon to add picture</a:t>
            </a:r>
            <a:endParaRPr lang="en-GB"/>
          </a:p>
        </p:txBody>
      </p:sp>
      <p:sp>
        <p:nvSpPr>
          <p:cNvPr id="8" name="Picture Placeholder 5"/>
          <p:cNvSpPr>
            <a:spLocks noGrp="1"/>
          </p:cNvSpPr>
          <p:nvPr>
            <p:ph type="pic" sz="quarter" idx="13"/>
          </p:nvPr>
        </p:nvSpPr>
        <p:spPr>
          <a:xfrm>
            <a:off x="4081980" y="1913416"/>
            <a:ext cx="3185512" cy="2184030"/>
          </a:xfrm>
          <a:solidFill>
            <a:schemeClr val="bg2"/>
          </a:solidFill>
          <a:ln w="28575">
            <a:solidFill>
              <a:schemeClr val="bg1"/>
            </a:solidFill>
          </a:ln>
        </p:spPr>
        <p:txBody>
          <a:bodyPr/>
          <a:lstStyle/>
          <a:p>
            <a:r>
              <a:rPr lang="en-US"/>
              <a:t>Click icon to add picture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cxnSp>
        <p:nvCxnSpPr>
          <p:cNvPr id="4" name="Straight Connector 3"/>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1"/>
          </p:nvPr>
        </p:nvSpPr>
        <p:spPr>
          <a:xfrm>
            <a:off x="938213" y="1748077"/>
            <a:ext cx="2643187" cy="1868487"/>
          </a:xfrm>
          <a:solidFill>
            <a:schemeClr val="bg2"/>
          </a:solidFill>
          <a:ln w="28575">
            <a:solidFill>
              <a:schemeClr val="bg1"/>
            </a:solidFill>
          </a:ln>
        </p:spPr>
        <p:txBody>
          <a:bodyPr/>
          <a:lstStyle/>
          <a:p>
            <a:r>
              <a:rPr lang="en-US"/>
              <a:t>Click icon to add picture</a:t>
            </a:r>
            <a:endParaRPr lang="en-GB"/>
          </a:p>
        </p:txBody>
      </p:sp>
      <p:sp>
        <p:nvSpPr>
          <p:cNvPr id="7" name="Picture Placeholder 5"/>
          <p:cNvSpPr>
            <a:spLocks noGrp="1"/>
          </p:cNvSpPr>
          <p:nvPr>
            <p:ph type="pic" sz="quarter" idx="12"/>
          </p:nvPr>
        </p:nvSpPr>
        <p:spPr>
          <a:xfrm>
            <a:off x="2840251" y="2860831"/>
            <a:ext cx="1620431" cy="2184030"/>
          </a:xfrm>
          <a:solidFill>
            <a:schemeClr val="bg2"/>
          </a:solidFill>
          <a:ln w="28575">
            <a:solidFill>
              <a:schemeClr val="bg1"/>
            </a:solidFill>
          </a:ln>
        </p:spPr>
        <p:txBody>
          <a:bodyPr/>
          <a:lstStyle/>
          <a:p>
            <a:r>
              <a:rPr lang="en-US"/>
              <a:t>Click icon to add picture</a:t>
            </a:r>
            <a:endParaRPr lang="en-GB"/>
          </a:p>
        </p:txBody>
      </p:sp>
      <p:sp>
        <p:nvSpPr>
          <p:cNvPr id="12" name="Picture Placeholder 11"/>
          <p:cNvSpPr>
            <a:spLocks noGrp="1"/>
          </p:cNvSpPr>
          <p:nvPr>
            <p:ph type="pic" sz="quarter" idx="16"/>
          </p:nvPr>
        </p:nvSpPr>
        <p:spPr>
          <a:xfrm>
            <a:off x="4919097" y="3790927"/>
            <a:ext cx="1987550" cy="1987550"/>
          </a:xfrm>
          <a:solidFill>
            <a:schemeClr val="bg2"/>
          </a:solidFill>
          <a:ln w="28575">
            <a:solidFill>
              <a:schemeClr val="bg1"/>
            </a:solidFill>
          </a:ln>
        </p:spPr>
        <p:txBody>
          <a:bodyPr vert="horz" lIns="91440" tIns="45720" rIns="91440" bIns="45720" rtlCol="0">
            <a:noAutofit/>
          </a:bodyPr>
          <a:lstStyle>
            <a:lvl1pPr>
              <a:defRPr lang="en-GB"/>
            </a:lvl1pPr>
          </a:lstStyle>
          <a:p>
            <a:pPr lvl="0"/>
            <a:r>
              <a:rPr lang="en-US"/>
              <a:t>Click icon to add picture</a:t>
            </a:r>
            <a:endParaRPr lang="en-GB"/>
          </a:p>
        </p:txBody>
      </p:sp>
      <p:sp>
        <p:nvSpPr>
          <p:cNvPr id="13" name="Picture Placeholder 11"/>
          <p:cNvSpPr>
            <a:spLocks noGrp="1"/>
          </p:cNvSpPr>
          <p:nvPr>
            <p:ph type="pic" sz="quarter" idx="17"/>
          </p:nvPr>
        </p:nvSpPr>
        <p:spPr>
          <a:xfrm>
            <a:off x="938213" y="3908959"/>
            <a:ext cx="1751486" cy="1751486"/>
          </a:xfrm>
          <a:solidFill>
            <a:schemeClr val="bg2"/>
          </a:solidFill>
          <a:ln w="28575">
            <a:solidFill>
              <a:schemeClr val="bg1"/>
            </a:solidFill>
          </a:ln>
        </p:spPr>
        <p:txBody>
          <a:bodyPr vert="horz" lIns="91440" tIns="45720" rIns="91440" bIns="45720" rtlCol="0">
            <a:noAutofit/>
          </a:bodyPr>
          <a:lstStyle>
            <a:lvl1pPr>
              <a:defRPr lang="en-GB"/>
            </a:lvl1pPr>
          </a:lstStyle>
          <a:p>
            <a:pPr lvl="0"/>
            <a:r>
              <a:rPr lang="en-US"/>
              <a:t>Click icon to add picture</a:t>
            </a:r>
            <a:endParaRPr lang="en-GB"/>
          </a:p>
        </p:txBody>
      </p:sp>
      <p:sp>
        <p:nvSpPr>
          <p:cNvPr id="14"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367523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hoto galler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cxnSp>
        <p:nvCxnSpPr>
          <p:cNvPr id="4" name="Straight Connector 3"/>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1"/>
          </p:nvPr>
        </p:nvSpPr>
        <p:spPr>
          <a:xfrm>
            <a:off x="838199" y="1748079"/>
            <a:ext cx="1896289" cy="1896289"/>
          </a:xfrm>
          <a:solidFill>
            <a:schemeClr val="bg2"/>
          </a:solidFill>
        </p:spPr>
        <p:txBody>
          <a:bodyPr/>
          <a:lstStyle/>
          <a:p>
            <a:r>
              <a:rPr lang="en-US"/>
              <a:t>Click icon to add picture</a:t>
            </a:r>
            <a:endParaRPr lang="en-GB"/>
          </a:p>
        </p:txBody>
      </p:sp>
      <p:sp>
        <p:nvSpPr>
          <p:cNvPr id="7" name="Picture Placeholder 5"/>
          <p:cNvSpPr>
            <a:spLocks noGrp="1"/>
          </p:cNvSpPr>
          <p:nvPr>
            <p:ph type="pic" sz="quarter" idx="12"/>
          </p:nvPr>
        </p:nvSpPr>
        <p:spPr>
          <a:xfrm>
            <a:off x="2993027" y="1748079"/>
            <a:ext cx="1896289" cy="1896289"/>
          </a:xfrm>
          <a:solidFill>
            <a:schemeClr val="bg2"/>
          </a:solidFill>
        </p:spPr>
        <p:txBody>
          <a:bodyPr/>
          <a:lstStyle/>
          <a:p>
            <a:r>
              <a:rPr lang="en-US"/>
              <a:t>Click icon to add picture</a:t>
            </a:r>
            <a:endParaRPr lang="en-GB"/>
          </a:p>
        </p:txBody>
      </p:sp>
      <p:sp>
        <p:nvSpPr>
          <p:cNvPr id="8" name="Picture Placeholder 5"/>
          <p:cNvSpPr>
            <a:spLocks noGrp="1"/>
          </p:cNvSpPr>
          <p:nvPr>
            <p:ph type="pic" sz="quarter" idx="13"/>
          </p:nvPr>
        </p:nvSpPr>
        <p:spPr>
          <a:xfrm>
            <a:off x="5147855" y="1748078"/>
            <a:ext cx="1896289" cy="1896289"/>
          </a:xfrm>
          <a:solidFill>
            <a:schemeClr val="bg2"/>
          </a:solidFill>
        </p:spPr>
        <p:txBody>
          <a:bodyPr/>
          <a:lstStyle/>
          <a:p>
            <a:r>
              <a:rPr lang="en-US"/>
              <a:t>Click icon to add picture</a:t>
            </a:r>
            <a:endParaRPr lang="en-GB"/>
          </a:p>
        </p:txBody>
      </p:sp>
      <p:sp>
        <p:nvSpPr>
          <p:cNvPr id="9" name="Picture Placeholder 5"/>
          <p:cNvSpPr>
            <a:spLocks noGrp="1"/>
          </p:cNvSpPr>
          <p:nvPr>
            <p:ph type="pic" sz="quarter" idx="14"/>
          </p:nvPr>
        </p:nvSpPr>
        <p:spPr>
          <a:xfrm>
            <a:off x="7302683" y="1748077"/>
            <a:ext cx="1896289" cy="1896289"/>
          </a:xfrm>
          <a:solidFill>
            <a:schemeClr val="bg2"/>
          </a:solidFill>
        </p:spPr>
        <p:txBody>
          <a:bodyPr/>
          <a:lstStyle/>
          <a:p>
            <a:r>
              <a:rPr lang="en-US"/>
              <a:t>Click icon to add picture</a:t>
            </a:r>
            <a:endParaRPr lang="en-GB"/>
          </a:p>
        </p:txBody>
      </p:sp>
      <p:sp>
        <p:nvSpPr>
          <p:cNvPr id="10" name="Picture Placeholder 5"/>
          <p:cNvSpPr>
            <a:spLocks noGrp="1"/>
          </p:cNvSpPr>
          <p:nvPr>
            <p:ph type="pic" sz="quarter" idx="15"/>
          </p:nvPr>
        </p:nvSpPr>
        <p:spPr>
          <a:xfrm>
            <a:off x="9457511" y="1748077"/>
            <a:ext cx="1896289" cy="1896289"/>
          </a:xfrm>
          <a:solidFill>
            <a:schemeClr val="bg2"/>
          </a:solidFill>
        </p:spPr>
        <p:txBody>
          <a:bodyPr/>
          <a:lstStyle/>
          <a:p>
            <a:r>
              <a:rPr lang="en-US"/>
              <a:t>Click icon to add picture</a:t>
            </a:r>
            <a:endParaRPr lang="en-GB"/>
          </a:p>
        </p:txBody>
      </p:sp>
      <p:sp>
        <p:nvSpPr>
          <p:cNvPr id="11" name="Picture Placeholder 5"/>
          <p:cNvSpPr>
            <a:spLocks noGrp="1"/>
          </p:cNvSpPr>
          <p:nvPr>
            <p:ph type="pic" sz="quarter" idx="16"/>
          </p:nvPr>
        </p:nvSpPr>
        <p:spPr>
          <a:xfrm>
            <a:off x="838199" y="3934111"/>
            <a:ext cx="1896289" cy="1896289"/>
          </a:xfrm>
          <a:solidFill>
            <a:schemeClr val="bg2"/>
          </a:solidFill>
        </p:spPr>
        <p:txBody>
          <a:bodyPr/>
          <a:lstStyle/>
          <a:p>
            <a:r>
              <a:rPr lang="en-US"/>
              <a:t>Click icon to add picture</a:t>
            </a:r>
            <a:endParaRPr lang="en-GB"/>
          </a:p>
        </p:txBody>
      </p:sp>
      <p:sp>
        <p:nvSpPr>
          <p:cNvPr id="12" name="Picture Placeholder 5"/>
          <p:cNvSpPr>
            <a:spLocks noGrp="1"/>
          </p:cNvSpPr>
          <p:nvPr>
            <p:ph type="pic" sz="quarter" idx="17"/>
          </p:nvPr>
        </p:nvSpPr>
        <p:spPr>
          <a:xfrm>
            <a:off x="2993027" y="3934111"/>
            <a:ext cx="1896289" cy="1896289"/>
          </a:xfrm>
          <a:solidFill>
            <a:schemeClr val="bg2"/>
          </a:solidFill>
        </p:spPr>
        <p:txBody>
          <a:bodyPr/>
          <a:lstStyle/>
          <a:p>
            <a:r>
              <a:rPr lang="en-US"/>
              <a:t>Click icon to add picture</a:t>
            </a:r>
            <a:endParaRPr lang="en-GB"/>
          </a:p>
        </p:txBody>
      </p:sp>
      <p:sp>
        <p:nvSpPr>
          <p:cNvPr id="13" name="Picture Placeholder 5"/>
          <p:cNvSpPr>
            <a:spLocks noGrp="1"/>
          </p:cNvSpPr>
          <p:nvPr>
            <p:ph type="pic" sz="quarter" idx="18"/>
          </p:nvPr>
        </p:nvSpPr>
        <p:spPr>
          <a:xfrm>
            <a:off x="5147855" y="3934110"/>
            <a:ext cx="1896289" cy="1896289"/>
          </a:xfrm>
          <a:solidFill>
            <a:schemeClr val="bg2"/>
          </a:solidFill>
        </p:spPr>
        <p:txBody>
          <a:bodyPr/>
          <a:lstStyle/>
          <a:p>
            <a:r>
              <a:rPr lang="en-US"/>
              <a:t>Click icon to add picture</a:t>
            </a:r>
            <a:endParaRPr lang="en-GB"/>
          </a:p>
        </p:txBody>
      </p:sp>
      <p:sp>
        <p:nvSpPr>
          <p:cNvPr id="14" name="Picture Placeholder 5"/>
          <p:cNvSpPr>
            <a:spLocks noGrp="1"/>
          </p:cNvSpPr>
          <p:nvPr>
            <p:ph type="pic" sz="quarter" idx="19"/>
          </p:nvPr>
        </p:nvSpPr>
        <p:spPr>
          <a:xfrm>
            <a:off x="7302683" y="3934109"/>
            <a:ext cx="1896289" cy="1896289"/>
          </a:xfrm>
          <a:solidFill>
            <a:schemeClr val="bg2"/>
          </a:solidFill>
        </p:spPr>
        <p:txBody>
          <a:bodyPr/>
          <a:lstStyle/>
          <a:p>
            <a:r>
              <a:rPr lang="en-US"/>
              <a:t>Click icon to add picture</a:t>
            </a:r>
            <a:endParaRPr lang="en-GB"/>
          </a:p>
        </p:txBody>
      </p:sp>
      <p:sp>
        <p:nvSpPr>
          <p:cNvPr id="15" name="Picture Placeholder 5"/>
          <p:cNvSpPr>
            <a:spLocks noGrp="1"/>
          </p:cNvSpPr>
          <p:nvPr>
            <p:ph type="pic" sz="quarter" idx="20"/>
          </p:nvPr>
        </p:nvSpPr>
        <p:spPr>
          <a:xfrm>
            <a:off x="9457511" y="3934109"/>
            <a:ext cx="1896289" cy="1896289"/>
          </a:xfrm>
          <a:solidFill>
            <a:schemeClr val="bg2"/>
          </a:solidFill>
        </p:spPr>
        <p:txBody>
          <a:bodyPr/>
          <a:lstStyle/>
          <a:p>
            <a:r>
              <a:rPr lang="en-US"/>
              <a:t>Click icon to add picture</a:t>
            </a:r>
            <a:endParaRPr lang="en-GB"/>
          </a:p>
        </p:txBody>
      </p:sp>
      <p:sp>
        <p:nvSpPr>
          <p:cNvPr id="16"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7332555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a:t>Edit Master text styles</a:t>
            </a:r>
          </a:p>
        </p:txBody>
      </p:sp>
    </p:spTree>
    <p:extLst>
      <p:ext uri="{BB962C8B-B14F-4D97-AF65-F5344CB8AC3E}">
        <p14:creationId xmlns:p14="http://schemas.microsoft.com/office/powerpoint/2010/main" val="4314267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r>
              <a:rPr lang="en-US"/>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a:t>Edit Master text styles</a:t>
            </a:r>
          </a:p>
        </p:txBody>
      </p:sp>
    </p:spTree>
    <p:extLst>
      <p:ext uri="{BB962C8B-B14F-4D97-AF65-F5344CB8AC3E}">
        <p14:creationId xmlns:p14="http://schemas.microsoft.com/office/powerpoint/2010/main" val="1587837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28845201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Round pictur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cxnSp>
        <p:nvCxnSpPr>
          <p:cNvPr id="4" name="Straight Connector 3"/>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5"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12" name="Picture Placeholder 11"/>
          <p:cNvSpPr>
            <a:spLocks noGrp="1"/>
          </p:cNvSpPr>
          <p:nvPr>
            <p:ph type="pic" sz="quarter" idx="11"/>
          </p:nvPr>
        </p:nvSpPr>
        <p:spPr>
          <a:xfrm>
            <a:off x="969963" y="1843395"/>
            <a:ext cx="2138669" cy="2138669"/>
          </a:xfrm>
          <a:prstGeom prst="ellipse">
            <a:avLst/>
          </a:prstGeom>
          <a:solidFill>
            <a:schemeClr val="bg2"/>
          </a:solidFill>
        </p:spPr>
        <p:txBody>
          <a:bodyPr/>
          <a:lstStyle/>
          <a:p>
            <a:r>
              <a:rPr lang="en-US"/>
              <a:t>Click icon to add picture</a:t>
            </a:r>
            <a:endParaRPr lang="en-GB"/>
          </a:p>
        </p:txBody>
      </p:sp>
      <p:sp>
        <p:nvSpPr>
          <p:cNvPr id="13" name="Picture Placeholder 11"/>
          <p:cNvSpPr>
            <a:spLocks noGrp="1"/>
          </p:cNvSpPr>
          <p:nvPr>
            <p:ph type="pic" sz="quarter" idx="12"/>
          </p:nvPr>
        </p:nvSpPr>
        <p:spPr>
          <a:xfrm>
            <a:off x="3581400" y="1843394"/>
            <a:ext cx="2138669" cy="2138669"/>
          </a:xfrm>
          <a:prstGeom prst="ellipse">
            <a:avLst/>
          </a:prstGeom>
          <a:solidFill>
            <a:schemeClr val="bg2"/>
          </a:solidFill>
        </p:spPr>
        <p:txBody>
          <a:bodyPr/>
          <a:lstStyle/>
          <a:p>
            <a:r>
              <a:rPr lang="en-US"/>
              <a:t>Click icon to add picture</a:t>
            </a:r>
            <a:endParaRPr lang="en-GB"/>
          </a:p>
        </p:txBody>
      </p:sp>
      <p:sp>
        <p:nvSpPr>
          <p:cNvPr id="14" name="Picture Placeholder 11"/>
          <p:cNvSpPr>
            <a:spLocks noGrp="1"/>
          </p:cNvSpPr>
          <p:nvPr>
            <p:ph type="pic" sz="quarter" idx="13"/>
          </p:nvPr>
        </p:nvSpPr>
        <p:spPr>
          <a:xfrm>
            <a:off x="6192837" y="1843393"/>
            <a:ext cx="2138669" cy="2138669"/>
          </a:xfrm>
          <a:prstGeom prst="ellipse">
            <a:avLst/>
          </a:prstGeom>
          <a:solidFill>
            <a:schemeClr val="bg2"/>
          </a:solidFill>
        </p:spPr>
        <p:txBody>
          <a:bodyPr/>
          <a:lstStyle/>
          <a:p>
            <a:r>
              <a:rPr lang="en-US"/>
              <a:t>Click icon to add picture</a:t>
            </a:r>
            <a:endParaRPr lang="en-GB"/>
          </a:p>
        </p:txBody>
      </p:sp>
      <p:sp>
        <p:nvSpPr>
          <p:cNvPr id="15" name="Picture Placeholder 11"/>
          <p:cNvSpPr>
            <a:spLocks noGrp="1"/>
          </p:cNvSpPr>
          <p:nvPr>
            <p:ph type="pic" sz="quarter" idx="14"/>
          </p:nvPr>
        </p:nvSpPr>
        <p:spPr>
          <a:xfrm>
            <a:off x="8804274" y="1843392"/>
            <a:ext cx="2138669" cy="2138669"/>
          </a:xfrm>
          <a:prstGeom prst="ellipse">
            <a:avLst/>
          </a:prstGeom>
          <a:solidFill>
            <a:schemeClr val="bg2"/>
          </a:solidFill>
        </p:spPr>
        <p:txBody>
          <a:bodyPr/>
          <a:lstStyle/>
          <a:p>
            <a:r>
              <a:rPr lang="en-US"/>
              <a:t>Click icon to add picture</a:t>
            </a:r>
            <a:endParaRPr lang="en-GB"/>
          </a:p>
        </p:txBody>
      </p:sp>
      <p:cxnSp>
        <p:nvCxnSpPr>
          <p:cNvPr id="9" name="Straight Connector 8"/>
          <p:cNvCxnSpPr/>
          <p:nvPr userDrawn="1"/>
        </p:nvCxnSpPr>
        <p:spPr bwMode="auto">
          <a:xfrm>
            <a:off x="3349671" y="4291726"/>
            <a:ext cx="0" cy="118701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userDrawn="1"/>
        </p:nvCxnSpPr>
        <p:spPr bwMode="auto">
          <a:xfrm>
            <a:off x="5970419" y="4291726"/>
            <a:ext cx="0" cy="118701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userDrawn="1"/>
        </p:nvCxnSpPr>
        <p:spPr bwMode="auto">
          <a:xfrm>
            <a:off x="8591167" y="4291726"/>
            <a:ext cx="0" cy="118701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Content Placeholder 7"/>
          <p:cNvSpPr>
            <a:spLocks noGrp="1"/>
          </p:cNvSpPr>
          <p:nvPr>
            <p:ph sz="quarter" idx="15"/>
          </p:nvPr>
        </p:nvSpPr>
        <p:spPr>
          <a:xfrm>
            <a:off x="997897" y="4260554"/>
            <a:ext cx="2082800" cy="1249363"/>
          </a:xfrm>
        </p:spPr>
        <p:txBody>
          <a:bodyPr/>
          <a:lstStyle>
            <a:lvl1pPr marL="0" indent="0" algn="ctr">
              <a:buNone/>
              <a:defRPr sz="2000"/>
            </a:lvl1pPr>
          </a:lstStyle>
          <a:p>
            <a:pPr lvl="0"/>
            <a:r>
              <a:rPr lang="en-US"/>
              <a:t>Edit Master text styles</a:t>
            </a:r>
          </a:p>
        </p:txBody>
      </p:sp>
      <p:sp>
        <p:nvSpPr>
          <p:cNvPr id="16" name="Content Placeholder 7"/>
          <p:cNvSpPr>
            <a:spLocks noGrp="1"/>
          </p:cNvSpPr>
          <p:nvPr>
            <p:ph sz="quarter" idx="16"/>
          </p:nvPr>
        </p:nvSpPr>
        <p:spPr>
          <a:xfrm>
            <a:off x="3618645" y="4260554"/>
            <a:ext cx="2082800" cy="1249363"/>
          </a:xfrm>
        </p:spPr>
        <p:txBody>
          <a:bodyPr/>
          <a:lstStyle>
            <a:lvl1pPr marL="0" indent="0" algn="ctr">
              <a:buNone/>
              <a:defRPr sz="2000"/>
            </a:lvl1pPr>
          </a:lstStyle>
          <a:p>
            <a:pPr lvl="0"/>
            <a:r>
              <a:rPr lang="en-US"/>
              <a:t>Edit Master text styles</a:t>
            </a:r>
          </a:p>
        </p:txBody>
      </p:sp>
      <p:sp>
        <p:nvSpPr>
          <p:cNvPr id="17" name="Content Placeholder 7"/>
          <p:cNvSpPr>
            <a:spLocks noGrp="1"/>
          </p:cNvSpPr>
          <p:nvPr>
            <p:ph sz="quarter" idx="17"/>
          </p:nvPr>
        </p:nvSpPr>
        <p:spPr>
          <a:xfrm>
            <a:off x="6239393" y="4260554"/>
            <a:ext cx="2082800" cy="1249363"/>
          </a:xfrm>
        </p:spPr>
        <p:txBody>
          <a:bodyPr/>
          <a:lstStyle>
            <a:lvl1pPr marL="0" indent="0" algn="ctr">
              <a:buNone/>
              <a:defRPr sz="2000"/>
            </a:lvl1pPr>
          </a:lstStyle>
          <a:p>
            <a:pPr lvl="0"/>
            <a:r>
              <a:rPr lang="en-US"/>
              <a:t>Edit Master text styles</a:t>
            </a:r>
          </a:p>
        </p:txBody>
      </p:sp>
      <p:sp>
        <p:nvSpPr>
          <p:cNvPr id="18" name="Content Placeholder 7"/>
          <p:cNvSpPr>
            <a:spLocks noGrp="1"/>
          </p:cNvSpPr>
          <p:nvPr>
            <p:ph sz="quarter" idx="18"/>
          </p:nvPr>
        </p:nvSpPr>
        <p:spPr>
          <a:xfrm>
            <a:off x="8860143" y="4260554"/>
            <a:ext cx="2082800" cy="1249363"/>
          </a:xfrm>
        </p:spPr>
        <p:txBody>
          <a:bodyPr/>
          <a:lstStyle>
            <a:lvl1pPr marL="0" indent="0" algn="ctr">
              <a:buNone/>
              <a:defRPr sz="2000"/>
            </a:lvl1pPr>
          </a:lstStyle>
          <a:p>
            <a:pPr lvl="0"/>
            <a:r>
              <a:rPr lang="en-US"/>
              <a:t>Edit Master text styles</a:t>
            </a:r>
          </a:p>
        </p:txBody>
      </p:sp>
    </p:spTree>
    <p:extLst>
      <p:ext uri="{BB962C8B-B14F-4D97-AF65-F5344CB8AC3E}">
        <p14:creationId xmlns:p14="http://schemas.microsoft.com/office/powerpoint/2010/main" val="25201606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a:t>Click icon to add picture</a:t>
            </a:r>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5522245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401796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7614918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251321D4-CA87-BC43-873B-5C0F1F657F15}"/>
              </a:ext>
            </a:extLst>
          </p:cNvPr>
          <p:cNvSpPr/>
          <p:nvPr userDrawn="1"/>
        </p:nvSpPr>
        <p:spPr>
          <a:xfrm>
            <a:off x="0" y="0"/>
            <a:ext cx="12192000" cy="6858000"/>
          </a:xfrm>
          <a:custGeom>
            <a:avLst/>
            <a:gdLst>
              <a:gd name="connsiteX0" fmla="*/ 0 w 12192000"/>
              <a:gd name="connsiteY0" fmla="*/ 1400999 h 6858000"/>
              <a:gd name="connsiteX1" fmla="*/ 12192000 w 12192000"/>
              <a:gd name="connsiteY1" fmla="*/ 1400999 h 6858000"/>
              <a:gd name="connsiteX2" fmla="*/ 12192000 w 12192000"/>
              <a:gd name="connsiteY2" fmla="*/ 2497770 h 6858000"/>
              <a:gd name="connsiteX3" fmla="*/ 1481970 w 12192000"/>
              <a:gd name="connsiteY3" fmla="*/ 6858000 h 6858000"/>
              <a:gd name="connsiteX4" fmla="*/ 0 w 12192000"/>
              <a:gd name="connsiteY4" fmla="*/ 6858000 h 6858000"/>
              <a:gd name="connsiteX5" fmla="*/ 0 w 12192000"/>
              <a:gd name="connsiteY5" fmla="*/ 0 h 6858000"/>
              <a:gd name="connsiteX6" fmla="*/ 12192000 w 12192000"/>
              <a:gd name="connsiteY6" fmla="*/ 0 h 6858000"/>
              <a:gd name="connsiteX7" fmla="*/ 12192000 w 12192000"/>
              <a:gd name="connsiteY7" fmla="*/ 1400997 h 6858000"/>
              <a:gd name="connsiteX8" fmla="*/ 0 w 12192000"/>
              <a:gd name="connsiteY8" fmla="*/ 1400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1400999"/>
                </a:moveTo>
                <a:lnTo>
                  <a:pt x="12192000" y="1400999"/>
                </a:lnTo>
                <a:lnTo>
                  <a:pt x="12192000" y="2497770"/>
                </a:lnTo>
                <a:lnTo>
                  <a:pt x="1481970" y="6858000"/>
                </a:lnTo>
                <a:lnTo>
                  <a:pt x="0" y="6858000"/>
                </a:lnTo>
                <a:close/>
                <a:moveTo>
                  <a:pt x="0" y="0"/>
                </a:moveTo>
                <a:lnTo>
                  <a:pt x="12192000" y="0"/>
                </a:lnTo>
                <a:lnTo>
                  <a:pt x="12192000" y="1400997"/>
                </a:lnTo>
                <a:lnTo>
                  <a:pt x="0" y="1400997"/>
                </a:lnTo>
                <a:close/>
              </a:path>
            </a:pathLst>
          </a:custGeom>
          <a:gradFill>
            <a:gsLst>
              <a:gs pos="60000">
                <a:srgbClr val="91BDA3"/>
              </a:gs>
              <a:gs pos="41000">
                <a:srgbClr val="2090E4"/>
              </a:gs>
              <a:gs pos="0">
                <a:srgbClr val="1D3963"/>
              </a:gs>
              <a:gs pos="21000">
                <a:srgbClr val="2863BA"/>
              </a:gs>
              <a:gs pos="77000">
                <a:srgbClr val="BCCD49"/>
              </a:gs>
              <a:gs pos="100000">
                <a:srgbClr val="E4E73C"/>
              </a:gs>
            </a:gsLst>
            <a:lin ang="1800000" scaled="0"/>
          </a:gradFill>
          <a:ln w="531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6" name="Graphic 997">
            <a:extLst>
              <a:ext uri="{FF2B5EF4-FFF2-40B4-BE49-F238E27FC236}">
                <a16:creationId xmlns:a16="http://schemas.microsoft.com/office/drawing/2014/main" id="{CF36C37F-2A7F-4A4E-9A14-51CE3AB81005}"/>
              </a:ext>
            </a:extLst>
          </p:cNvPr>
          <p:cNvSpPr>
            <a:spLocks noChangeAspect="1"/>
          </p:cNvSpPr>
          <p:nvPr userDrawn="1"/>
        </p:nvSpPr>
        <p:spPr>
          <a:xfrm rot="10800000">
            <a:off x="5913119" y="4301534"/>
            <a:ext cx="6280079" cy="2556465"/>
          </a:xfrm>
          <a:custGeom>
            <a:avLst/>
            <a:gdLst>
              <a:gd name="connsiteX0" fmla="*/ 0 w 561791"/>
              <a:gd name="connsiteY0" fmla="*/ 228671 h 228670"/>
              <a:gd name="connsiteX1" fmla="*/ 561792 w 561791"/>
              <a:gd name="connsiteY1" fmla="*/ 0 h 228670"/>
              <a:gd name="connsiteX2" fmla="*/ 0 w 561791"/>
              <a:gd name="connsiteY2" fmla="*/ 0 h 228670"/>
            </a:gdLst>
            <a:ahLst/>
            <a:cxnLst>
              <a:cxn ang="0">
                <a:pos x="connsiteX0" y="connsiteY0"/>
              </a:cxn>
              <a:cxn ang="0">
                <a:pos x="connsiteX1" y="connsiteY1"/>
              </a:cxn>
              <a:cxn ang="0">
                <a:pos x="connsiteX2" y="connsiteY2"/>
              </a:cxn>
            </a:cxnLst>
            <a:rect l="l" t="t" r="r" b="b"/>
            <a:pathLst>
              <a:path w="561791" h="228670">
                <a:moveTo>
                  <a:pt x="0" y="228671"/>
                </a:moveTo>
                <a:lnTo>
                  <a:pt x="561792" y="0"/>
                </a:lnTo>
                <a:lnTo>
                  <a:pt x="0" y="0"/>
                </a:lnTo>
                <a:close/>
              </a:path>
            </a:pathLst>
          </a:custGeom>
          <a:gradFill>
            <a:gsLst>
              <a:gs pos="0">
                <a:srgbClr val="BCCD49"/>
              </a:gs>
              <a:gs pos="100000">
                <a:srgbClr val="2090E4"/>
              </a:gs>
            </a:gsLst>
            <a:lin ang="18600000" scaled="0"/>
          </a:gradFill>
          <a:ln w="531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pic>
        <p:nvPicPr>
          <p:cNvPr id="8" name="Graphic 7">
            <a:extLst>
              <a:ext uri="{FF2B5EF4-FFF2-40B4-BE49-F238E27FC236}">
                <a16:creationId xmlns:a16="http://schemas.microsoft.com/office/drawing/2014/main" id="{6FAEF2EC-E592-B542-8B2E-C0EBFB506ACC}"/>
              </a:ext>
            </a:extLst>
          </p:cNvPr>
          <p:cNvPicPr>
            <a:picLocks noChangeAspect="1"/>
          </p:cNvPicPr>
          <p:nvPr userDrawn="1"/>
        </p:nvPicPr>
        <p:blipFill>
          <a:blip r:embed="rId2"/>
          <a:srcRect/>
          <a:stretch/>
        </p:blipFill>
        <p:spPr>
          <a:xfrm>
            <a:off x="9655932" y="5598754"/>
            <a:ext cx="2046608" cy="1041531"/>
          </a:xfrm>
          <a:prstGeom prst="rect">
            <a:avLst/>
          </a:prstGeom>
        </p:spPr>
      </p:pic>
      <p:sp>
        <p:nvSpPr>
          <p:cNvPr id="2" name="Title 1"/>
          <p:cNvSpPr>
            <a:spLocks noGrp="1"/>
          </p:cNvSpPr>
          <p:nvPr>
            <p:ph type="ctrTitle" hasCustomPrompt="1"/>
          </p:nvPr>
        </p:nvSpPr>
        <p:spPr>
          <a:xfrm>
            <a:off x="402771" y="487758"/>
            <a:ext cx="5179241" cy="2385323"/>
          </a:xfrm>
        </p:spPr>
        <p:txBody>
          <a:bodyPr anchor="ctr" anchorCtr="0">
            <a:noAutofit/>
          </a:bodyPr>
          <a:lstStyle>
            <a:lvl1pPr algn="r">
              <a:defRPr sz="6000" b="0" i="0">
                <a:solidFill>
                  <a:schemeClr val="bg1"/>
                </a:solidFill>
                <a:latin typeface="EC Square Sans Pro" panose="020B0506040000020004" pitchFamily="34" charset="0"/>
              </a:defRPr>
            </a:lvl1pPr>
          </a:lstStyle>
          <a:p>
            <a:r>
              <a:rPr lang="en-US"/>
              <a:t>CLICK TO EDIT MASTER TITLE</a:t>
            </a:r>
          </a:p>
        </p:txBody>
      </p:sp>
    </p:spTree>
    <p:extLst>
      <p:ext uri="{BB962C8B-B14F-4D97-AF65-F5344CB8AC3E}">
        <p14:creationId xmlns:p14="http://schemas.microsoft.com/office/powerpoint/2010/main" val="27829146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2920" y="352426"/>
            <a:ext cx="10552487" cy="752474"/>
          </a:xfrm>
        </p:spPr>
        <p:txBody>
          <a:bodyPr anchor="b">
            <a:normAutofit/>
          </a:bodyPr>
          <a:lstStyle>
            <a:lvl1pPr>
              <a:defRPr sz="2800">
                <a:solidFill>
                  <a:srgbClr val="3F66A3"/>
                </a:solidFill>
              </a:defRPr>
            </a:lvl1pPr>
          </a:lstStyle>
          <a:p>
            <a:r>
              <a:rPr lang="en-US"/>
              <a:t>CLICK TO EDIT MASTER TITLE STYLE</a:t>
            </a:r>
          </a:p>
        </p:txBody>
      </p:sp>
      <p:sp>
        <p:nvSpPr>
          <p:cNvPr id="3" name="Content Placeholder 2"/>
          <p:cNvSpPr>
            <a:spLocks noGrp="1"/>
          </p:cNvSpPr>
          <p:nvPr>
            <p:ph idx="1"/>
          </p:nvPr>
        </p:nvSpPr>
        <p:spPr>
          <a:xfrm>
            <a:off x="791999" y="1876426"/>
            <a:ext cx="10012049" cy="3838574"/>
          </a:xfrm>
        </p:spPr>
        <p:txBody>
          <a:bodyPr>
            <a:normAutofit/>
          </a:bodyPr>
          <a:lstStyle>
            <a:lvl1pPr marL="0" indent="0">
              <a:buNone/>
              <a:defRPr sz="1800"/>
            </a:lvl1pPr>
            <a:lvl2pPr marL="173038" indent="-161925">
              <a:tabLst/>
              <a:defRPr sz="1600"/>
            </a:lvl2pPr>
            <a:lvl3pPr marL="403225" indent="-173038">
              <a:tabLst/>
              <a:defRPr sz="1400"/>
            </a:lvl3pPr>
            <a:lvl4pPr marL="633413" indent="-173038">
              <a:tabLst/>
              <a:defRPr sz="1400"/>
            </a:lvl4pPr>
            <a:lvl5pPr marL="865188" indent="-17303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551051" y="6129338"/>
            <a:ext cx="5673759" cy="468312"/>
          </a:xfrm>
        </p:spPr>
        <p:txBody>
          <a:bodyPr/>
          <a:lstStyle>
            <a:lvl1pPr marL="0" marR="0" indent="0" algn="ctr" defTabSz="457200" rtl="0" eaLnBrk="1" fontAlgn="auto" latinLnBrk="0" hangingPunct="1">
              <a:lnSpc>
                <a:spcPct val="100000"/>
              </a:lnSpc>
              <a:spcBef>
                <a:spcPts val="0"/>
              </a:spcBef>
              <a:spcAft>
                <a:spcPts val="0"/>
              </a:spcAft>
              <a:buClrTx/>
              <a:buSzTx/>
              <a:buFontTx/>
              <a:buNone/>
              <a:tabLst/>
              <a:defRPr sz="1000">
                <a:solidFill>
                  <a:schemeClr val="tx1">
                    <a:lumMod val="65000"/>
                    <a:lumOff val="35000"/>
                  </a:schemeClr>
                </a:solidFill>
              </a:defRPr>
            </a:lvl1pPr>
          </a:lstStyle>
          <a:p>
            <a:r>
              <a:rPr lang="en-US"/>
              <a:t>BUILDING STRONGER VALUE CHAINS FOR SUSTAINABLE GROWTH AND DECENT JOBS</a:t>
            </a:r>
          </a:p>
        </p:txBody>
      </p:sp>
      <p:sp>
        <p:nvSpPr>
          <p:cNvPr id="8" name="Text Placeholder 7">
            <a:extLst>
              <a:ext uri="{FF2B5EF4-FFF2-40B4-BE49-F238E27FC236}">
                <a16:creationId xmlns:a16="http://schemas.microsoft.com/office/drawing/2014/main" id="{FA4E3C43-308C-0F47-83D9-E1DC1DC258D9}"/>
              </a:ext>
            </a:extLst>
          </p:cNvPr>
          <p:cNvSpPr>
            <a:spLocks noGrp="1"/>
          </p:cNvSpPr>
          <p:nvPr>
            <p:ph type="body" sz="quarter" idx="13"/>
          </p:nvPr>
        </p:nvSpPr>
        <p:spPr>
          <a:xfrm>
            <a:off x="792001" y="1114426"/>
            <a:ext cx="10542188" cy="752474"/>
          </a:xfrm>
        </p:spPr>
        <p:txBody>
          <a:bodyPr>
            <a:normAutofit/>
          </a:bodyPr>
          <a:lstStyle>
            <a:lvl1pPr marL="0" indent="0">
              <a:lnSpc>
                <a:spcPct val="90000"/>
              </a:lnSpc>
              <a:spcBef>
                <a:spcPts val="0"/>
              </a:spcBef>
              <a:buFontTx/>
              <a:buNone/>
              <a:defRPr sz="2000">
                <a:solidFill>
                  <a:srgbClr val="68A5D7"/>
                </a:solidFill>
              </a:defRPr>
            </a:lvl1pPr>
          </a:lstStyle>
          <a:p>
            <a:pPr lvl="0"/>
            <a:r>
              <a:rPr lang="en-US"/>
              <a:t>Click to edit Master text style</a:t>
            </a:r>
          </a:p>
        </p:txBody>
      </p:sp>
    </p:spTree>
    <p:extLst>
      <p:ext uri="{BB962C8B-B14F-4D97-AF65-F5344CB8AC3E}">
        <p14:creationId xmlns:p14="http://schemas.microsoft.com/office/powerpoint/2010/main" val="10443657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2920" y="352426"/>
            <a:ext cx="6246195" cy="752474"/>
          </a:xfrm>
        </p:spPr>
        <p:txBody>
          <a:bodyPr anchor="b">
            <a:normAutofit/>
          </a:bodyPr>
          <a:lstStyle>
            <a:lvl1pPr>
              <a:defRPr sz="2800">
                <a:solidFill>
                  <a:srgbClr val="3F66A3"/>
                </a:solidFill>
              </a:defRPr>
            </a:lvl1pPr>
          </a:lstStyle>
          <a:p>
            <a:r>
              <a:rPr lang="en-US"/>
              <a:t>CLICK TO EDIT MASTER TITLE STYLE</a:t>
            </a:r>
          </a:p>
        </p:txBody>
      </p:sp>
      <p:sp>
        <p:nvSpPr>
          <p:cNvPr id="3" name="Content Placeholder 2"/>
          <p:cNvSpPr>
            <a:spLocks noGrp="1"/>
          </p:cNvSpPr>
          <p:nvPr>
            <p:ph idx="1"/>
          </p:nvPr>
        </p:nvSpPr>
        <p:spPr>
          <a:xfrm>
            <a:off x="791999" y="1876426"/>
            <a:ext cx="5926301" cy="3838574"/>
          </a:xfrm>
        </p:spPr>
        <p:txBody>
          <a:bodyPr>
            <a:normAutofit/>
          </a:bodyPr>
          <a:lstStyle>
            <a:lvl1pPr marL="0" indent="0">
              <a:buNone/>
              <a:defRPr sz="1800"/>
            </a:lvl1pPr>
            <a:lvl2pPr marL="173038" indent="-161925">
              <a:tabLst/>
              <a:defRPr sz="1600"/>
            </a:lvl2pPr>
            <a:lvl3pPr marL="403225" indent="-173038">
              <a:tabLst/>
              <a:defRPr sz="1400"/>
            </a:lvl3pPr>
            <a:lvl4pPr marL="633413" indent="-173038">
              <a:tabLst/>
              <a:defRPr sz="1400"/>
            </a:lvl4pPr>
            <a:lvl5pPr marL="865188" indent="-17303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FA4E3C43-308C-0F47-83D9-E1DC1DC258D9}"/>
              </a:ext>
            </a:extLst>
          </p:cNvPr>
          <p:cNvSpPr>
            <a:spLocks noGrp="1"/>
          </p:cNvSpPr>
          <p:nvPr>
            <p:ph type="body" sz="quarter" idx="13"/>
          </p:nvPr>
        </p:nvSpPr>
        <p:spPr>
          <a:xfrm>
            <a:off x="792001" y="1114426"/>
            <a:ext cx="6240099" cy="752474"/>
          </a:xfrm>
        </p:spPr>
        <p:txBody>
          <a:bodyPr>
            <a:normAutofit/>
          </a:bodyPr>
          <a:lstStyle>
            <a:lvl1pPr marL="0" indent="0">
              <a:lnSpc>
                <a:spcPct val="90000"/>
              </a:lnSpc>
              <a:spcBef>
                <a:spcPts val="0"/>
              </a:spcBef>
              <a:buFontTx/>
              <a:buNone/>
              <a:defRPr sz="2000">
                <a:solidFill>
                  <a:srgbClr val="68A5D7"/>
                </a:solidFill>
              </a:defRPr>
            </a:lvl1pPr>
          </a:lstStyle>
          <a:p>
            <a:pPr lvl="0"/>
            <a:r>
              <a:rPr lang="en-US"/>
              <a:t>Click to edit Master text style</a:t>
            </a:r>
          </a:p>
        </p:txBody>
      </p:sp>
      <p:sp>
        <p:nvSpPr>
          <p:cNvPr id="63" name="Freeform 62">
            <a:extLst>
              <a:ext uri="{FF2B5EF4-FFF2-40B4-BE49-F238E27FC236}">
                <a16:creationId xmlns:a16="http://schemas.microsoft.com/office/drawing/2014/main" id="{0B35339C-3F05-9B42-BE60-8B00F157A5E8}"/>
              </a:ext>
            </a:extLst>
          </p:cNvPr>
          <p:cNvSpPr>
            <a:spLocks noChangeAspect="1"/>
          </p:cNvSpPr>
          <p:nvPr userDrawn="1"/>
        </p:nvSpPr>
        <p:spPr>
          <a:xfrm rot="5400000" flipH="1">
            <a:off x="5558465" y="224465"/>
            <a:ext cx="6858000" cy="6409070"/>
          </a:xfrm>
          <a:custGeom>
            <a:avLst/>
            <a:gdLst>
              <a:gd name="connsiteX0" fmla="*/ 6858000 w 6858000"/>
              <a:gd name="connsiteY0" fmla="*/ 3619500 h 6409070"/>
              <a:gd name="connsiteX1" fmla="*/ 6858000 w 6858000"/>
              <a:gd name="connsiteY1" fmla="*/ 0 h 6409070"/>
              <a:gd name="connsiteX2" fmla="*/ 1 w 6858000"/>
              <a:gd name="connsiteY2" fmla="*/ 0 h 6409070"/>
              <a:gd name="connsiteX3" fmla="*/ 1 w 6858000"/>
              <a:gd name="connsiteY3" fmla="*/ 3619500 h 6409070"/>
              <a:gd name="connsiteX4" fmla="*/ 0 w 6858000"/>
              <a:gd name="connsiteY4" fmla="*/ 3619500 h 6409070"/>
              <a:gd name="connsiteX5" fmla="*/ 0 w 6858000"/>
              <a:gd name="connsiteY5" fmla="*/ 6409070 h 6409070"/>
              <a:gd name="connsiteX6" fmla="*/ 6852691 w 6858000"/>
              <a:gd name="connsiteY6" fmla="*/ 3619500 h 640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6409070">
                <a:moveTo>
                  <a:pt x="6858000" y="3619500"/>
                </a:moveTo>
                <a:lnTo>
                  <a:pt x="6858000" y="0"/>
                </a:lnTo>
                <a:lnTo>
                  <a:pt x="1" y="0"/>
                </a:lnTo>
                <a:lnTo>
                  <a:pt x="1" y="3619500"/>
                </a:lnTo>
                <a:lnTo>
                  <a:pt x="0" y="3619500"/>
                </a:lnTo>
                <a:lnTo>
                  <a:pt x="0" y="6409070"/>
                </a:lnTo>
                <a:lnTo>
                  <a:pt x="6852691" y="3619500"/>
                </a:lnTo>
                <a:close/>
              </a:path>
            </a:pathLst>
          </a:custGeom>
          <a:gradFill>
            <a:gsLst>
              <a:gs pos="0">
                <a:srgbClr val="BCCD49"/>
              </a:gs>
              <a:gs pos="100000">
                <a:srgbClr val="2090E4"/>
              </a:gs>
            </a:gsLst>
            <a:lin ang="18600000" scaled="0"/>
          </a:gradFill>
          <a:ln w="531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pic>
        <p:nvPicPr>
          <p:cNvPr id="65" name="Graphic 64">
            <a:extLst>
              <a:ext uri="{FF2B5EF4-FFF2-40B4-BE49-F238E27FC236}">
                <a16:creationId xmlns:a16="http://schemas.microsoft.com/office/drawing/2014/main" id="{3CE2A936-9295-5446-9207-15BAC78BB31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8525000" y="624114"/>
            <a:ext cx="3193310" cy="1242786"/>
          </a:xfrm>
          <a:prstGeom prst="rect">
            <a:avLst/>
          </a:prstGeom>
        </p:spPr>
      </p:pic>
      <p:pic>
        <p:nvPicPr>
          <p:cNvPr id="66" name="Graphic 7">
            <a:extLst>
              <a:ext uri="{FF2B5EF4-FFF2-40B4-BE49-F238E27FC236}">
                <a16:creationId xmlns:a16="http://schemas.microsoft.com/office/drawing/2014/main" id="{7AD506CD-C9A2-984C-A7A0-6C3921FCA366}"/>
              </a:ext>
            </a:extLst>
          </p:cNvPr>
          <p:cNvPicPr>
            <a:picLocks noChangeAspect="1"/>
          </p:cNvPicPr>
          <p:nvPr userDrawn="1"/>
        </p:nvPicPr>
        <p:blipFill>
          <a:blip r:embed="rId4"/>
          <a:srcRect/>
          <a:stretch/>
        </p:blipFill>
        <p:spPr>
          <a:xfrm>
            <a:off x="9655932" y="5598754"/>
            <a:ext cx="2046608" cy="1041531"/>
          </a:xfrm>
          <a:prstGeom prst="rect">
            <a:avLst/>
          </a:prstGeom>
        </p:spPr>
      </p:pic>
    </p:spTree>
    <p:extLst>
      <p:ext uri="{BB962C8B-B14F-4D97-AF65-F5344CB8AC3E}">
        <p14:creationId xmlns:p14="http://schemas.microsoft.com/office/powerpoint/2010/main" val="23604909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2000" y="352426"/>
            <a:ext cx="10590703" cy="752474"/>
          </a:xfrm>
        </p:spPr>
        <p:txBody>
          <a:bodyPr anchor="b">
            <a:normAutofit/>
          </a:bodyPr>
          <a:lstStyle>
            <a:lvl1pPr>
              <a:defRPr sz="2800">
                <a:solidFill>
                  <a:srgbClr val="3F66A3"/>
                </a:solidFill>
              </a:defRPr>
            </a:lvl1pPr>
          </a:lstStyle>
          <a:p>
            <a:r>
              <a:rPr lang="en-US"/>
              <a:t>CLICK TO EDIT MASTER TITLE STYLE</a:t>
            </a:r>
          </a:p>
        </p:txBody>
      </p:sp>
      <p:sp>
        <p:nvSpPr>
          <p:cNvPr id="3" name="Content Placeholder 2"/>
          <p:cNvSpPr>
            <a:spLocks noGrp="1"/>
          </p:cNvSpPr>
          <p:nvPr>
            <p:ph idx="1"/>
          </p:nvPr>
        </p:nvSpPr>
        <p:spPr>
          <a:xfrm>
            <a:off x="791999" y="1347466"/>
            <a:ext cx="10012049" cy="4635302"/>
          </a:xfrm>
        </p:spPr>
        <p:txBody>
          <a:bodyPr>
            <a:normAutofit/>
          </a:bodyPr>
          <a:lstStyle>
            <a:lvl1pPr marL="0" indent="0">
              <a:buNone/>
              <a:defRPr sz="1800">
                <a:solidFill>
                  <a:srgbClr val="68A5D7"/>
                </a:solidFill>
              </a:defRPr>
            </a:lvl1pPr>
            <a:lvl2pPr marL="173038" indent="-161925">
              <a:tabLst/>
              <a:defRPr sz="1600"/>
            </a:lvl2pPr>
            <a:lvl3pPr marL="403225" indent="-173038">
              <a:tabLst/>
              <a:defRPr sz="1400"/>
            </a:lvl3pPr>
            <a:lvl4pPr marL="633413" indent="-173038">
              <a:tabLst/>
              <a:defRPr sz="1400"/>
            </a:lvl4pPr>
            <a:lvl5pPr marL="865188" indent="-17303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3">
            <a:extLst>
              <a:ext uri="{FF2B5EF4-FFF2-40B4-BE49-F238E27FC236}">
                <a16:creationId xmlns:a16="http://schemas.microsoft.com/office/drawing/2014/main" id="{F3EB77A4-8D09-BC45-8041-B991295C9015}"/>
              </a:ext>
            </a:extLst>
          </p:cNvPr>
          <p:cNvSpPr>
            <a:spLocks noGrp="1"/>
          </p:cNvSpPr>
          <p:nvPr>
            <p:ph type="dt" sz="half" idx="10"/>
          </p:nvPr>
        </p:nvSpPr>
        <p:spPr>
          <a:xfrm>
            <a:off x="2566987" y="6129338"/>
            <a:ext cx="5653087" cy="468312"/>
          </a:xfrm>
        </p:spPr>
        <p:txBody>
          <a:bodyPr/>
          <a:lstStyle>
            <a:lvl1pPr marL="0" marR="0" indent="0" algn="ctr" defTabSz="457200" rtl="0" eaLnBrk="1" fontAlgn="auto" latinLnBrk="0" hangingPunct="1">
              <a:lnSpc>
                <a:spcPct val="100000"/>
              </a:lnSpc>
              <a:spcBef>
                <a:spcPts val="0"/>
              </a:spcBef>
              <a:spcAft>
                <a:spcPts val="0"/>
              </a:spcAft>
              <a:buClrTx/>
              <a:buSzTx/>
              <a:buFontTx/>
              <a:buNone/>
              <a:tabLst/>
              <a:defRPr sz="1000">
                <a:solidFill>
                  <a:schemeClr val="tx1">
                    <a:lumMod val="65000"/>
                    <a:lumOff val="35000"/>
                  </a:schemeClr>
                </a:solidFill>
              </a:defRPr>
            </a:lvl1pPr>
          </a:lstStyle>
          <a:p>
            <a:r>
              <a:rPr lang="en-US"/>
              <a:t>BUILDING STRONGER VALUE CHAINS FOR SUSTAINABLE GROWTH AND DECENT JOBS</a:t>
            </a:r>
          </a:p>
        </p:txBody>
      </p:sp>
    </p:spTree>
    <p:extLst>
      <p:ext uri="{BB962C8B-B14F-4D97-AF65-F5344CB8AC3E}">
        <p14:creationId xmlns:p14="http://schemas.microsoft.com/office/powerpoint/2010/main" val="40818848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2000" y="352426"/>
            <a:ext cx="10653766" cy="752474"/>
          </a:xfrm>
        </p:spPr>
        <p:txBody>
          <a:bodyPr anchor="b">
            <a:normAutofit/>
          </a:bodyPr>
          <a:lstStyle>
            <a:lvl1pPr>
              <a:defRPr sz="2800">
                <a:solidFill>
                  <a:srgbClr val="3F66A3"/>
                </a:solidFill>
              </a:defRPr>
            </a:lvl1pPr>
          </a:lstStyle>
          <a:p>
            <a:r>
              <a:rPr lang="en-US"/>
              <a:t>CLICK TO EDIT MASTER TITLE STYLE</a:t>
            </a:r>
          </a:p>
        </p:txBody>
      </p:sp>
      <p:sp>
        <p:nvSpPr>
          <p:cNvPr id="13" name="Date Placeholder 3">
            <a:extLst>
              <a:ext uri="{FF2B5EF4-FFF2-40B4-BE49-F238E27FC236}">
                <a16:creationId xmlns:a16="http://schemas.microsoft.com/office/drawing/2014/main" id="{F3EB77A4-8D09-BC45-8041-B991295C9015}"/>
              </a:ext>
            </a:extLst>
          </p:cNvPr>
          <p:cNvSpPr>
            <a:spLocks noGrp="1"/>
          </p:cNvSpPr>
          <p:nvPr>
            <p:ph type="dt" sz="half" idx="10"/>
          </p:nvPr>
        </p:nvSpPr>
        <p:spPr>
          <a:xfrm>
            <a:off x="2566987" y="6129338"/>
            <a:ext cx="5653087" cy="468312"/>
          </a:xfrm>
        </p:spPr>
        <p:txBody>
          <a:bodyPr/>
          <a:lstStyle>
            <a:lvl1pPr marL="0" marR="0" indent="0" algn="ctr" defTabSz="457200" rtl="0" eaLnBrk="1" fontAlgn="auto" latinLnBrk="0" hangingPunct="1">
              <a:lnSpc>
                <a:spcPct val="100000"/>
              </a:lnSpc>
              <a:spcBef>
                <a:spcPts val="0"/>
              </a:spcBef>
              <a:spcAft>
                <a:spcPts val="0"/>
              </a:spcAft>
              <a:buClrTx/>
              <a:buSzTx/>
              <a:buFontTx/>
              <a:buNone/>
              <a:tabLst/>
              <a:defRPr sz="1000">
                <a:solidFill>
                  <a:schemeClr val="tx1">
                    <a:lumMod val="65000"/>
                    <a:lumOff val="35000"/>
                  </a:schemeClr>
                </a:solidFill>
              </a:defRPr>
            </a:lvl1pPr>
          </a:lstStyle>
          <a:p>
            <a:r>
              <a:rPr lang="en-US"/>
              <a:t>BUILDING STRONGER VALUE CHAINS FOR SUSTAINABLE GROWTH AND DECENT JOBS</a:t>
            </a:r>
          </a:p>
        </p:txBody>
      </p:sp>
      <p:sp>
        <p:nvSpPr>
          <p:cNvPr id="4" name="Rectangle 3">
            <a:extLst>
              <a:ext uri="{FF2B5EF4-FFF2-40B4-BE49-F238E27FC236}">
                <a16:creationId xmlns:a16="http://schemas.microsoft.com/office/drawing/2014/main" id="{DEBB9B91-29B0-8546-BDC0-A14ABD1810D1}"/>
              </a:ext>
            </a:extLst>
          </p:cNvPr>
          <p:cNvSpPr/>
          <p:nvPr userDrawn="1"/>
        </p:nvSpPr>
        <p:spPr>
          <a:xfrm>
            <a:off x="0" y="5982768"/>
            <a:ext cx="9918700" cy="875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791999" y="1347466"/>
            <a:ext cx="10012049" cy="4635302"/>
          </a:xfrm>
        </p:spPr>
        <p:txBody>
          <a:bodyPr>
            <a:normAutofit/>
          </a:bodyPr>
          <a:lstStyle>
            <a:lvl1pPr marL="0" indent="0">
              <a:buNone/>
              <a:defRPr sz="1800">
                <a:solidFill>
                  <a:srgbClr val="68A5D7"/>
                </a:solidFill>
              </a:defRPr>
            </a:lvl1pPr>
            <a:lvl2pPr marL="173038" indent="-161925">
              <a:tabLst/>
              <a:defRPr sz="1600"/>
            </a:lvl2pPr>
            <a:lvl3pPr marL="403225" indent="-173038">
              <a:tabLst/>
              <a:defRPr sz="1400"/>
            </a:lvl3pPr>
            <a:lvl4pPr marL="633413" indent="-173038">
              <a:tabLst/>
              <a:defRPr sz="1400"/>
            </a:lvl4pPr>
            <a:lvl5pPr marL="865188" indent="-17303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89088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2000" y="352426"/>
            <a:ext cx="9294535" cy="752474"/>
          </a:xfrm>
        </p:spPr>
        <p:txBody>
          <a:bodyPr anchor="b">
            <a:normAutofit/>
          </a:bodyPr>
          <a:lstStyle>
            <a:lvl1pPr>
              <a:defRPr sz="2800">
                <a:solidFill>
                  <a:srgbClr val="3F66A3"/>
                </a:solidFill>
              </a:defRPr>
            </a:lvl1pPr>
          </a:lstStyle>
          <a:p>
            <a:r>
              <a:rPr lang="en-US"/>
              <a:t>CLICK TO EDIT MASTER TITLE STYLE</a:t>
            </a:r>
          </a:p>
        </p:txBody>
      </p:sp>
      <p:sp>
        <p:nvSpPr>
          <p:cNvPr id="3" name="Content Placeholder 2"/>
          <p:cNvSpPr>
            <a:spLocks noGrp="1"/>
          </p:cNvSpPr>
          <p:nvPr>
            <p:ph idx="1"/>
          </p:nvPr>
        </p:nvSpPr>
        <p:spPr>
          <a:xfrm>
            <a:off x="791999" y="1876426"/>
            <a:ext cx="10012049" cy="3838574"/>
          </a:xfrm>
        </p:spPr>
        <p:txBody>
          <a:bodyPr>
            <a:normAutofit/>
          </a:bodyPr>
          <a:lstStyle>
            <a:lvl1pPr marL="0" indent="0">
              <a:buNone/>
              <a:defRPr sz="1800"/>
            </a:lvl1pPr>
            <a:lvl2pPr marL="173038" indent="-161925">
              <a:tabLst/>
              <a:defRPr sz="1600"/>
            </a:lvl2pPr>
            <a:lvl3pPr marL="403225" indent="-173038">
              <a:tabLst/>
              <a:defRPr sz="1400"/>
            </a:lvl3pPr>
            <a:lvl4pPr marL="633413" indent="-173038">
              <a:tabLst/>
              <a:defRPr sz="1400"/>
            </a:lvl4pPr>
            <a:lvl5pPr marL="865188" indent="-17303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566988" y="6129338"/>
            <a:ext cx="5653087" cy="473609"/>
          </a:xfrm>
        </p:spPr>
        <p:txBody>
          <a:bodyPr/>
          <a:lstStyle>
            <a:lvl1pPr marL="0" marR="0" indent="0" algn="ctr" defTabSz="457200" rtl="0" eaLnBrk="1" fontAlgn="auto" latinLnBrk="0" hangingPunct="1">
              <a:lnSpc>
                <a:spcPct val="100000"/>
              </a:lnSpc>
              <a:spcBef>
                <a:spcPts val="0"/>
              </a:spcBef>
              <a:spcAft>
                <a:spcPts val="0"/>
              </a:spcAft>
              <a:buClrTx/>
              <a:buSzTx/>
              <a:buFontTx/>
              <a:buNone/>
              <a:tabLst/>
              <a:defRPr>
                <a:solidFill>
                  <a:schemeClr val="tx1">
                    <a:lumMod val="50000"/>
                    <a:lumOff val="50000"/>
                  </a:schemeClr>
                </a:solidFill>
              </a:defRPr>
            </a:lvl1pPr>
          </a:lstStyle>
          <a:p>
            <a:r>
              <a:rPr lang="en-US"/>
              <a:t>BUILDING STRONGER VALUE CHAINS FOR SUSTAINABLE GROWTH AND DECENT JOBS</a:t>
            </a:r>
          </a:p>
        </p:txBody>
      </p:sp>
      <p:sp>
        <p:nvSpPr>
          <p:cNvPr id="8" name="Text Placeholder 7">
            <a:extLst>
              <a:ext uri="{FF2B5EF4-FFF2-40B4-BE49-F238E27FC236}">
                <a16:creationId xmlns:a16="http://schemas.microsoft.com/office/drawing/2014/main" id="{FA4E3C43-308C-0F47-83D9-E1DC1DC258D9}"/>
              </a:ext>
            </a:extLst>
          </p:cNvPr>
          <p:cNvSpPr>
            <a:spLocks noGrp="1"/>
          </p:cNvSpPr>
          <p:nvPr>
            <p:ph type="body" sz="quarter" idx="13"/>
          </p:nvPr>
        </p:nvSpPr>
        <p:spPr>
          <a:xfrm>
            <a:off x="792001" y="1114426"/>
            <a:ext cx="9294535" cy="752474"/>
          </a:xfrm>
        </p:spPr>
        <p:txBody>
          <a:bodyPr>
            <a:normAutofit/>
          </a:bodyPr>
          <a:lstStyle>
            <a:lvl1pPr marL="0" indent="0">
              <a:lnSpc>
                <a:spcPct val="90000"/>
              </a:lnSpc>
              <a:spcBef>
                <a:spcPts val="0"/>
              </a:spcBef>
              <a:buFontTx/>
              <a:buNone/>
              <a:defRPr sz="2000">
                <a:solidFill>
                  <a:srgbClr val="68A5D7"/>
                </a:solidFill>
              </a:defRPr>
            </a:lvl1pPr>
          </a:lstStyle>
          <a:p>
            <a:pPr lvl="0"/>
            <a:r>
              <a:rPr lang="en-US"/>
              <a:t>Click to edit Master text style</a:t>
            </a:r>
          </a:p>
        </p:txBody>
      </p:sp>
    </p:spTree>
    <p:extLst>
      <p:ext uri="{BB962C8B-B14F-4D97-AF65-F5344CB8AC3E}">
        <p14:creationId xmlns:p14="http://schemas.microsoft.com/office/powerpoint/2010/main" val="2769374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30198164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2566988" y="6129338"/>
            <a:ext cx="5653087" cy="473609"/>
          </a:xfrm>
        </p:spPr>
        <p:txBody>
          <a:bodyPr/>
          <a:lstStyle>
            <a:lvl1pPr algn="ctr">
              <a:defRPr>
                <a:solidFill>
                  <a:schemeClr val="tx1">
                    <a:lumMod val="50000"/>
                    <a:lumOff val="50000"/>
                  </a:schemeClr>
                </a:solidFill>
              </a:defRPr>
            </a:lvl1pPr>
          </a:lstStyle>
          <a:p>
            <a:r>
              <a:rPr lang="en-US"/>
              <a:t>BUILDING STRONGER VALUE CHAINS FOR SUSTAINABLE GROWTH AND DECENT JOBS</a:t>
            </a:r>
          </a:p>
        </p:txBody>
      </p:sp>
      <p:sp>
        <p:nvSpPr>
          <p:cNvPr id="9" name="Content Placeholder 2">
            <a:extLst>
              <a:ext uri="{FF2B5EF4-FFF2-40B4-BE49-F238E27FC236}">
                <a16:creationId xmlns:a16="http://schemas.microsoft.com/office/drawing/2014/main" id="{12C376D8-06CF-B049-9BB5-F47F043BDB72}"/>
              </a:ext>
            </a:extLst>
          </p:cNvPr>
          <p:cNvSpPr>
            <a:spLocks noGrp="1"/>
          </p:cNvSpPr>
          <p:nvPr>
            <p:ph idx="1"/>
          </p:nvPr>
        </p:nvSpPr>
        <p:spPr>
          <a:xfrm>
            <a:off x="792001" y="2070100"/>
            <a:ext cx="4780842" cy="3644900"/>
          </a:xfrm>
        </p:spPr>
        <p:txBody>
          <a:bodyPr>
            <a:normAutofit/>
          </a:bodyPr>
          <a:lstStyle>
            <a:lvl1pPr>
              <a:defRPr sz="1800"/>
            </a:lvl1pPr>
            <a:lvl2pPr>
              <a:defRPr sz="16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7">
            <a:extLst>
              <a:ext uri="{FF2B5EF4-FFF2-40B4-BE49-F238E27FC236}">
                <a16:creationId xmlns:a16="http://schemas.microsoft.com/office/drawing/2014/main" id="{63AC2ABC-B0E7-C14B-906A-3431A0588B4D}"/>
              </a:ext>
            </a:extLst>
          </p:cNvPr>
          <p:cNvSpPr>
            <a:spLocks noGrp="1"/>
          </p:cNvSpPr>
          <p:nvPr>
            <p:ph type="body" sz="quarter" idx="13"/>
          </p:nvPr>
        </p:nvSpPr>
        <p:spPr>
          <a:xfrm>
            <a:off x="792001" y="1114426"/>
            <a:ext cx="4780886" cy="752474"/>
          </a:xfrm>
        </p:spPr>
        <p:txBody>
          <a:bodyPr anchor="b" anchorCtr="0">
            <a:normAutofit/>
          </a:bodyPr>
          <a:lstStyle>
            <a:lvl1pPr marL="0" indent="0">
              <a:spcBef>
                <a:spcPts val="0"/>
              </a:spcBef>
              <a:buFontTx/>
              <a:buNone/>
              <a:defRPr sz="2000">
                <a:solidFill>
                  <a:srgbClr val="68A5D7"/>
                </a:solidFill>
              </a:defRPr>
            </a:lvl1pPr>
          </a:lstStyle>
          <a:p>
            <a:pPr lvl="0"/>
            <a:r>
              <a:rPr lang="en-US"/>
              <a:t>Click to edit Master text style</a:t>
            </a:r>
          </a:p>
        </p:txBody>
      </p:sp>
      <p:sp>
        <p:nvSpPr>
          <p:cNvPr id="12" name="Content Placeholder 2">
            <a:extLst>
              <a:ext uri="{FF2B5EF4-FFF2-40B4-BE49-F238E27FC236}">
                <a16:creationId xmlns:a16="http://schemas.microsoft.com/office/drawing/2014/main" id="{C208E110-EE34-6D48-8D13-8DFA7264E6F9}"/>
              </a:ext>
            </a:extLst>
          </p:cNvPr>
          <p:cNvSpPr>
            <a:spLocks noGrp="1"/>
          </p:cNvSpPr>
          <p:nvPr>
            <p:ph idx="14"/>
          </p:nvPr>
        </p:nvSpPr>
        <p:spPr>
          <a:xfrm>
            <a:off x="6014519" y="2070100"/>
            <a:ext cx="4780842" cy="3644900"/>
          </a:xfrm>
        </p:spPr>
        <p:txBody>
          <a:bodyPr>
            <a:normAutofit/>
          </a:bodyPr>
          <a:lstStyle>
            <a:lvl1pPr>
              <a:defRPr sz="1800"/>
            </a:lvl1pPr>
            <a:lvl2pPr>
              <a:defRPr sz="16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7">
            <a:extLst>
              <a:ext uri="{FF2B5EF4-FFF2-40B4-BE49-F238E27FC236}">
                <a16:creationId xmlns:a16="http://schemas.microsoft.com/office/drawing/2014/main" id="{2EB41E19-0E66-1A49-B0E5-2B8A1BE1671A}"/>
              </a:ext>
            </a:extLst>
          </p:cNvPr>
          <p:cNvSpPr>
            <a:spLocks noGrp="1"/>
          </p:cNvSpPr>
          <p:nvPr>
            <p:ph type="body" sz="quarter" idx="15"/>
          </p:nvPr>
        </p:nvSpPr>
        <p:spPr>
          <a:xfrm>
            <a:off x="6014516" y="1114426"/>
            <a:ext cx="4780885" cy="752474"/>
          </a:xfrm>
        </p:spPr>
        <p:txBody>
          <a:bodyPr anchor="b" anchorCtr="0">
            <a:normAutofit/>
          </a:bodyPr>
          <a:lstStyle>
            <a:lvl1pPr marL="0" indent="0">
              <a:spcBef>
                <a:spcPts val="0"/>
              </a:spcBef>
              <a:buFontTx/>
              <a:buNone/>
              <a:defRPr sz="2000">
                <a:solidFill>
                  <a:srgbClr val="68A5D7"/>
                </a:solidFill>
              </a:defRPr>
            </a:lvl1pPr>
          </a:lstStyle>
          <a:p>
            <a:pPr lvl="0"/>
            <a:r>
              <a:rPr lang="en-US"/>
              <a:t>Click to edit Master text style</a:t>
            </a:r>
          </a:p>
        </p:txBody>
      </p:sp>
      <p:sp>
        <p:nvSpPr>
          <p:cNvPr id="14" name="Title 1">
            <a:extLst>
              <a:ext uri="{FF2B5EF4-FFF2-40B4-BE49-F238E27FC236}">
                <a16:creationId xmlns:a16="http://schemas.microsoft.com/office/drawing/2014/main" id="{E8ED4E46-84B2-1C4B-9747-0D6C22B10591}"/>
              </a:ext>
            </a:extLst>
          </p:cNvPr>
          <p:cNvSpPr>
            <a:spLocks noGrp="1"/>
          </p:cNvSpPr>
          <p:nvPr>
            <p:ph type="title" hasCustomPrompt="1"/>
          </p:nvPr>
        </p:nvSpPr>
        <p:spPr>
          <a:xfrm>
            <a:off x="792000" y="352426"/>
            <a:ext cx="10003361" cy="752474"/>
          </a:xfrm>
        </p:spPr>
        <p:txBody>
          <a:bodyPr anchor="b">
            <a:normAutofit/>
          </a:bodyPr>
          <a:lstStyle>
            <a:lvl1pPr>
              <a:defRPr sz="2800">
                <a:solidFill>
                  <a:srgbClr val="3F66A3"/>
                </a:solidFill>
              </a:defRPr>
            </a:lvl1pPr>
          </a:lstStyle>
          <a:p>
            <a:r>
              <a:rPr lang="en-US"/>
              <a:t>CLICK TO EDIT MASTER TITLE STYLE</a:t>
            </a:r>
          </a:p>
        </p:txBody>
      </p:sp>
    </p:spTree>
    <p:extLst>
      <p:ext uri="{BB962C8B-B14F-4D97-AF65-F5344CB8AC3E}">
        <p14:creationId xmlns:p14="http://schemas.microsoft.com/office/powerpoint/2010/main" val="14641778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ontent and Objec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CB7F1D3-7D8D-A449-97C2-9AD287F8CB8E}"/>
              </a:ext>
            </a:extLst>
          </p:cNvPr>
          <p:cNvGrpSpPr/>
          <p:nvPr userDrawn="1"/>
        </p:nvGrpSpPr>
        <p:grpSpPr>
          <a:xfrm>
            <a:off x="489853" y="-3260097"/>
            <a:ext cx="3655272" cy="1767112"/>
            <a:chOff x="838200" y="2733326"/>
            <a:chExt cx="4601988" cy="2224794"/>
          </a:xfrm>
        </p:grpSpPr>
        <p:pic>
          <p:nvPicPr>
            <p:cNvPr id="11" name="Picture 10" descr="Background pattern&#10;&#10;Description automatically generated">
              <a:extLst>
                <a:ext uri="{FF2B5EF4-FFF2-40B4-BE49-F238E27FC236}">
                  <a16:creationId xmlns:a16="http://schemas.microsoft.com/office/drawing/2014/main" id="{995870AF-03C8-C847-8587-5B82CD58CE6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2733326"/>
              <a:ext cx="2044148" cy="2224794"/>
            </a:xfrm>
            <a:prstGeom prst="rect">
              <a:avLst/>
            </a:prstGeom>
          </p:spPr>
        </p:pic>
        <p:sp>
          <p:nvSpPr>
            <p:cNvPr id="12" name="Rectangle 11">
              <a:extLst>
                <a:ext uri="{FF2B5EF4-FFF2-40B4-BE49-F238E27FC236}">
                  <a16:creationId xmlns:a16="http://schemas.microsoft.com/office/drawing/2014/main" id="{5FADB72E-AF03-5D49-9030-CDF435661277}"/>
                </a:ext>
              </a:extLst>
            </p:cNvPr>
            <p:cNvSpPr/>
            <p:nvPr/>
          </p:nvSpPr>
          <p:spPr>
            <a:xfrm>
              <a:off x="3215394" y="2733326"/>
              <a:ext cx="1003873" cy="1003873"/>
            </a:xfrm>
            <a:prstGeom prst="rect">
              <a:avLst/>
            </a:prstGeom>
            <a:solidFill>
              <a:srgbClr val="3F66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57737DC5-A679-8349-86F2-8E05E64C36D1}"/>
                </a:ext>
              </a:extLst>
            </p:cNvPr>
            <p:cNvSpPr/>
            <p:nvPr/>
          </p:nvSpPr>
          <p:spPr>
            <a:xfrm>
              <a:off x="3215394" y="3954247"/>
              <a:ext cx="1003873" cy="1003873"/>
            </a:xfrm>
            <a:prstGeom prst="rect">
              <a:avLst/>
            </a:prstGeom>
            <a:solidFill>
              <a:srgbClr val="70B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ED184449-AD66-3447-AE2D-B3C4F56F2C66}"/>
                </a:ext>
              </a:extLst>
            </p:cNvPr>
            <p:cNvSpPr/>
            <p:nvPr/>
          </p:nvSpPr>
          <p:spPr>
            <a:xfrm>
              <a:off x="4436315" y="2733326"/>
              <a:ext cx="1003873" cy="1003872"/>
            </a:xfrm>
            <a:prstGeom prst="rect">
              <a:avLst/>
            </a:prstGeom>
            <a:solidFill>
              <a:srgbClr val="BCC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7C3D6E83-C9D4-9D44-A4C3-BF4920DDAC35}"/>
                </a:ext>
              </a:extLst>
            </p:cNvPr>
            <p:cNvSpPr/>
            <p:nvPr/>
          </p:nvSpPr>
          <p:spPr>
            <a:xfrm>
              <a:off x="4436315" y="3954247"/>
              <a:ext cx="1003873" cy="1003873"/>
            </a:xfrm>
            <a:prstGeom prst="rect">
              <a:avLst/>
            </a:prstGeom>
            <a:solidFill>
              <a:srgbClr val="E3E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Freeform 15">
            <a:extLst>
              <a:ext uri="{FF2B5EF4-FFF2-40B4-BE49-F238E27FC236}">
                <a16:creationId xmlns:a16="http://schemas.microsoft.com/office/drawing/2014/main" id="{3D610D1F-AABC-1F4B-9634-FD291CCD2602}"/>
              </a:ext>
            </a:extLst>
          </p:cNvPr>
          <p:cNvSpPr/>
          <p:nvPr userDrawn="1"/>
        </p:nvSpPr>
        <p:spPr>
          <a:xfrm>
            <a:off x="5888481" y="-1202290"/>
            <a:ext cx="415037" cy="892375"/>
          </a:xfrm>
          <a:custGeom>
            <a:avLst/>
            <a:gdLst>
              <a:gd name="connsiteX0" fmla="*/ 0 w 415037"/>
              <a:gd name="connsiteY0" fmla="*/ 0 h 892375"/>
              <a:gd name="connsiteX1" fmla="*/ 415038 w 415037"/>
              <a:gd name="connsiteY1" fmla="*/ 0 h 892375"/>
              <a:gd name="connsiteX2" fmla="*/ 415038 w 415037"/>
              <a:gd name="connsiteY2" fmla="*/ 892376 h 892375"/>
              <a:gd name="connsiteX3" fmla="*/ 0 w 415037"/>
              <a:gd name="connsiteY3" fmla="*/ 892376 h 892375"/>
            </a:gdLst>
            <a:ahLst/>
            <a:cxnLst>
              <a:cxn ang="0">
                <a:pos x="connsiteX0" y="connsiteY0"/>
              </a:cxn>
              <a:cxn ang="0">
                <a:pos x="connsiteX1" y="connsiteY1"/>
              </a:cxn>
              <a:cxn ang="0">
                <a:pos x="connsiteX2" y="connsiteY2"/>
              </a:cxn>
              <a:cxn ang="0">
                <a:pos x="connsiteX3" y="connsiteY3"/>
              </a:cxn>
            </a:cxnLst>
            <a:rect l="l" t="t" r="r" b="b"/>
            <a:pathLst>
              <a:path w="415037" h="892375">
                <a:moveTo>
                  <a:pt x="0" y="0"/>
                </a:moveTo>
                <a:lnTo>
                  <a:pt x="415038" y="0"/>
                </a:lnTo>
                <a:lnTo>
                  <a:pt x="415038" y="892376"/>
                </a:lnTo>
                <a:lnTo>
                  <a:pt x="0" y="892376"/>
                </a:lnTo>
                <a:close/>
              </a:path>
            </a:pathLst>
          </a:custGeom>
          <a:solidFill>
            <a:srgbClr val="68BDBC"/>
          </a:solidFill>
          <a:ln w="5313" cap="flat">
            <a:noFill/>
            <a:prstDash val="solid"/>
            <a:miter/>
          </a:ln>
        </p:spPr>
        <p:txBody>
          <a:bodyPr rtlCol="0" anchor="ctr"/>
          <a:lstStyle/>
          <a:p>
            <a:endParaRPr lang="en-GB"/>
          </a:p>
        </p:txBody>
      </p:sp>
      <p:sp>
        <p:nvSpPr>
          <p:cNvPr id="17" name="Freeform 16">
            <a:extLst>
              <a:ext uri="{FF2B5EF4-FFF2-40B4-BE49-F238E27FC236}">
                <a16:creationId xmlns:a16="http://schemas.microsoft.com/office/drawing/2014/main" id="{4464364D-FC0B-2F45-9DAD-A36B8135ECB2}"/>
              </a:ext>
            </a:extLst>
          </p:cNvPr>
          <p:cNvSpPr/>
          <p:nvPr userDrawn="1"/>
        </p:nvSpPr>
        <p:spPr>
          <a:xfrm>
            <a:off x="6438486" y="-1198016"/>
            <a:ext cx="409703" cy="880619"/>
          </a:xfrm>
          <a:custGeom>
            <a:avLst/>
            <a:gdLst>
              <a:gd name="connsiteX0" fmla="*/ 0 w 409703"/>
              <a:gd name="connsiteY0" fmla="*/ 0 h 880619"/>
              <a:gd name="connsiteX1" fmla="*/ 409703 w 409703"/>
              <a:gd name="connsiteY1" fmla="*/ 0 h 880619"/>
              <a:gd name="connsiteX2" fmla="*/ 409703 w 409703"/>
              <a:gd name="connsiteY2" fmla="*/ 880620 h 880619"/>
              <a:gd name="connsiteX3" fmla="*/ 0 w 409703"/>
              <a:gd name="connsiteY3" fmla="*/ 880620 h 880619"/>
            </a:gdLst>
            <a:ahLst/>
            <a:cxnLst>
              <a:cxn ang="0">
                <a:pos x="connsiteX0" y="connsiteY0"/>
              </a:cxn>
              <a:cxn ang="0">
                <a:pos x="connsiteX1" y="connsiteY1"/>
              </a:cxn>
              <a:cxn ang="0">
                <a:pos x="connsiteX2" y="connsiteY2"/>
              </a:cxn>
              <a:cxn ang="0">
                <a:pos x="connsiteX3" y="connsiteY3"/>
              </a:cxn>
            </a:cxnLst>
            <a:rect l="l" t="t" r="r" b="b"/>
            <a:pathLst>
              <a:path w="409703" h="880619">
                <a:moveTo>
                  <a:pt x="0" y="0"/>
                </a:moveTo>
                <a:lnTo>
                  <a:pt x="409703" y="0"/>
                </a:lnTo>
                <a:lnTo>
                  <a:pt x="409703" y="880620"/>
                </a:lnTo>
                <a:lnTo>
                  <a:pt x="0" y="880620"/>
                </a:lnTo>
                <a:close/>
              </a:path>
            </a:pathLst>
          </a:custGeom>
          <a:solidFill>
            <a:srgbClr val="69468B"/>
          </a:solidFill>
          <a:ln w="5313" cap="flat">
            <a:noFill/>
            <a:prstDash val="solid"/>
            <a:miter/>
          </a:ln>
        </p:spPr>
        <p:txBody>
          <a:bodyPr rtlCol="0" anchor="ctr"/>
          <a:lstStyle/>
          <a:p>
            <a:endParaRPr lang="en-GB"/>
          </a:p>
        </p:txBody>
      </p:sp>
      <p:sp>
        <p:nvSpPr>
          <p:cNvPr id="18" name="Freeform 17">
            <a:extLst>
              <a:ext uri="{FF2B5EF4-FFF2-40B4-BE49-F238E27FC236}">
                <a16:creationId xmlns:a16="http://schemas.microsoft.com/office/drawing/2014/main" id="{D31707DA-A78C-0C43-8EF5-199DE6E42C67}"/>
              </a:ext>
            </a:extLst>
          </p:cNvPr>
          <p:cNvSpPr/>
          <p:nvPr userDrawn="1"/>
        </p:nvSpPr>
        <p:spPr>
          <a:xfrm>
            <a:off x="5888481" y="-2239198"/>
            <a:ext cx="415037" cy="891306"/>
          </a:xfrm>
          <a:custGeom>
            <a:avLst/>
            <a:gdLst>
              <a:gd name="connsiteX0" fmla="*/ 0 w 415037"/>
              <a:gd name="connsiteY0" fmla="*/ 0 h 891306"/>
              <a:gd name="connsiteX1" fmla="*/ 415038 w 415037"/>
              <a:gd name="connsiteY1" fmla="*/ 0 h 891306"/>
              <a:gd name="connsiteX2" fmla="*/ 415038 w 415037"/>
              <a:gd name="connsiteY2" fmla="*/ 891307 h 891306"/>
              <a:gd name="connsiteX3" fmla="*/ 0 w 415037"/>
              <a:gd name="connsiteY3" fmla="*/ 891307 h 891306"/>
            </a:gdLst>
            <a:ahLst/>
            <a:cxnLst>
              <a:cxn ang="0">
                <a:pos x="connsiteX0" y="connsiteY0"/>
              </a:cxn>
              <a:cxn ang="0">
                <a:pos x="connsiteX1" y="connsiteY1"/>
              </a:cxn>
              <a:cxn ang="0">
                <a:pos x="connsiteX2" y="connsiteY2"/>
              </a:cxn>
              <a:cxn ang="0">
                <a:pos x="connsiteX3" y="connsiteY3"/>
              </a:cxn>
            </a:cxnLst>
            <a:rect l="l" t="t" r="r" b="b"/>
            <a:pathLst>
              <a:path w="415037" h="891306">
                <a:moveTo>
                  <a:pt x="0" y="0"/>
                </a:moveTo>
                <a:lnTo>
                  <a:pt x="415038" y="0"/>
                </a:lnTo>
                <a:lnTo>
                  <a:pt x="415038" y="891307"/>
                </a:lnTo>
                <a:lnTo>
                  <a:pt x="0" y="891307"/>
                </a:lnTo>
                <a:close/>
              </a:path>
            </a:pathLst>
          </a:custGeom>
          <a:solidFill>
            <a:srgbClr val="99BC4F"/>
          </a:solidFill>
          <a:ln w="5313" cap="flat">
            <a:noFill/>
            <a:prstDash val="solid"/>
            <a:miter/>
          </a:ln>
        </p:spPr>
        <p:txBody>
          <a:bodyPr rtlCol="0" anchor="ctr"/>
          <a:lstStyle/>
          <a:p>
            <a:endParaRPr lang="en-GB"/>
          </a:p>
        </p:txBody>
      </p:sp>
      <p:sp>
        <p:nvSpPr>
          <p:cNvPr id="19" name="Freeform 18">
            <a:extLst>
              <a:ext uri="{FF2B5EF4-FFF2-40B4-BE49-F238E27FC236}">
                <a16:creationId xmlns:a16="http://schemas.microsoft.com/office/drawing/2014/main" id="{BC1E261A-5F14-5446-8D6D-45D2B786A707}"/>
              </a:ext>
            </a:extLst>
          </p:cNvPr>
          <p:cNvSpPr/>
          <p:nvPr userDrawn="1"/>
        </p:nvSpPr>
        <p:spPr>
          <a:xfrm>
            <a:off x="6438486" y="-2234923"/>
            <a:ext cx="409703" cy="879551"/>
          </a:xfrm>
          <a:custGeom>
            <a:avLst/>
            <a:gdLst>
              <a:gd name="connsiteX0" fmla="*/ 0 w 409703"/>
              <a:gd name="connsiteY0" fmla="*/ 0 h 879551"/>
              <a:gd name="connsiteX1" fmla="*/ 409703 w 409703"/>
              <a:gd name="connsiteY1" fmla="*/ 0 h 879551"/>
              <a:gd name="connsiteX2" fmla="*/ 409703 w 409703"/>
              <a:gd name="connsiteY2" fmla="*/ 879551 h 879551"/>
              <a:gd name="connsiteX3" fmla="*/ 0 w 409703"/>
              <a:gd name="connsiteY3" fmla="*/ 879551 h 879551"/>
            </a:gdLst>
            <a:ahLst/>
            <a:cxnLst>
              <a:cxn ang="0">
                <a:pos x="connsiteX0" y="connsiteY0"/>
              </a:cxn>
              <a:cxn ang="0">
                <a:pos x="connsiteX1" y="connsiteY1"/>
              </a:cxn>
              <a:cxn ang="0">
                <a:pos x="connsiteX2" y="connsiteY2"/>
              </a:cxn>
              <a:cxn ang="0">
                <a:pos x="connsiteX3" y="connsiteY3"/>
              </a:cxn>
            </a:cxnLst>
            <a:rect l="l" t="t" r="r" b="b"/>
            <a:pathLst>
              <a:path w="409703" h="879551">
                <a:moveTo>
                  <a:pt x="0" y="0"/>
                </a:moveTo>
                <a:lnTo>
                  <a:pt x="409703" y="0"/>
                </a:lnTo>
                <a:lnTo>
                  <a:pt x="409703" y="879551"/>
                </a:lnTo>
                <a:lnTo>
                  <a:pt x="0" y="879551"/>
                </a:lnTo>
                <a:close/>
              </a:path>
            </a:pathLst>
          </a:custGeom>
          <a:solidFill>
            <a:srgbClr val="3F7373"/>
          </a:solidFill>
          <a:ln w="5313"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2E34C556-C5A2-F143-8B12-AD2EEA13D2B1}"/>
              </a:ext>
            </a:extLst>
          </p:cNvPr>
          <p:cNvSpPr/>
          <p:nvPr userDrawn="1"/>
        </p:nvSpPr>
        <p:spPr>
          <a:xfrm>
            <a:off x="5888481" y="-3260097"/>
            <a:ext cx="415037" cy="890238"/>
          </a:xfrm>
          <a:custGeom>
            <a:avLst/>
            <a:gdLst>
              <a:gd name="connsiteX0" fmla="*/ 0 w 415037"/>
              <a:gd name="connsiteY0" fmla="*/ 0 h 890238"/>
              <a:gd name="connsiteX1" fmla="*/ 415038 w 415037"/>
              <a:gd name="connsiteY1" fmla="*/ 0 h 890238"/>
              <a:gd name="connsiteX2" fmla="*/ 415038 w 415037"/>
              <a:gd name="connsiteY2" fmla="*/ 890238 h 890238"/>
              <a:gd name="connsiteX3" fmla="*/ 0 w 415037"/>
              <a:gd name="connsiteY3" fmla="*/ 890238 h 890238"/>
            </a:gdLst>
            <a:ahLst/>
            <a:cxnLst>
              <a:cxn ang="0">
                <a:pos x="connsiteX0" y="connsiteY0"/>
              </a:cxn>
              <a:cxn ang="0">
                <a:pos x="connsiteX1" y="connsiteY1"/>
              </a:cxn>
              <a:cxn ang="0">
                <a:pos x="connsiteX2" y="connsiteY2"/>
              </a:cxn>
              <a:cxn ang="0">
                <a:pos x="connsiteX3" y="connsiteY3"/>
              </a:cxn>
            </a:cxnLst>
            <a:rect l="l" t="t" r="r" b="b"/>
            <a:pathLst>
              <a:path w="415037" h="890238">
                <a:moveTo>
                  <a:pt x="0" y="0"/>
                </a:moveTo>
                <a:lnTo>
                  <a:pt x="415038" y="0"/>
                </a:lnTo>
                <a:lnTo>
                  <a:pt x="415038" y="890238"/>
                </a:lnTo>
                <a:lnTo>
                  <a:pt x="0" y="890238"/>
                </a:lnTo>
                <a:close/>
              </a:path>
            </a:pathLst>
          </a:custGeom>
          <a:solidFill>
            <a:srgbClr val="E16263"/>
          </a:solidFill>
          <a:ln w="5313" cap="flat">
            <a:noFill/>
            <a:prstDash val="solid"/>
            <a:miter/>
          </a:ln>
        </p:spPr>
        <p:txBody>
          <a:bodyPr rtlCol="0" anchor="ctr"/>
          <a:lstStyle/>
          <a:p>
            <a:endParaRPr lang="en-GB"/>
          </a:p>
        </p:txBody>
      </p:sp>
      <p:sp>
        <p:nvSpPr>
          <p:cNvPr id="21" name="Freeform 20">
            <a:extLst>
              <a:ext uri="{FF2B5EF4-FFF2-40B4-BE49-F238E27FC236}">
                <a16:creationId xmlns:a16="http://schemas.microsoft.com/office/drawing/2014/main" id="{BB71A5C8-2E50-8843-93FF-BF1876B88541}"/>
              </a:ext>
            </a:extLst>
          </p:cNvPr>
          <p:cNvSpPr/>
          <p:nvPr userDrawn="1"/>
        </p:nvSpPr>
        <p:spPr>
          <a:xfrm>
            <a:off x="6438486" y="-3260097"/>
            <a:ext cx="409703" cy="890772"/>
          </a:xfrm>
          <a:custGeom>
            <a:avLst/>
            <a:gdLst>
              <a:gd name="connsiteX0" fmla="*/ 0 w 409703"/>
              <a:gd name="connsiteY0" fmla="*/ 0 h 890772"/>
              <a:gd name="connsiteX1" fmla="*/ 409703 w 409703"/>
              <a:gd name="connsiteY1" fmla="*/ 0 h 890772"/>
              <a:gd name="connsiteX2" fmla="*/ 409703 w 409703"/>
              <a:gd name="connsiteY2" fmla="*/ 890773 h 890772"/>
              <a:gd name="connsiteX3" fmla="*/ 0 w 409703"/>
              <a:gd name="connsiteY3" fmla="*/ 890773 h 890772"/>
            </a:gdLst>
            <a:ahLst/>
            <a:cxnLst>
              <a:cxn ang="0">
                <a:pos x="connsiteX0" y="connsiteY0"/>
              </a:cxn>
              <a:cxn ang="0">
                <a:pos x="connsiteX1" y="connsiteY1"/>
              </a:cxn>
              <a:cxn ang="0">
                <a:pos x="connsiteX2" y="connsiteY2"/>
              </a:cxn>
              <a:cxn ang="0">
                <a:pos x="connsiteX3" y="connsiteY3"/>
              </a:cxn>
            </a:cxnLst>
            <a:rect l="l" t="t" r="r" b="b"/>
            <a:pathLst>
              <a:path w="409703" h="890772">
                <a:moveTo>
                  <a:pt x="0" y="0"/>
                </a:moveTo>
                <a:lnTo>
                  <a:pt x="409703" y="0"/>
                </a:lnTo>
                <a:lnTo>
                  <a:pt x="409703" y="890773"/>
                </a:lnTo>
                <a:lnTo>
                  <a:pt x="0" y="890773"/>
                </a:lnTo>
                <a:close/>
              </a:path>
            </a:pathLst>
          </a:custGeom>
          <a:solidFill>
            <a:srgbClr val="733E32"/>
          </a:solidFill>
          <a:ln w="5313" cap="flat">
            <a:noFill/>
            <a:prstDash val="solid"/>
            <a:miter/>
          </a:ln>
        </p:spPr>
        <p:txBody>
          <a:bodyPr rtlCol="0" anchor="ctr"/>
          <a:lstStyle/>
          <a:p>
            <a:endParaRPr lang="en-GB"/>
          </a:p>
        </p:txBody>
      </p:sp>
      <p:grpSp>
        <p:nvGrpSpPr>
          <p:cNvPr id="22" name="Group 21">
            <a:extLst>
              <a:ext uri="{FF2B5EF4-FFF2-40B4-BE49-F238E27FC236}">
                <a16:creationId xmlns:a16="http://schemas.microsoft.com/office/drawing/2014/main" id="{64C464C6-E0E5-CD4F-8FE6-E4DD5727A282}"/>
              </a:ext>
            </a:extLst>
          </p:cNvPr>
          <p:cNvGrpSpPr/>
          <p:nvPr userDrawn="1"/>
        </p:nvGrpSpPr>
        <p:grpSpPr>
          <a:xfrm>
            <a:off x="7596110" y="-1200687"/>
            <a:ext cx="646029" cy="890237"/>
            <a:chOff x="7944457" y="4792736"/>
            <a:chExt cx="646029" cy="890237"/>
          </a:xfrm>
        </p:grpSpPr>
        <p:sp>
          <p:nvSpPr>
            <p:cNvPr id="23" name="Freeform 22">
              <a:extLst>
                <a:ext uri="{FF2B5EF4-FFF2-40B4-BE49-F238E27FC236}">
                  <a16:creationId xmlns:a16="http://schemas.microsoft.com/office/drawing/2014/main" id="{6C14291B-C1AE-3C49-A57F-187DD06090D4}"/>
                </a:ext>
              </a:extLst>
            </p:cNvPr>
            <p:cNvSpPr/>
            <p:nvPr/>
          </p:nvSpPr>
          <p:spPr>
            <a:xfrm>
              <a:off x="7944457" y="5156098"/>
              <a:ext cx="646029" cy="526875"/>
            </a:xfrm>
            <a:custGeom>
              <a:avLst/>
              <a:gdLst>
                <a:gd name="connsiteX0" fmla="*/ 646029 w 646029"/>
                <a:gd name="connsiteY0" fmla="*/ 526876 h 526875"/>
                <a:gd name="connsiteX1" fmla="*/ 0 w 646029"/>
                <a:gd name="connsiteY1" fmla="*/ 263438 h 526875"/>
                <a:gd name="connsiteX2" fmla="*/ 646029 w 646029"/>
                <a:gd name="connsiteY2" fmla="*/ 0 h 526875"/>
              </a:gdLst>
              <a:ahLst/>
              <a:cxnLst>
                <a:cxn ang="0">
                  <a:pos x="connsiteX0" y="connsiteY0"/>
                </a:cxn>
                <a:cxn ang="0">
                  <a:pos x="connsiteX1" y="connsiteY1"/>
                </a:cxn>
                <a:cxn ang="0">
                  <a:pos x="connsiteX2" y="connsiteY2"/>
                </a:cxn>
              </a:cxnLst>
              <a:rect l="l" t="t" r="r" b="b"/>
              <a:pathLst>
                <a:path w="646029" h="526875">
                  <a:moveTo>
                    <a:pt x="646029" y="526876"/>
                  </a:moveTo>
                  <a:lnTo>
                    <a:pt x="0" y="263438"/>
                  </a:lnTo>
                  <a:lnTo>
                    <a:pt x="646029" y="0"/>
                  </a:lnTo>
                  <a:close/>
                </a:path>
              </a:pathLst>
            </a:custGeom>
            <a:gradFill>
              <a:gsLst>
                <a:gs pos="0">
                  <a:srgbClr val="654386"/>
                </a:gs>
                <a:gs pos="100000">
                  <a:srgbClr val="68BDBC"/>
                </a:gs>
              </a:gsLst>
              <a:lin ang="10800000" scaled="0"/>
            </a:gradFill>
            <a:ln w="531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 name="Freeform 23">
              <a:extLst>
                <a:ext uri="{FF2B5EF4-FFF2-40B4-BE49-F238E27FC236}">
                  <a16:creationId xmlns:a16="http://schemas.microsoft.com/office/drawing/2014/main" id="{015C1791-620B-284A-9664-79DD92E8DB07}"/>
                </a:ext>
              </a:extLst>
            </p:cNvPr>
            <p:cNvSpPr/>
            <p:nvPr/>
          </p:nvSpPr>
          <p:spPr>
            <a:xfrm>
              <a:off x="7944457" y="4792736"/>
              <a:ext cx="646029" cy="526875"/>
            </a:xfrm>
            <a:custGeom>
              <a:avLst/>
              <a:gdLst>
                <a:gd name="connsiteX0" fmla="*/ 0 w 646029"/>
                <a:gd name="connsiteY0" fmla="*/ 0 h 526875"/>
                <a:gd name="connsiteX1" fmla="*/ 646029 w 646029"/>
                <a:gd name="connsiteY1" fmla="*/ 263438 h 526875"/>
                <a:gd name="connsiteX2" fmla="*/ 0 w 646029"/>
                <a:gd name="connsiteY2" fmla="*/ 526876 h 526875"/>
              </a:gdLst>
              <a:ahLst/>
              <a:cxnLst>
                <a:cxn ang="0">
                  <a:pos x="connsiteX0" y="connsiteY0"/>
                </a:cxn>
                <a:cxn ang="0">
                  <a:pos x="connsiteX1" y="connsiteY1"/>
                </a:cxn>
                <a:cxn ang="0">
                  <a:pos x="connsiteX2" y="connsiteY2"/>
                </a:cxn>
              </a:cxnLst>
              <a:rect l="l" t="t" r="r" b="b"/>
              <a:pathLst>
                <a:path w="646029" h="526875">
                  <a:moveTo>
                    <a:pt x="0" y="0"/>
                  </a:moveTo>
                  <a:lnTo>
                    <a:pt x="646029" y="263438"/>
                  </a:lnTo>
                  <a:lnTo>
                    <a:pt x="0" y="526876"/>
                  </a:lnTo>
                  <a:close/>
                </a:path>
              </a:pathLst>
            </a:custGeom>
            <a:gradFill>
              <a:gsLst>
                <a:gs pos="0">
                  <a:srgbClr val="654386"/>
                </a:gs>
                <a:gs pos="100000">
                  <a:srgbClr val="68BDBC"/>
                </a:gs>
              </a:gsLst>
              <a:lin ang="0" scaled="0"/>
            </a:gradFill>
            <a:ln w="5313" cap="flat">
              <a:noFill/>
              <a:prstDash val="solid"/>
              <a:miter/>
            </a:ln>
          </p:spPr>
          <p:txBody>
            <a:bodyPr rtlCol="0" anchor="ctr"/>
            <a:lstStyle/>
            <a:p>
              <a:endParaRPr lang="en-GB"/>
            </a:p>
          </p:txBody>
        </p:sp>
      </p:grpSp>
      <p:grpSp>
        <p:nvGrpSpPr>
          <p:cNvPr id="25" name="Group 24">
            <a:extLst>
              <a:ext uri="{FF2B5EF4-FFF2-40B4-BE49-F238E27FC236}">
                <a16:creationId xmlns:a16="http://schemas.microsoft.com/office/drawing/2014/main" id="{1B4D45C8-F949-C04F-A36B-50F68FFE4BA1}"/>
              </a:ext>
            </a:extLst>
          </p:cNvPr>
          <p:cNvGrpSpPr/>
          <p:nvPr userDrawn="1"/>
        </p:nvGrpSpPr>
        <p:grpSpPr>
          <a:xfrm>
            <a:off x="7596110" y="-2238664"/>
            <a:ext cx="646029" cy="890238"/>
            <a:chOff x="7944457" y="3754759"/>
            <a:chExt cx="646029" cy="890238"/>
          </a:xfrm>
        </p:grpSpPr>
        <p:sp>
          <p:nvSpPr>
            <p:cNvPr id="26" name="Freeform 25">
              <a:extLst>
                <a:ext uri="{FF2B5EF4-FFF2-40B4-BE49-F238E27FC236}">
                  <a16:creationId xmlns:a16="http://schemas.microsoft.com/office/drawing/2014/main" id="{71F80198-4954-2A45-8679-F2E1B1E6F1B0}"/>
                </a:ext>
              </a:extLst>
            </p:cNvPr>
            <p:cNvSpPr/>
            <p:nvPr/>
          </p:nvSpPr>
          <p:spPr>
            <a:xfrm>
              <a:off x="7944457" y="4118122"/>
              <a:ext cx="646029" cy="526875"/>
            </a:xfrm>
            <a:custGeom>
              <a:avLst/>
              <a:gdLst>
                <a:gd name="connsiteX0" fmla="*/ 646029 w 646029"/>
                <a:gd name="connsiteY0" fmla="*/ 526876 h 526875"/>
                <a:gd name="connsiteX1" fmla="*/ 0 w 646029"/>
                <a:gd name="connsiteY1" fmla="*/ 263438 h 526875"/>
                <a:gd name="connsiteX2" fmla="*/ 646029 w 646029"/>
                <a:gd name="connsiteY2" fmla="*/ 0 h 526875"/>
              </a:gdLst>
              <a:ahLst/>
              <a:cxnLst>
                <a:cxn ang="0">
                  <a:pos x="connsiteX0" y="connsiteY0"/>
                </a:cxn>
                <a:cxn ang="0">
                  <a:pos x="connsiteX1" y="connsiteY1"/>
                </a:cxn>
                <a:cxn ang="0">
                  <a:pos x="connsiteX2" y="connsiteY2"/>
                </a:cxn>
              </a:cxnLst>
              <a:rect l="l" t="t" r="r" b="b"/>
              <a:pathLst>
                <a:path w="646029" h="526875">
                  <a:moveTo>
                    <a:pt x="646029" y="526876"/>
                  </a:moveTo>
                  <a:lnTo>
                    <a:pt x="0" y="263438"/>
                  </a:lnTo>
                  <a:lnTo>
                    <a:pt x="646029" y="0"/>
                  </a:lnTo>
                  <a:close/>
                </a:path>
              </a:pathLst>
            </a:custGeom>
            <a:gradFill>
              <a:gsLst>
                <a:gs pos="0">
                  <a:srgbClr val="3F7373"/>
                </a:gs>
                <a:gs pos="100000">
                  <a:srgbClr val="99BC4E"/>
                </a:gs>
              </a:gsLst>
              <a:lin ang="10800000" scaled="0"/>
            </a:gradFill>
            <a:ln w="531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 name="Freeform 26">
              <a:extLst>
                <a:ext uri="{FF2B5EF4-FFF2-40B4-BE49-F238E27FC236}">
                  <a16:creationId xmlns:a16="http://schemas.microsoft.com/office/drawing/2014/main" id="{8F16F7CE-0B77-E44E-9A10-722D74FA5F19}"/>
                </a:ext>
              </a:extLst>
            </p:cNvPr>
            <p:cNvSpPr/>
            <p:nvPr/>
          </p:nvSpPr>
          <p:spPr>
            <a:xfrm>
              <a:off x="7944457" y="3754759"/>
              <a:ext cx="646029" cy="526875"/>
            </a:xfrm>
            <a:custGeom>
              <a:avLst/>
              <a:gdLst>
                <a:gd name="connsiteX0" fmla="*/ 0 w 646029"/>
                <a:gd name="connsiteY0" fmla="*/ 0 h 526875"/>
                <a:gd name="connsiteX1" fmla="*/ 646029 w 646029"/>
                <a:gd name="connsiteY1" fmla="*/ 263438 h 526875"/>
                <a:gd name="connsiteX2" fmla="*/ 0 w 646029"/>
                <a:gd name="connsiteY2" fmla="*/ 526876 h 526875"/>
              </a:gdLst>
              <a:ahLst/>
              <a:cxnLst>
                <a:cxn ang="0">
                  <a:pos x="connsiteX0" y="connsiteY0"/>
                </a:cxn>
                <a:cxn ang="0">
                  <a:pos x="connsiteX1" y="connsiteY1"/>
                </a:cxn>
                <a:cxn ang="0">
                  <a:pos x="connsiteX2" y="connsiteY2"/>
                </a:cxn>
              </a:cxnLst>
              <a:rect l="l" t="t" r="r" b="b"/>
              <a:pathLst>
                <a:path w="646029" h="526875">
                  <a:moveTo>
                    <a:pt x="0" y="0"/>
                  </a:moveTo>
                  <a:lnTo>
                    <a:pt x="646029" y="263438"/>
                  </a:lnTo>
                  <a:lnTo>
                    <a:pt x="0" y="526876"/>
                  </a:lnTo>
                  <a:close/>
                </a:path>
              </a:pathLst>
            </a:custGeom>
            <a:gradFill>
              <a:gsLst>
                <a:gs pos="0">
                  <a:srgbClr val="3F7373"/>
                </a:gs>
                <a:gs pos="100000">
                  <a:srgbClr val="99BC4E"/>
                </a:gs>
              </a:gsLst>
              <a:lin ang="0" scaled="0"/>
            </a:gradFill>
            <a:ln w="531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8" name="Group 27">
            <a:extLst>
              <a:ext uri="{FF2B5EF4-FFF2-40B4-BE49-F238E27FC236}">
                <a16:creationId xmlns:a16="http://schemas.microsoft.com/office/drawing/2014/main" id="{3B371302-060A-6540-A58C-141EB4BC598E}"/>
              </a:ext>
            </a:extLst>
          </p:cNvPr>
          <p:cNvGrpSpPr/>
          <p:nvPr userDrawn="1"/>
        </p:nvGrpSpPr>
        <p:grpSpPr>
          <a:xfrm>
            <a:off x="7596110" y="-3260097"/>
            <a:ext cx="646029" cy="890237"/>
            <a:chOff x="7944457" y="2733326"/>
            <a:chExt cx="646029" cy="890237"/>
          </a:xfrm>
        </p:grpSpPr>
        <p:sp>
          <p:nvSpPr>
            <p:cNvPr id="29" name="Freeform 28">
              <a:extLst>
                <a:ext uri="{FF2B5EF4-FFF2-40B4-BE49-F238E27FC236}">
                  <a16:creationId xmlns:a16="http://schemas.microsoft.com/office/drawing/2014/main" id="{23850D33-1DDF-FD4A-8DA8-66D47671AED7}"/>
                </a:ext>
              </a:extLst>
            </p:cNvPr>
            <p:cNvSpPr/>
            <p:nvPr/>
          </p:nvSpPr>
          <p:spPr>
            <a:xfrm>
              <a:off x="7944457" y="3096688"/>
              <a:ext cx="646029" cy="526875"/>
            </a:xfrm>
            <a:custGeom>
              <a:avLst/>
              <a:gdLst>
                <a:gd name="connsiteX0" fmla="*/ 646029 w 646029"/>
                <a:gd name="connsiteY0" fmla="*/ 526876 h 526875"/>
                <a:gd name="connsiteX1" fmla="*/ 0 w 646029"/>
                <a:gd name="connsiteY1" fmla="*/ 263438 h 526875"/>
                <a:gd name="connsiteX2" fmla="*/ 646029 w 646029"/>
                <a:gd name="connsiteY2" fmla="*/ 0 h 526875"/>
              </a:gdLst>
              <a:ahLst/>
              <a:cxnLst>
                <a:cxn ang="0">
                  <a:pos x="connsiteX0" y="connsiteY0"/>
                </a:cxn>
                <a:cxn ang="0">
                  <a:pos x="connsiteX1" y="connsiteY1"/>
                </a:cxn>
                <a:cxn ang="0">
                  <a:pos x="connsiteX2" y="connsiteY2"/>
                </a:cxn>
              </a:cxnLst>
              <a:rect l="l" t="t" r="r" b="b"/>
              <a:pathLst>
                <a:path w="646029" h="526875">
                  <a:moveTo>
                    <a:pt x="646029" y="526876"/>
                  </a:moveTo>
                  <a:lnTo>
                    <a:pt x="0" y="263438"/>
                  </a:lnTo>
                  <a:lnTo>
                    <a:pt x="646029" y="0"/>
                  </a:lnTo>
                  <a:close/>
                </a:path>
              </a:pathLst>
            </a:custGeom>
            <a:gradFill>
              <a:gsLst>
                <a:gs pos="0">
                  <a:srgbClr val="733D32"/>
                </a:gs>
                <a:gs pos="100000">
                  <a:srgbClr val="E26163"/>
                </a:gs>
              </a:gsLst>
              <a:lin ang="10800000" scaled="0"/>
            </a:gradFill>
            <a:ln w="531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 name="Freeform 29">
              <a:extLst>
                <a:ext uri="{FF2B5EF4-FFF2-40B4-BE49-F238E27FC236}">
                  <a16:creationId xmlns:a16="http://schemas.microsoft.com/office/drawing/2014/main" id="{88D75085-0E7E-5C47-875C-C8364F59D660}"/>
                </a:ext>
              </a:extLst>
            </p:cNvPr>
            <p:cNvSpPr/>
            <p:nvPr/>
          </p:nvSpPr>
          <p:spPr>
            <a:xfrm>
              <a:off x="7944457" y="2733326"/>
              <a:ext cx="646029" cy="526875"/>
            </a:xfrm>
            <a:custGeom>
              <a:avLst/>
              <a:gdLst>
                <a:gd name="connsiteX0" fmla="*/ 0 w 646029"/>
                <a:gd name="connsiteY0" fmla="*/ 0 h 526875"/>
                <a:gd name="connsiteX1" fmla="*/ 646029 w 646029"/>
                <a:gd name="connsiteY1" fmla="*/ 263438 h 526875"/>
                <a:gd name="connsiteX2" fmla="*/ 0 w 646029"/>
                <a:gd name="connsiteY2" fmla="*/ 526876 h 526875"/>
              </a:gdLst>
              <a:ahLst/>
              <a:cxnLst>
                <a:cxn ang="0">
                  <a:pos x="connsiteX0" y="connsiteY0"/>
                </a:cxn>
                <a:cxn ang="0">
                  <a:pos x="connsiteX1" y="connsiteY1"/>
                </a:cxn>
                <a:cxn ang="0">
                  <a:pos x="connsiteX2" y="connsiteY2"/>
                </a:cxn>
              </a:cxnLst>
              <a:rect l="l" t="t" r="r" b="b"/>
              <a:pathLst>
                <a:path w="646029" h="526875">
                  <a:moveTo>
                    <a:pt x="0" y="0"/>
                  </a:moveTo>
                  <a:lnTo>
                    <a:pt x="646029" y="263438"/>
                  </a:lnTo>
                  <a:lnTo>
                    <a:pt x="0" y="526876"/>
                  </a:lnTo>
                  <a:close/>
                </a:path>
              </a:pathLst>
            </a:custGeom>
            <a:gradFill>
              <a:gsLst>
                <a:gs pos="0">
                  <a:srgbClr val="733D32"/>
                </a:gs>
                <a:gs pos="100000">
                  <a:srgbClr val="E26163"/>
                </a:gs>
              </a:gsLst>
              <a:lin ang="0" scaled="0"/>
            </a:gradFill>
            <a:ln w="531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31" name="Rectangle 30">
            <a:extLst>
              <a:ext uri="{FF2B5EF4-FFF2-40B4-BE49-F238E27FC236}">
                <a16:creationId xmlns:a16="http://schemas.microsoft.com/office/drawing/2014/main" id="{5558A179-0CCE-464F-B002-812EEA6E80DF}"/>
              </a:ext>
            </a:extLst>
          </p:cNvPr>
          <p:cNvSpPr/>
          <p:nvPr userDrawn="1"/>
        </p:nvSpPr>
        <p:spPr>
          <a:xfrm>
            <a:off x="3209754" y="-286547"/>
            <a:ext cx="465623" cy="88045"/>
          </a:xfrm>
          <a:prstGeom prst="rect">
            <a:avLst/>
          </a:prstGeom>
          <a:solidFill>
            <a:srgbClr val="4F9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BFDB37F3-65B0-9146-A242-5F041B3B55C8}"/>
              </a:ext>
            </a:extLst>
          </p:cNvPr>
          <p:cNvSpPr/>
          <p:nvPr userDrawn="1"/>
        </p:nvSpPr>
        <p:spPr>
          <a:xfrm>
            <a:off x="3675377" y="-286547"/>
            <a:ext cx="465623" cy="88045"/>
          </a:xfrm>
          <a:prstGeom prst="rect">
            <a:avLst/>
          </a:prstGeom>
          <a:solidFill>
            <a:srgbClr val="184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40AC4CF5-8192-B848-849E-45A863E7166B}"/>
              </a:ext>
            </a:extLst>
          </p:cNvPr>
          <p:cNvSpPr/>
          <p:nvPr userDrawn="1"/>
        </p:nvSpPr>
        <p:spPr>
          <a:xfrm>
            <a:off x="4140999" y="-286547"/>
            <a:ext cx="465623" cy="88045"/>
          </a:xfrm>
          <a:prstGeom prst="rect">
            <a:avLst/>
          </a:prstGeom>
          <a:solidFill>
            <a:srgbClr val="F37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CEBEDF2C-27F7-1443-8FD3-51FF6B4774B1}"/>
              </a:ext>
            </a:extLst>
          </p:cNvPr>
          <p:cNvSpPr/>
          <p:nvPr userDrawn="1"/>
        </p:nvSpPr>
        <p:spPr>
          <a:xfrm>
            <a:off x="4604819" y="-285817"/>
            <a:ext cx="465623" cy="87315"/>
          </a:xfrm>
          <a:prstGeom prst="rect">
            <a:avLst/>
          </a:prstGeom>
          <a:solidFill>
            <a:srgbClr val="FFC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4628A07B-E5A1-7E47-A9C2-5321C323AE5F}"/>
              </a:ext>
            </a:extLst>
          </p:cNvPr>
          <p:cNvSpPr/>
          <p:nvPr userDrawn="1"/>
        </p:nvSpPr>
        <p:spPr>
          <a:xfrm>
            <a:off x="5070442" y="-285840"/>
            <a:ext cx="465623" cy="87315"/>
          </a:xfrm>
          <a:prstGeom prst="rect">
            <a:avLst/>
          </a:prstGeom>
          <a:solidFill>
            <a:srgbClr val="223E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8128D291-3506-2D49-95B0-526F8886D755}"/>
              </a:ext>
            </a:extLst>
          </p:cNvPr>
          <p:cNvSpPr/>
          <p:nvPr userDrawn="1"/>
        </p:nvSpPr>
        <p:spPr>
          <a:xfrm>
            <a:off x="5534261" y="-286547"/>
            <a:ext cx="465623" cy="87316"/>
          </a:xfrm>
          <a:prstGeom prst="rect">
            <a:avLst/>
          </a:prstGeom>
          <a:solidFill>
            <a:srgbClr val="7CC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629646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23041951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811157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7880228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a:t>Click to edit Master title style</a:t>
            </a:r>
            <a:endParaRPr lang="en-GB"/>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07041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a:t>Click to edit Master title style</a:t>
            </a:r>
            <a:endParaRPr lang="en-GB"/>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1174348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a:t>Click to edit Master title style</a:t>
            </a:r>
            <a:endParaRPr lang="en-GB"/>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3785184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a:t>Click to edit Master title style</a:t>
            </a:r>
            <a:endParaRPr lang="en-GB"/>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41804167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57435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637467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8956895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5172854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42215302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0377786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39342539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r>
              <a:rPr lang="en-US"/>
              <a:t>Click icon to add picture</a:t>
            </a:r>
            <a:endParaRPr lang="en-GB"/>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a:t>Edit Master text styles</a:t>
            </a:r>
          </a:p>
        </p:txBody>
      </p:sp>
    </p:spTree>
    <p:extLst>
      <p:ext uri="{BB962C8B-B14F-4D97-AF65-F5344CB8AC3E}">
        <p14:creationId xmlns:p14="http://schemas.microsoft.com/office/powerpoint/2010/main" val="12646354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r>
              <a:rPr lang="en-US"/>
              <a:t>Click icon to add picture</a:t>
            </a:r>
            <a:endParaRPr lang="en-GB"/>
          </a:p>
        </p:txBody>
      </p:sp>
    </p:spTree>
    <p:extLst>
      <p:ext uri="{BB962C8B-B14F-4D97-AF65-F5344CB8AC3E}">
        <p14:creationId xmlns:p14="http://schemas.microsoft.com/office/powerpoint/2010/main" val="21229866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Picture Collage">
    <p:spTree>
      <p:nvGrpSpPr>
        <p:cNvPr id="1" name=""/>
        <p:cNvGrpSpPr/>
        <p:nvPr/>
      </p:nvGrpSpPr>
      <p:grpSpPr>
        <a:xfrm>
          <a:off x="0" y="0"/>
          <a:ext cx="0" cy="0"/>
          <a:chOff x="0" y="0"/>
          <a:chExt cx="0" cy="0"/>
        </a:xfrm>
      </p:grpSpPr>
      <p:sp>
        <p:nvSpPr>
          <p:cNvPr id="10" name="Picture Placeholder 5"/>
          <p:cNvSpPr>
            <a:spLocks noGrp="1"/>
          </p:cNvSpPr>
          <p:nvPr>
            <p:ph type="pic" sz="quarter" idx="15"/>
          </p:nvPr>
        </p:nvSpPr>
        <p:spPr>
          <a:xfrm>
            <a:off x="9478619" y="1913416"/>
            <a:ext cx="1875181" cy="2434309"/>
          </a:xfrm>
          <a:solidFill>
            <a:schemeClr val="bg2"/>
          </a:solidFill>
          <a:ln w="28575">
            <a:solidFill>
              <a:schemeClr val="bg1"/>
            </a:solidFill>
          </a:ln>
        </p:spPr>
        <p:txBody>
          <a:bodyPr/>
          <a:lstStyle/>
          <a:p>
            <a:r>
              <a:rPr lang="en-US"/>
              <a:t>Click icon to add picture</a:t>
            </a:r>
            <a:endParaRPr lang="en-GB"/>
          </a:p>
        </p:txBody>
      </p:sp>
      <p:sp>
        <p:nvSpPr>
          <p:cNvPr id="9" name="Picture Placeholder 5"/>
          <p:cNvSpPr>
            <a:spLocks noGrp="1"/>
          </p:cNvSpPr>
          <p:nvPr>
            <p:ph type="pic" sz="quarter" idx="14"/>
          </p:nvPr>
        </p:nvSpPr>
        <p:spPr>
          <a:xfrm>
            <a:off x="7051401" y="2898477"/>
            <a:ext cx="2307284" cy="2307284"/>
          </a:xfrm>
          <a:solidFill>
            <a:schemeClr val="bg2"/>
          </a:solidFill>
          <a:ln w="28575">
            <a:solidFill>
              <a:schemeClr val="bg1"/>
            </a:solidFill>
          </a:ln>
        </p:spPr>
        <p:txBody>
          <a:bodyPr/>
          <a:lstStyle/>
          <a:p>
            <a:r>
              <a:rPr lang="en-US"/>
              <a:t>Click icon to add picture</a:t>
            </a:r>
            <a:endParaRPr lang="en-GB"/>
          </a:p>
        </p:txBody>
      </p:sp>
      <p:sp>
        <p:nvSpPr>
          <p:cNvPr id="8" name="Picture Placeholder 5"/>
          <p:cNvSpPr>
            <a:spLocks noGrp="1"/>
          </p:cNvSpPr>
          <p:nvPr>
            <p:ph type="pic" sz="quarter" idx="13"/>
          </p:nvPr>
        </p:nvSpPr>
        <p:spPr>
          <a:xfrm>
            <a:off x="4081980" y="1913416"/>
            <a:ext cx="3185512" cy="2184030"/>
          </a:xfrm>
          <a:solidFill>
            <a:schemeClr val="bg2"/>
          </a:solidFill>
          <a:ln w="28575">
            <a:solidFill>
              <a:schemeClr val="bg1"/>
            </a:solidFill>
          </a:ln>
        </p:spPr>
        <p:txBody>
          <a:bodyPr/>
          <a:lstStyle/>
          <a:p>
            <a:r>
              <a:rPr lang="en-US"/>
              <a:t>Click icon to add picture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a:p>
        </p:txBody>
      </p:sp>
      <p:cxnSp>
        <p:nvCxnSpPr>
          <p:cNvPr id="4" name="Straight Connector 3"/>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1"/>
          </p:nvPr>
        </p:nvSpPr>
        <p:spPr>
          <a:xfrm>
            <a:off x="938213" y="1748077"/>
            <a:ext cx="2643187" cy="1868487"/>
          </a:xfrm>
          <a:solidFill>
            <a:schemeClr val="bg2"/>
          </a:solidFill>
          <a:ln w="28575">
            <a:solidFill>
              <a:schemeClr val="bg1"/>
            </a:solidFill>
          </a:ln>
        </p:spPr>
        <p:txBody>
          <a:bodyPr/>
          <a:lstStyle/>
          <a:p>
            <a:r>
              <a:rPr lang="en-US"/>
              <a:t>Click icon to add picture</a:t>
            </a:r>
            <a:endParaRPr lang="en-GB"/>
          </a:p>
        </p:txBody>
      </p:sp>
      <p:sp>
        <p:nvSpPr>
          <p:cNvPr id="7" name="Picture Placeholder 5"/>
          <p:cNvSpPr>
            <a:spLocks noGrp="1"/>
          </p:cNvSpPr>
          <p:nvPr>
            <p:ph type="pic" sz="quarter" idx="12"/>
          </p:nvPr>
        </p:nvSpPr>
        <p:spPr>
          <a:xfrm>
            <a:off x="2840251" y="2860831"/>
            <a:ext cx="1620431" cy="2184030"/>
          </a:xfrm>
          <a:solidFill>
            <a:schemeClr val="bg2"/>
          </a:solidFill>
          <a:ln w="28575">
            <a:solidFill>
              <a:schemeClr val="bg1"/>
            </a:solidFill>
          </a:ln>
        </p:spPr>
        <p:txBody>
          <a:bodyPr/>
          <a:lstStyle/>
          <a:p>
            <a:r>
              <a:rPr lang="en-US"/>
              <a:t>Click icon to add picture</a:t>
            </a:r>
            <a:endParaRPr lang="en-GB"/>
          </a:p>
        </p:txBody>
      </p:sp>
      <p:sp>
        <p:nvSpPr>
          <p:cNvPr id="12" name="Picture Placeholder 11"/>
          <p:cNvSpPr>
            <a:spLocks noGrp="1"/>
          </p:cNvSpPr>
          <p:nvPr>
            <p:ph type="pic" sz="quarter" idx="16"/>
          </p:nvPr>
        </p:nvSpPr>
        <p:spPr>
          <a:xfrm>
            <a:off x="4919097" y="3790927"/>
            <a:ext cx="1987550" cy="1987550"/>
          </a:xfrm>
          <a:solidFill>
            <a:schemeClr val="bg2"/>
          </a:solidFill>
          <a:ln w="28575">
            <a:solidFill>
              <a:schemeClr val="bg1"/>
            </a:solidFill>
          </a:ln>
        </p:spPr>
        <p:txBody>
          <a:bodyPr vert="horz" lIns="91440" tIns="45720" rIns="91440" bIns="45720" rtlCol="0">
            <a:noAutofit/>
          </a:bodyPr>
          <a:lstStyle>
            <a:lvl1pPr>
              <a:defRPr lang="en-GB"/>
            </a:lvl1pPr>
          </a:lstStyle>
          <a:p>
            <a:pPr lvl="0"/>
            <a:r>
              <a:rPr lang="en-US"/>
              <a:t>Click icon to add picture</a:t>
            </a:r>
            <a:endParaRPr lang="en-GB"/>
          </a:p>
        </p:txBody>
      </p:sp>
      <p:sp>
        <p:nvSpPr>
          <p:cNvPr id="13" name="Picture Placeholder 11"/>
          <p:cNvSpPr>
            <a:spLocks noGrp="1"/>
          </p:cNvSpPr>
          <p:nvPr>
            <p:ph type="pic" sz="quarter" idx="17"/>
          </p:nvPr>
        </p:nvSpPr>
        <p:spPr>
          <a:xfrm>
            <a:off x="938213" y="3908959"/>
            <a:ext cx="1751486" cy="1751486"/>
          </a:xfrm>
          <a:solidFill>
            <a:schemeClr val="bg2"/>
          </a:solidFill>
          <a:ln w="28575">
            <a:solidFill>
              <a:schemeClr val="bg1"/>
            </a:solidFill>
          </a:ln>
        </p:spPr>
        <p:txBody>
          <a:bodyPr vert="horz" lIns="91440" tIns="45720" rIns="91440" bIns="45720" rtlCol="0">
            <a:noAutofit/>
          </a:bodyPr>
          <a:lstStyle>
            <a:lvl1pPr>
              <a:defRPr lang="en-GB"/>
            </a:lvl1pPr>
          </a:lstStyle>
          <a:p>
            <a:pPr lvl="0"/>
            <a:r>
              <a:rPr lang="en-US"/>
              <a:t>Click icon to add picture</a:t>
            </a:r>
            <a:endParaRPr lang="en-GB"/>
          </a:p>
        </p:txBody>
      </p:sp>
      <p:sp>
        <p:nvSpPr>
          <p:cNvPr id="14"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34028617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Photo galler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a:p>
        </p:txBody>
      </p:sp>
      <p:cxnSp>
        <p:nvCxnSpPr>
          <p:cNvPr id="4" name="Straight Connector 3"/>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1"/>
          </p:nvPr>
        </p:nvSpPr>
        <p:spPr>
          <a:xfrm>
            <a:off x="838199" y="1748079"/>
            <a:ext cx="1896289" cy="1896289"/>
          </a:xfrm>
          <a:solidFill>
            <a:schemeClr val="bg2"/>
          </a:solidFill>
        </p:spPr>
        <p:txBody>
          <a:bodyPr/>
          <a:lstStyle/>
          <a:p>
            <a:r>
              <a:rPr lang="en-US"/>
              <a:t>Click icon to add picture</a:t>
            </a:r>
            <a:endParaRPr lang="en-GB"/>
          </a:p>
        </p:txBody>
      </p:sp>
      <p:sp>
        <p:nvSpPr>
          <p:cNvPr id="7" name="Picture Placeholder 5"/>
          <p:cNvSpPr>
            <a:spLocks noGrp="1"/>
          </p:cNvSpPr>
          <p:nvPr>
            <p:ph type="pic" sz="quarter" idx="12"/>
          </p:nvPr>
        </p:nvSpPr>
        <p:spPr>
          <a:xfrm>
            <a:off x="2993027" y="1748079"/>
            <a:ext cx="1896289" cy="1896289"/>
          </a:xfrm>
          <a:solidFill>
            <a:schemeClr val="bg2"/>
          </a:solidFill>
        </p:spPr>
        <p:txBody>
          <a:bodyPr/>
          <a:lstStyle/>
          <a:p>
            <a:r>
              <a:rPr lang="en-US"/>
              <a:t>Click icon to add picture</a:t>
            </a:r>
            <a:endParaRPr lang="en-GB"/>
          </a:p>
        </p:txBody>
      </p:sp>
      <p:sp>
        <p:nvSpPr>
          <p:cNvPr id="8" name="Picture Placeholder 5"/>
          <p:cNvSpPr>
            <a:spLocks noGrp="1"/>
          </p:cNvSpPr>
          <p:nvPr>
            <p:ph type="pic" sz="quarter" idx="13"/>
          </p:nvPr>
        </p:nvSpPr>
        <p:spPr>
          <a:xfrm>
            <a:off x="5147855" y="1748078"/>
            <a:ext cx="1896289" cy="1896289"/>
          </a:xfrm>
          <a:solidFill>
            <a:schemeClr val="bg2"/>
          </a:solidFill>
        </p:spPr>
        <p:txBody>
          <a:bodyPr/>
          <a:lstStyle/>
          <a:p>
            <a:r>
              <a:rPr lang="en-US"/>
              <a:t>Click icon to add picture</a:t>
            </a:r>
            <a:endParaRPr lang="en-GB"/>
          </a:p>
        </p:txBody>
      </p:sp>
      <p:sp>
        <p:nvSpPr>
          <p:cNvPr id="9" name="Picture Placeholder 5"/>
          <p:cNvSpPr>
            <a:spLocks noGrp="1"/>
          </p:cNvSpPr>
          <p:nvPr>
            <p:ph type="pic" sz="quarter" idx="14"/>
          </p:nvPr>
        </p:nvSpPr>
        <p:spPr>
          <a:xfrm>
            <a:off x="7302683" y="1748077"/>
            <a:ext cx="1896289" cy="1896289"/>
          </a:xfrm>
          <a:solidFill>
            <a:schemeClr val="bg2"/>
          </a:solidFill>
        </p:spPr>
        <p:txBody>
          <a:bodyPr/>
          <a:lstStyle/>
          <a:p>
            <a:r>
              <a:rPr lang="en-US"/>
              <a:t>Click icon to add picture</a:t>
            </a:r>
            <a:endParaRPr lang="en-GB"/>
          </a:p>
        </p:txBody>
      </p:sp>
      <p:sp>
        <p:nvSpPr>
          <p:cNvPr id="10" name="Picture Placeholder 5"/>
          <p:cNvSpPr>
            <a:spLocks noGrp="1"/>
          </p:cNvSpPr>
          <p:nvPr>
            <p:ph type="pic" sz="quarter" idx="15"/>
          </p:nvPr>
        </p:nvSpPr>
        <p:spPr>
          <a:xfrm>
            <a:off x="9457511" y="1748077"/>
            <a:ext cx="1896289" cy="1896289"/>
          </a:xfrm>
          <a:solidFill>
            <a:schemeClr val="bg2"/>
          </a:solidFill>
        </p:spPr>
        <p:txBody>
          <a:bodyPr/>
          <a:lstStyle/>
          <a:p>
            <a:r>
              <a:rPr lang="en-US"/>
              <a:t>Click icon to add picture</a:t>
            </a:r>
            <a:endParaRPr lang="en-GB"/>
          </a:p>
        </p:txBody>
      </p:sp>
      <p:sp>
        <p:nvSpPr>
          <p:cNvPr id="11" name="Picture Placeholder 5"/>
          <p:cNvSpPr>
            <a:spLocks noGrp="1"/>
          </p:cNvSpPr>
          <p:nvPr>
            <p:ph type="pic" sz="quarter" idx="16"/>
          </p:nvPr>
        </p:nvSpPr>
        <p:spPr>
          <a:xfrm>
            <a:off x="838199" y="3934111"/>
            <a:ext cx="1896289" cy="1896289"/>
          </a:xfrm>
          <a:solidFill>
            <a:schemeClr val="bg2"/>
          </a:solidFill>
        </p:spPr>
        <p:txBody>
          <a:bodyPr/>
          <a:lstStyle/>
          <a:p>
            <a:r>
              <a:rPr lang="en-US"/>
              <a:t>Click icon to add picture</a:t>
            </a:r>
            <a:endParaRPr lang="en-GB"/>
          </a:p>
        </p:txBody>
      </p:sp>
      <p:sp>
        <p:nvSpPr>
          <p:cNvPr id="12" name="Picture Placeholder 5"/>
          <p:cNvSpPr>
            <a:spLocks noGrp="1"/>
          </p:cNvSpPr>
          <p:nvPr>
            <p:ph type="pic" sz="quarter" idx="17"/>
          </p:nvPr>
        </p:nvSpPr>
        <p:spPr>
          <a:xfrm>
            <a:off x="2993027" y="3934111"/>
            <a:ext cx="1896289" cy="1896289"/>
          </a:xfrm>
          <a:solidFill>
            <a:schemeClr val="bg2"/>
          </a:solidFill>
        </p:spPr>
        <p:txBody>
          <a:bodyPr/>
          <a:lstStyle/>
          <a:p>
            <a:r>
              <a:rPr lang="en-US"/>
              <a:t>Click icon to add picture</a:t>
            </a:r>
            <a:endParaRPr lang="en-GB"/>
          </a:p>
        </p:txBody>
      </p:sp>
      <p:sp>
        <p:nvSpPr>
          <p:cNvPr id="13" name="Picture Placeholder 5"/>
          <p:cNvSpPr>
            <a:spLocks noGrp="1"/>
          </p:cNvSpPr>
          <p:nvPr>
            <p:ph type="pic" sz="quarter" idx="18"/>
          </p:nvPr>
        </p:nvSpPr>
        <p:spPr>
          <a:xfrm>
            <a:off x="5147855" y="3934110"/>
            <a:ext cx="1896289" cy="1896289"/>
          </a:xfrm>
          <a:solidFill>
            <a:schemeClr val="bg2"/>
          </a:solidFill>
        </p:spPr>
        <p:txBody>
          <a:bodyPr/>
          <a:lstStyle/>
          <a:p>
            <a:r>
              <a:rPr lang="en-US"/>
              <a:t>Click icon to add picture</a:t>
            </a:r>
            <a:endParaRPr lang="en-GB"/>
          </a:p>
        </p:txBody>
      </p:sp>
      <p:sp>
        <p:nvSpPr>
          <p:cNvPr id="14" name="Picture Placeholder 5"/>
          <p:cNvSpPr>
            <a:spLocks noGrp="1"/>
          </p:cNvSpPr>
          <p:nvPr>
            <p:ph type="pic" sz="quarter" idx="19"/>
          </p:nvPr>
        </p:nvSpPr>
        <p:spPr>
          <a:xfrm>
            <a:off x="7302683" y="3934109"/>
            <a:ext cx="1896289" cy="1896289"/>
          </a:xfrm>
          <a:solidFill>
            <a:schemeClr val="bg2"/>
          </a:solidFill>
        </p:spPr>
        <p:txBody>
          <a:bodyPr/>
          <a:lstStyle/>
          <a:p>
            <a:r>
              <a:rPr lang="en-US"/>
              <a:t>Click icon to add picture</a:t>
            </a:r>
            <a:endParaRPr lang="en-GB"/>
          </a:p>
        </p:txBody>
      </p:sp>
      <p:sp>
        <p:nvSpPr>
          <p:cNvPr id="15" name="Picture Placeholder 5"/>
          <p:cNvSpPr>
            <a:spLocks noGrp="1"/>
          </p:cNvSpPr>
          <p:nvPr>
            <p:ph type="pic" sz="quarter" idx="20"/>
          </p:nvPr>
        </p:nvSpPr>
        <p:spPr>
          <a:xfrm>
            <a:off x="9457511" y="3934109"/>
            <a:ext cx="1896289" cy="1896289"/>
          </a:xfrm>
          <a:solidFill>
            <a:schemeClr val="bg2"/>
          </a:solidFill>
        </p:spPr>
        <p:txBody>
          <a:bodyPr/>
          <a:lstStyle/>
          <a:p>
            <a:r>
              <a:rPr lang="en-US"/>
              <a:t>Click icon to add picture</a:t>
            </a:r>
            <a:endParaRPr lang="en-GB"/>
          </a:p>
        </p:txBody>
      </p:sp>
      <p:sp>
        <p:nvSpPr>
          <p:cNvPr id="16"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6537685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a:t>Edit Master text styles</a:t>
            </a:r>
          </a:p>
        </p:txBody>
      </p:sp>
    </p:spTree>
    <p:extLst>
      <p:ext uri="{BB962C8B-B14F-4D97-AF65-F5344CB8AC3E}">
        <p14:creationId xmlns:p14="http://schemas.microsoft.com/office/powerpoint/2010/main" val="1495503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dirty="0"/>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4190849636"/>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r>
              <a:rPr lang="en-US"/>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a:t>Edit Master text styles</a:t>
            </a:r>
          </a:p>
        </p:txBody>
      </p:sp>
    </p:spTree>
    <p:extLst>
      <p:ext uri="{BB962C8B-B14F-4D97-AF65-F5344CB8AC3E}">
        <p14:creationId xmlns:p14="http://schemas.microsoft.com/office/powerpoint/2010/main" val="25422696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Round pictur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a:p>
        </p:txBody>
      </p:sp>
      <p:cxnSp>
        <p:nvCxnSpPr>
          <p:cNvPr id="4" name="Straight Connector 3"/>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5"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12" name="Picture Placeholder 11"/>
          <p:cNvSpPr>
            <a:spLocks noGrp="1"/>
          </p:cNvSpPr>
          <p:nvPr>
            <p:ph type="pic" sz="quarter" idx="11"/>
          </p:nvPr>
        </p:nvSpPr>
        <p:spPr>
          <a:xfrm>
            <a:off x="969963" y="1843395"/>
            <a:ext cx="2138669" cy="2138669"/>
          </a:xfrm>
          <a:prstGeom prst="ellipse">
            <a:avLst/>
          </a:prstGeom>
          <a:solidFill>
            <a:schemeClr val="bg2"/>
          </a:solidFill>
        </p:spPr>
        <p:txBody>
          <a:bodyPr/>
          <a:lstStyle/>
          <a:p>
            <a:r>
              <a:rPr lang="en-US"/>
              <a:t>Click icon to add picture</a:t>
            </a:r>
            <a:endParaRPr lang="en-GB"/>
          </a:p>
        </p:txBody>
      </p:sp>
      <p:sp>
        <p:nvSpPr>
          <p:cNvPr id="13" name="Picture Placeholder 11"/>
          <p:cNvSpPr>
            <a:spLocks noGrp="1"/>
          </p:cNvSpPr>
          <p:nvPr>
            <p:ph type="pic" sz="quarter" idx="12"/>
          </p:nvPr>
        </p:nvSpPr>
        <p:spPr>
          <a:xfrm>
            <a:off x="3581400" y="1843394"/>
            <a:ext cx="2138669" cy="2138669"/>
          </a:xfrm>
          <a:prstGeom prst="ellipse">
            <a:avLst/>
          </a:prstGeom>
          <a:solidFill>
            <a:schemeClr val="bg2"/>
          </a:solidFill>
        </p:spPr>
        <p:txBody>
          <a:bodyPr/>
          <a:lstStyle/>
          <a:p>
            <a:r>
              <a:rPr lang="en-US"/>
              <a:t>Click icon to add picture</a:t>
            </a:r>
            <a:endParaRPr lang="en-GB"/>
          </a:p>
        </p:txBody>
      </p:sp>
      <p:sp>
        <p:nvSpPr>
          <p:cNvPr id="14" name="Picture Placeholder 11"/>
          <p:cNvSpPr>
            <a:spLocks noGrp="1"/>
          </p:cNvSpPr>
          <p:nvPr>
            <p:ph type="pic" sz="quarter" idx="13"/>
          </p:nvPr>
        </p:nvSpPr>
        <p:spPr>
          <a:xfrm>
            <a:off x="6192837" y="1843393"/>
            <a:ext cx="2138669" cy="2138669"/>
          </a:xfrm>
          <a:prstGeom prst="ellipse">
            <a:avLst/>
          </a:prstGeom>
          <a:solidFill>
            <a:schemeClr val="bg2"/>
          </a:solidFill>
        </p:spPr>
        <p:txBody>
          <a:bodyPr/>
          <a:lstStyle/>
          <a:p>
            <a:r>
              <a:rPr lang="en-US"/>
              <a:t>Click icon to add picture</a:t>
            </a:r>
            <a:endParaRPr lang="en-GB"/>
          </a:p>
        </p:txBody>
      </p:sp>
      <p:sp>
        <p:nvSpPr>
          <p:cNvPr id="15" name="Picture Placeholder 11"/>
          <p:cNvSpPr>
            <a:spLocks noGrp="1"/>
          </p:cNvSpPr>
          <p:nvPr>
            <p:ph type="pic" sz="quarter" idx="14"/>
          </p:nvPr>
        </p:nvSpPr>
        <p:spPr>
          <a:xfrm>
            <a:off x="8804274" y="1843392"/>
            <a:ext cx="2138669" cy="2138669"/>
          </a:xfrm>
          <a:prstGeom prst="ellipse">
            <a:avLst/>
          </a:prstGeom>
          <a:solidFill>
            <a:schemeClr val="bg2"/>
          </a:solidFill>
        </p:spPr>
        <p:txBody>
          <a:bodyPr/>
          <a:lstStyle/>
          <a:p>
            <a:r>
              <a:rPr lang="en-US"/>
              <a:t>Click icon to add picture</a:t>
            </a:r>
            <a:endParaRPr lang="en-GB"/>
          </a:p>
        </p:txBody>
      </p:sp>
      <p:cxnSp>
        <p:nvCxnSpPr>
          <p:cNvPr id="9" name="Straight Connector 8"/>
          <p:cNvCxnSpPr/>
          <p:nvPr userDrawn="1"/>
        </p:nvCxnSpPr>
        <p:spPr bwMode="auto">
          <a:xfrm>
            <a:off x="3349671" y="4291726"/>
            <a:ext cx="0" cy="118701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userDrawn="1"/>
        </p:nvCxnSpPr>
        <p:spPr bwMode="auto">
          <a:xfrm>
            <a:off x="5970419" y="4291726"/>
            <a:ext cx="0" cy="118701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userDrawn="1"/>
        </p:nvCxnSpPr>
        <p:spPr bwMode="auto">
          <a:xfrm>
            <a:off x="8591167" y="4291726"/>
            <a:ext cx="0" cy="118701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Content Placeholder 7"/>
          <p:cNvSpPr>
            <a:spLocks noGrp="1"/>
          </p:cNvSpPr>
          <p:nvPr>
            <p:ph sz="quarter" idx="15"/>
          </p:nvPr>
        </p:nvSpPr>
        <p:spPr>
          <a:xfrm>
            <a:off x="997897" y="4260554"/>
            <a:ext cx="2082800" cy="1249363"/>
          </a:xfrm>
        </p:spPr>
        <p:txBody>
          <a:bodyPr/>
          <a:lstStyle>
            <a:lvl1pPr marL="0" indent="0" algn="ctr">
              <a:buNone/>
              <a:defRPr sz="2000"/>
            </a:lvl1pPr>
          </a:lstStyle>
          <a:p>
            <a:pPr lvl="0"/>
            <a:r>
              <a:rPr lang="en-US"/>
              <a:t>Edit Master text styles</a:t>
            </a:r>
          </a:p>
        </p:txBody>
      </p:sp>
      <p:sp>
        <p:nvSpPr>
          <p:cNvPr id="16" name="Content Placeholder 7"/>
          <p:cNvSpPr>
            <a:spLocks noGrp="1"/>
          </p:cNvSpPr>
          <p:nvPr>
            <p:ph sz="quarter" idx="16"/>
          </p:nvPr>
        </p:nvSpPr>
        <p:spPr>
          <a:xfrm>
            <a:off x="3618645" y="4260554"/>
            <a:ext cx="2082800" cy="1249363"/>
          </a:xfrm>
        </p:spPr>
        <p:txBody>
          <a:bodyPr/>
          <a:lstStyle>
            <a:lvl1pPr marL="0" indent="0" algn="ctr">
              <a:buNone/>
              <a:defRPr sz="2000"/>
            </a:lvl1pPr>
          </a:lstStyle>
          <a:p>
            <a:pPr lvl="0"/>
            <a:r>
              <a:rPr lang="en-US"/>
              <a:t>Edit Master text styles</a:t>
            </a:r>
          </a:p>
        </p:txBody>
      </p:sp>
      <p:sp>
        <p:nvSpPr>
          <p:cNvPr id="17" name="Content Placeholder 7"/>
          <p:cNvSpPr>
            <a:spLocks noGrp="1"/>
          </p:cNvSpPr>
          <p:nvPr>
            <p:ph sz="quarter" idx="17"/>
          </p:nvPr>
        </p:nvSpPr>
        <p:spPr>
          <a:xfrm>
            <a:off x="6239393" y="4260554"/>
            <a:ext cx="2082800" cy="1249363"/>
          </a:xfrm>
        </p:spPr>
        <p:txBody>
          <a:bodyPr/>
          <a:lstStyle>
            <a:lvl1pPr marL="0" indent="0" algn="ctr">
              <a:buNone/>
              <a:defRPr sz="2000"/>
            </a:lvl1pPr>
          </a:lstStyle>
          <a:p>
            <a:pPr lvl="0"/>
            <a:r>
              <a:rPr lang="en-US"/>
              <a:t>Edit Master text styles</a:t>
            </a:r>
          </a:p>
        </p:txBody>
      </p:sp>
      <p:sp>
        <p:nvSpPr>
          <p:cNvPr id="18" name="Content Placeholder 7"/>
          <p:cNvSpPr>
            <a:spLocks noGrp="1"/>
          </p:cNvSpPr>
          <p:nvPr>
            <p:ph sz="quarter" idx="18"/>
          </p:nvPr>
        </p:nvSpPr>
        <p:spPr>
          <a:xfrm>
            <a:off x="8860143" y="4260554"/>
            <a:ext cx="2082800" cy="1249363"/>
          </a:xfrm>
        </p:spPr>
        <p:txBody>
          <a:bodyPr/>
          <a:lstStyle>
            <a:lvl1pPr marL="0" indent="0" algn="ctr">
              <a:buNone/>
              <a:defRPr sz="2000"/>
            </a:lvl1pPr>
          </a:lstStyle>
          <a:p>
            <a:pPr lvl="0"/>
            <a:r>
              <a:rPr lang="en-US"/>
              <a:t>Edit Master text styles</a:t>
            </a:r>
          </a:p>
        </p:txBody>
      </p:sp>
    </p:spTree>
    <p:extLst>
      <p:ext uri="{BB962C8B-B14F-4D97-AF65-F5344CB8AC3E}">
        <p14:creationId xmlns:p14="http://schemas.microsoft.com/office/powerpoint/2010/main" val="4193089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a:t>Click icon to add picture</a:t>
            </a:r>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a:p>
        </p:txBody>
      </p:sp>
      <p:sp>
        <p:nvSpPr>
          <p:cNvPr id="6" name="Text Placeholder 5"/>
          <p:cNvSpPr>
            <a:spLocks noGrp="1"/>
          </p:cNvSpPr>
          <p:nvPr>
            <p:ph type="body" sz="quarter" idx="14"/>
          </p:nvPr>
        </p:nvSpPr>
        <p:spPr>
          <a:xfrm>
            <a:off x="838200" y="3630613"/>
            <a:ext cx="10515600" cy="203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489569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17173063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33900866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42227994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4761548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99005146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3364638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tif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tif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4.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3.tif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10.png"/><Relationship Id="rId5" Type="http://schemas.openxmlformats.org/officeDocument/2006/relationships/slideLayout" Target="../slideLayouts/slideLayout28.xml"/><Relationship Id="rId10" Type="http://schemas.openxmlformats.org/officeDocument/2006/relationships/image" Target="../media/image9.jpeg"/><Relationship Id="rId4" Type="http://schemas.openxmlformats.org/officeDocument/2006/relationships/slideLayout" Target="../slideLayouts/slideLayout27.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image" Target="../media/image2.tiff"/><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image" Target="../media/image1.tiff"/><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theme" Target="../theme/theme3.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image" Target="../media/image4.jpeg"/><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image" Target="../media/image3.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pic>
        <p:nvPicPr>
          <p:cNvPr id="8" name="Picture 7">
            <a:extLst>
              <a:ext uri="{FF2B5EF4-FFF2-40B4-BE49-F238E27FC236}">
                <a16:creationId xmlns:a16="http://schemas.microsoft.com/office/drawing/2014/main" id="{B8653698-13E6-AC48-B154-FD78320EEFE0}"/>
              </a:ext>
            </a:extLst>
          </p:cNvPr>
          <p:cNvPicPr>
            <a:picLocks noChangeAspect="1"/>
          </p:cNvPicPr>
          <p:nvPr userDrawn="1"/>
        </p:nvPicPr>
        <p:blipFill rotWithShape="1">
          <a:blip r:embed="rId25" cstate="screen">
            <a:extLst>
              <a:ext uri="{28A0092B-C50C-407E-A947-70E740481C1C}">
                <a14:useLocalDpi xmlns:a14="http://schemas.microsoft.com/office/drawing/2010/main"/>
              </a:ext>
            </a:extLst>
          </a:blip>
          <a:srcRect l="67429"/>
          <a:stretch/>
        </p:blipFill>
        <p:spPr>
          <a:xfrm>
            <a:off x="9999408" y="479769"/>
            <a:ext cx="1205726" cy="633364"/>
          </a:xfrm>
          <a:prstGeom prst="rect">
            <a:avLst/>
          </a:prstGeom>
        </p:spPr>
      </p:pic>
      <p:grpSp>
        <p:nvGrpSpPr>
          <p:cNvPr id="9" name="Group 8">
            <a:extLst>
              <a:ext uri="{FF2B5EF4-FFF2-40B4-BE49-F238E27FC236}">
                <a16:creationId xmlns:a16="http://schemas.microsoft.com/office/drawing/2014/main" id="{643274AE-90F7-4549-A9BB-89F2ED3836FF}"/>
              </a:ext>
            </a:extLst>
          </p:cNvPr>
          <p:cNvGrpSpPr/>
          <p:nvPr userDrawn="1"/>
        </p:nvGrpSpPr>
        <p:grpSpPr>
          <a:xfrm>
            <a:off x="9999408" y="85219"/>
            <a:ext cx="2075883" cy="534193"/>
            <a:chOff x="2951692" y="4151724"/>
            <a:chExt cx="3932446" cy="1011947"/>
          </a:xfrm>
        </p:grpSpPr>
        <p:pic>
          <p:nvPicPr>
            <p:cNvPr id="10" name="Picture 9">
              <a:extLst>
                <a:ext uri="{FF2B5EF4-FFF2-40B4-BE49-F238E27FC236}">
                  <a16:creationId xmlns:a16="http://schemas.microsoft.com/office/drawing/2014/main" id="{412C0AE8-DF42-194F-971F-CFDD4E0ABE82}"/>
                </a:ext>
              </a:extLst>
            </p:cNvPr>
            <p:cNvPicPr>
              <a:picLocks noChangeAspect="1"/>
            </p:cNvPicPr>
            <p:nvPr/>
          </p:nvPicPr>
          <p:blipFill rotWithShape="1">
            <a:blip r:embed="rId26" cstate="screen">
              <a:extLst>
                <a:ext uri="{28A0092B-C50C-407E-A947-70E740481C1C}">
                  <a14:useLocalDpi xmlns:a14="http://schemas.microsoft.com/office/drawing/2010/main"/>
                </a:ext>
              </a:extLst>
            </a:blip>
            <a:srcRect/>
            <a:stretch/>
          </p:blipFill>
          <p:spPr>
            <a:xfrm>
              <a:off x="2951692" y="4634606"/>
              <a:ext cx="3932446" cy="529065"/>
            </a:xfrm>
            <a:prstGeom prst="rect">
              <a:avLst/>
            </a:prstGeom>
          </p:spPr>
        </p:pic>
        <p:pic>
          <p:nvPicPr>
            <p:cNvPr id="11" name="Picture 10">
              <a:extLst>
                <a:ext uri="{FF2B5EF4-FFF2-40B4-BE49-F238E27FC236}">
                  <a16:creationId xmlns:a16="http://schemas.microsoft.com/office/drawing/2014/main" id="{40CE98CC-F70F-4F4F-B3DF-201DAF24BD8E}"/>
                </a:ext>
              </a:extLst>
            </p:cNvPr>
            <p:cNvPicPr>
              <a:picLocks noChangeAspect="1"/>
            </p:cNvPicPr>
            <p:nvPr/>
          </p:nvPicPr>
          <p:blipFill rotWithShape="1">
            <a:blip r:embed="rId27" cstate="screen">
              <a:extLst>
                <a:ext uri="{28A0092B-C50C-407E-A947-70E740481C1C}">
                  <a14:useLocalDpi xmlns:a14="http://schemas.microsoft.com/office/drawing/2010/main"/>
                </a:ext>
              </a:extLst>
            </a:blip>
            <a:srcRect/>
            <a:stretch/>
          </p:blipFill>
          <p:spPr>
            <a:xfrm>
              <a:off x="3072654" y="4151724"/>
              <a:ext cx="3653222" cy="482882"/>
            </a:xfrm>
            <a:prstGeom prst="rect">
              <a:avLst/>
            </a:prstGeom>
          </p:spPr>
        </p:pic>
      </p:grpSp>
      <p:pic>
        <p:nvPicPr>
          <p:cNvPr id="12" name="Picture 8" descr="https://europa.eu/european-union/sites/default/files/2020_101_eu-emblem-infographicok.jpg"/>
          <p:cNvPicPr>
            <a:picLocks noChangeAspect="1" noChangeArrowheads="1"/>
          </p:cNvPicPr>
          <p:nvPr userDrawn="1"/>
        </p:nvPicPr>
        <p:blipFill rotWithShape="1">
          <a:blip r:embed="rId28" cstate="print">
            <a:extLst>
              <a:ext uri="{28A0092B-C50C-407E-A947-70E740481C1C}">
                <a14:useLocalDpi xmlns:a14="http://schemas.microsoft.com/office/drawing/2010/main" val="0"/>
              </a:ext>
            </a:extLst>
          </a:blip>
          <a:srcRect l="26656" t="39563" r="26491" b="46316"/>
          <a:stretch/>
        </p:blipFill>
        <p:spPr bwMode="auto">
          <a:xfrm>
            <a:off x="11183023" y="632818"/>
            <a:ext cx="600365" cy="387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35647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60" r:id="rId23"/>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82920" y="365125"/>
            <a:ext cx="11062952" cy="739775"/>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782920" y="1320800"/>
            <a:ext cx="11062952" cy="4603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566988" y="6140449"/>
            <a:ext cx="5653086" cy="457201"/>
          </a:xfrm>
          <a:prstGeom prst="rect">
            <a:avLst/>
          </a:prstGeom>
        </p:spPr>
        <p:txBody>
          <a:bodyPr vert="horz" lIns="91440" tIns="45720" rIns="91440" bIns="45720" rtlCol="0" anchor="ctr"/>
          <a:lstStyle>
            <a:lvl1pPr algn="l">
              <a:defRPr sz="1000" b="0" i="0">
                <a:solidFill>
                  <a:schemeClr val="tx1">
                    <a:lumMod val="50000"/>
                    <a:lumOff val="50000"/>
                  </a:schemeClr>
                </a:solidFill>
                <a:latin typeface="EC Square Sans Pro" panose="020B0506040000020004" pitchFamily="34" charset="0"/>
              </a:defRPr>
            </a:lvl1pPr>
          </a:lstStyle>
          <a:p>
            <a:pPr algn="ctr"/>
            <a:r>
              <a:rPr lang="en-US"/>
              <a:t>BUILDING STRONGER VALUE CHAINS FOR SUSTAINABLE GROWTH AND DECENT JOBS</a:t>
            </a:r>
          </a:p>
        </p:txBody>
      </p:sp>
      <p:sp>
        <p:nvSpPr>
          <p:cNvPr id="29" name="Freeform 28">
            <a:extLst>
              <a:ext uri="{FF2B5EF4-FFF2-40B4-BE49-F238E27FC236}">
                <a16:creationId xmlns:a16="http://schemas.microsoft.com/office/drawing/2014/main" id="{C9BC722B-1665-B24A-AFE0-BBA73D1433B5}"/>
              </a:ext>
            </a:extLst>
          </p:cNvPr>
          <p:cNvSpPr/>
          <p:nvPr userDrawn="1"/>
        </p:nvSpPr>
        <p:spPr>
          <a:xfrm rot="17271635">
            <a:off x="2078556" y="6384115"/>
            <a:ext cx="591716" cy="7200"/>
          </a:xfrm>
          <a:custGeom>
            <a:avLst/>
            <a:gdLst>
              <a:gd name="connsiteX0" fmla="*/ 0 w 324902"/>
              <a:gd name="connsiteY0" fmla="*/ 0 h 12235"/>
              <a:gd name="connsiteX1" fmla="*/ 324902 w 324902"/>
              <a:gd name="connsiteY1" fmla="*/ 0 h 12235"/>
              <a:gd name="connsiteX2" fmla="*/ 324902 w 324902"/>
              <a:gd name="connsiteY2" fmla="*/ 12235 h 12235"/>
              <a:gd name="connsiteX3" fmla="*/ 0 w 324902"/>
              <a:gd name="connsiteY3" fmla="*/ 12235 h 12235"/>
            </a:gdLst>
            <a:ahLst/>
            <a:cxnLst>
              <a:cxn ang="0">
                <a:pos x="connsiteX0" y="connsiteY0"/>
              </a:cxn>
              <a:cxn ang="0">
                <a:pos x="connsiteX1" y="connsiteY1"/>
              </a:cxn>
              <a:cxn ang="0">
                <a:pos x="connsiteX2" y="connsiteY2"/>
              </a:cxn>
              <a:cxn ang="0">
                <a:pos x="connsiteX3" y="connsiteY3"/>
              </a:cxn>
            </a:cxnLst>
            <a:rect l="l" t="t" r="r" b="b"/>
            <a:pathLst>
              <a:path w="324902" h="12235">
                <a:moveTo>
                  <a:pt x="0" y="0"/>
                </a:moveTo>
                <a:lnTo>
                  <a:pt x="324902" y="0"/>
                </a:lnTo>
                <a:lnTo>
                  <a:pt x="324902" y="12235"/>
                </a:lnTo>
                <a:lnTo>
                  <a:pt x="0" y="12235"/>
                </a:lnTo>
                <a:close/>
              </a:path>
            </a:pathLst>
          </a:custGeom>
          <a:solidFill>
            <a:schemeClr val="tx1">
              <a:lumMod val="50000"/>
              <a:lumOff val="50000"/>
            </a:schemeClr>
          </a:solidFill>
          <a:ln w="6113" cap="flat">
            <a:noFill/>
            <a:prstDash val="solid"/>
            <a:miter/>
          </a:ln>
        </p:spPr>
        <p:txBody>
          <a:bodyPr rtlCol="0" anchor="ctr"/>
          <a:lstStyle/>
          <a:p>
            <a:endParaRPr lang="en-GB"/>
          </a:p>
        </p:txBody>
      </p:sp>
      <p:sp>
        <p:nvSpPr>
          <p:cNvPr id="30" name="Freeform 29">
            <a:extLst>
              <a:ext uri="{FF2B5EF4-FFF2-40B4-BE49-F238E27FC236}">
                <a16:creationId xmlns:a16="http://schemas.microsoft.com/office/drawing/2014/main" id="{D0049DB4-0699-DC4B-946D-7246C2259679}"/>
              </a:ext>
            </a:extLst>
          </p:cNvPr>
          <p:cNvSpPr/>
          <p:nvPr userDrawn="1"/>
        </p:nvSpPr>
        <p:spPr>
          <a:xfrm rot="17271635">
            <a:off x="8128873" y="6384115"/>
            <a:ext cx="591716" cy="7200"/>
          </a:xfrm>
          <a:custGeom>
            <a:avLst/>
            <a:gdLst>
              <a:gd name="connsiteX0" fmla="*/ 0 w 324902"/>
              <a:gd name="connsiteY0" fmla="*/ 0 h 12235"/>
              <a:gd name="connsiteX1" fmla="*/ 324902 w 324902"/>
              <a:gd name="connsiteY1" fmla="*/ 0 h 12235"/>
              <a:gd name="connsiteX2" fmla="*/ 324902 w 324902"/>
              <a:gd name="connsiteY2" fmla="*/ 12235 h 12235"/>
              <a:gd name="connsiteX3" fmla="*/ 0 w 324902"/>
              <a:gd name="connsiteY3" fmla="*/ 12235 h 12235"/>
            </a:gdLst>
            <a:ahLst/>
            <a:cxnLst>
              <a:cxn ang="0">
                <a:pos x="connsiteX0" y="connsiteY0"/>
              </a:cxn>
              <a:cxn ang="0">
                <a:pos x="connsiteX1" y="connsiteY1"/>
              </a:cxn>
              <a:cxn ang="0">
                <a:pos x="connsiteX2" y="connsiteY2"/>
              </a:cxn>
              <a:cxn ang="0">
                <a:pos x="connsiteX3" y="connsiteY3"/>
              </a:cxn>
            </a:cxnLst>
            <a:rect l="l" t="t" r="r" b="b"/>
            <a:pathLst>
              <a:path w="324902" h="12235">
                <a:moveTo>
                  <a:pt x="0" y="0"/>
                </a:moveTo>
                <a:lnTo>
                  <a:pt x="324902" y="0"/>
                </a:lnTo>
                <a:lnTo>
                  <a:pt x="324902" y="12235"/>
                </a:lnTo>
                <a:lnTo>
                  <a:pt x="0" y="12235"/>
                </a:lnTo>
                <a:close/>
              </a:path>
            </a:pathLst>
          </a:custGeom>
          <a:solidFill>
            <a:schemeClr val="tx1">
              <a:lumMod val="50000"/>
              <a:lumOff val="50000"/>
            </a:schemeClr>
          </a:solidFill>
          <a:ln w="6113" cap="flat">
            <a:noFill/>
            <a:prstDash val="solid"/>
            <a:miter/>
          </a:ln>
        </p:spPr>
        <p:txBody>
          <a:bodyPr rtlCol="0" anchor="ctr"/>
          <a:lstStyle/>
          <a:p>
            <a:endParaRPr lang="en-GB"/>
          </a:p>
        </p:txBody>
      </p:sp>
      <p:pic>
        <p:nvPicPr>
          <p:cNvPr id="31" name="Graphic 30">
            <a:extLst>
              <a:ext uri="{FF2B5EF4-FFF2-40B4-BE49-F238E27FC236}">
                <a16:creationId xmlns:a16="http://schemas.microsoft.com/office/drawing/2014/main" id="{2E76D6DC-3D2E-9C42-BC16-D630355DB201}"/>
              </a:ext>
            </a:extLst>
          </p:cNvPr>
          <p:cNvPicPr>
            <a:picLocks noChangeAspect="1"/>
          </p:cNvPicPr>
          <p:nvPr userDrawn="1"/>
        </p:nvPicPr>
        <p:blipFill>
          <a:blip r:embed="rId10"/>
          <a:srcRect/>
          <a:stretch/>
        </p:blipFill>
        <p:spPr>
          <a:xfrm>
            <a:off x="795620" y="6115134"/>
            <a:ext cx="1306069" cy="551083"/>
          </a:xfrm>
          <a:prstGeom prst="rect">
            <a:avLst/>
          </a:prstGeom>
        </p:spPr>
      </p:pic>
      <p:sp>
        <p:nvSpPr>
          <p:cNvPr id="84" name="Graphic 997">
            <a:extLst>
              <a:ext uri="{FF2B5EF4-FFF2-40B4-BE49-F238E27FC236}">
                <a16:creationId xmlns:a16="http://schemas.microsoft.com/office/drawing/2014/main" id="{383DBDBF-FFB9-5F45-9AAC-26F1B1ADE53F}"/>
              </a:ext>
            </a:extLst>
          </p:cNvPr>
          <p:cNvSpPr>
            <a:spLocks noChangeAspect="1"/>
          </p:cNvSpPr>
          <p:nvPr userDrawn="1"/>
        </p:nvSpPr>
        <p:spPr>
          <a:xfrm rot="10800000">
            <a:off x="10039777" y="5985815"/>
            <a:ext cx="2170061" cy="883378"/>
          </a:xfrm>
          <a:custGeom>
            <a:avLst/>
            <a:gdLst>
              <a:gd name="connsiteX0" fmla="*/ 0 w 561791"/>
              <a:gd name="connsiteY0" fmla="*/ 228671 h 228670"/>
              <a:gd name="connsiteX1" fmla="*/ 561792 w 561791"/>
              <a:gd name="connsiteY1" fmla="*/ 0 h 228670"/>
              <a:gd name="connsiteX2" fmla="*/ 0 w 561791"/>
              <a:gd name="connsiteY2" fmla="*/ 0 h 228670"/>
            </a:gdLst>
            <a:ahLst/>
            <a:cxnLst>
              <a:cxn ang="0">
                <a:pos x="connsiteX0" y="connsiteY0"/>
              </a:cxn>
              <a:cxn ang="0">
                <a:pos x="connsiteX1" y="connsiteY1"/>
              </a:cxn>
              <a:cxn ang="0">
                <a:pos x="connsiteX2" y="connsiteY2"/>
              </a:cxn>
            </a:cxnLst>
            <a:rect l="l" t="t" r="r" b="b"/>
            <a:pathLst>
              <a:path w="561791" h="228670">
                <a:moveTo>
                  <a:pt x="0" y="228671"/>
                </a:moveTo>
                <a:lnTo>
                  <a:pt x="561792" y="0"/>
                </a:lnTo>
                <a:lnTo>
                  <a:pt x="0" y="0"/>
                </a:lnTo>
                <a:close/>
              </a:path>
            </a:pathLst>
          </a:custGeom>
          <a:gradFill>
            <a:gsLst>
              <a:gs pos="0">
                <a:srgbClr val="BCCD49"/>
              </a:gs>
              <a:gs pos="100000">
                <a:srgbClr val="2090E4"/>
              </a:gs>
            </a:gsLst>
            <a:lin ang="18600000" scaled="0"/>
          </a:gradFill>
          <a:ln w="531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85" name="Graphic 997">
            <a:extLst>
              <a:ext uri="{FF2B5EF4-FFF2-40B4-BE49-F238E27FC236}">
                <a16:creationId xmlns:a16="http://schemas.microsoft.com/office/drawing/2014/main" id="{D5160F46-56E8-4549-8A33-69C8836F5930}"/>
              </a:ext>
            </a:extLst>
          </p:cNvPr>
          <p:cNvSpPr>
            <a:spLocks noChangeAspect="1"/>
          </p:cNvSpPr>
          <p:nvPr userDrawn="1"/>
        </p:nvSpPr>
        <p:spPr>
          <a:xfrm>
            <a:off x="0" y="0"/>
            <a:ext cx="1980617" cy="806260"/>
          </a:xfrm>
          <a:custGeom>
            <a:avLst/>
            <a:gdLst>
              <a:gd name="connsiteX0" fmla="*/ 0 w 561791"/>
              <a:gd name="connsiteY0" fmla="*/ 228671 h 228670"/>
              <a:gd name="connsiteX1" fmla="*/ 561792 w 561791"/>
              <a:gd name="connsiteY1" fmla="*/ 0 h 228670"/>
              <a:gd name="connsiteX2" fmla="*/ 0 w 561791"/>
              <a:gd name="connsiteY2" fmla="*/ 0 h 228670"/>
            </a:gdLst>
            <a:ahLst/>
            <a:cxnLst>
              <a:cxn ang="0">
                <a:pos x="connsiteX0" y="connsiteY0"/>
              </a:cxn>
              <a:cxn ang="0">
                <a:pos x="connsiteX1" y="connsiteY1"/>
              </a:cxn>
              <a:cxn ang="0">
                <a:pos x="connsiteX2" y="connsiteY2"/>
              </a:cxn>
            </a:cxnLst>
            <a:rect l="l" t="t" r="r" b="b"/>
            <a:pathLst>
              <a:path w="561791" h="228670">
                <a:moveTo>
                  <a:pt x="0" y="228671"/>
                </a:moveTo>
                <a:lnTo>
                  <a:pt x="561792" y="0"/>
                </a:lnTo>
                <a:lnTo>
                  <a:pt x="0" y="0"/>
                </a:lnTo>
                <a:close/>
              </a:path>
            </a:pathLst>
          </a:custGeom>
          <a:gradFill>
            <a:gsLst>
              <a:gs pos="0">
                <a:srgbClr val="BCCD49"/>
              </a:gs>
              <a:gs pos="100000">
                <a:srgbClr val="2090E4"/>
              </a:gs>
            </a:gsLst>
            <a:lin ang="18600000" scaled="0"/>
          </a:gradFill>
          <a:ln w="531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pic>
        <p:nvPicPr>
          <p:cNvPr id="245" name="Picture 244" descr="Shape&#10;&#10;Description automatically generated">
            <a:extLst>
              <a:ext uri="{FF2B5EF4-FFF2-40B4-BE49-F238E27FC236}">
                <a16:creationId xmlns:a16="http://schemas.microsoft.com/office/drawing/2014/main" id="{F65F0606-6767-3C44-9911-8F9227D5A481}"/>
              </a:ext>
            </a:extLst>
          </p:cNvPr>
          <p:cNvPicPr>
            <a:picLocks noChangeAspect="1"/>
          </p:cNvPicPr>
          <p:nvPr userDrawn="1"/>
        </p:nvPicPr>
        <p:blipFill>
          <a:blip r:embed="rId11"/>
          <a:stretch>
            <a:fillRect/>
          </a:stretch>
        </p:blipFill>
        <p:spPr>
          <a:xfrm>
            <a:off x="8642088" y="6140449"/>
            <a:ext cx="1152681" cy="586606"/>
          </a:xfrm>
          <a:prstGeom prst="rect">
            <a:avLst/>
          </a:prstGeom>
        </p:spPr>
      </p:pic>
    </p:spTree>
    <p:extLst>
      <p:ext uri="{BB962C8B-B14F-4D97-AF65-F5344CB8AC3E}">
        <p14:creationId xmlns:p14="http://schemas.microsoft.com/office/powerpoint/2010/main" val="231264557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Lst>
  <p:hf sldNum="0" hdr="0" ftr="0"/>
  <p:txStyles>
    <p:titleStyle>
      <a:lvl1pPr algn="l" defTabSz="914400" rtl="0" eaLnBrk="1" latinLnBrk="0" hangingPunct="1">
        <a:lnSpc>
          <a:spcPct val="90000"/>
        </a:lnSpc>
        <a:spcBef>
          <a:spcPct val="0"/>
        </a:spcBef>
        <a:buNone/>
        <a:defRPr sz="2400" b="0" i="0" kern="1200">
          <a:solidFill>
            <a:schemeClr val="tx1"/>
          </a:solidFill>
          <a:latin typeface="EC Square Sans Pro Medium" panose="020B05060400000200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1"/>
          </a:solidFill>
          <a:latin typeface="EC Square Sans Pro" panose="020B0506040000020004" pitchFamily="34" charset="0"/>
          <a:ea typeface="+mn-ea"/>
          <a:cs typeface="+mn-cs"/>
        </a:defRPr>
      </a:lvl1pPr>
      <a:lvl2pPr marL="173038" indent="-161925" algn="l" defTabSz="914400" rtl="0" eaLnBrk="1" latinLnBrk="0" hangingPunct="1">
        <a:lnSpc>
          <a:spcPct val="90000"/>
        </a:lnSpc>
        <a:spcBef>
          <a:spcPts val="500"/>
        </a:spcBef>
        <a:buFont typeface="Arial" panose="020B0604020202020204" pitchFamily="34" charset="0"/>
        <a:buChar char="•"/>
        <a:tabLst/>
        <a:defRPr sz="1400" b="0" i="0" kern="1200">
          <a:solidFill>
            <a:schemeClr val="tx1"/>
          </a:solidFill>
          <a:latin typeface="EC Square Sans Pro" panose="020B0506040000020004" pitchFamily="34" charset="0"/>
          <a:ea typeface="+mn-ea"/>
          <a:cs typeface="+mn-cs"/>
        </a:defRPr>
      </a:lvl2pPr>
      <a:lvl3pPr marL="403225" indent="-173038" algn="l" defTabSz="914400" rtl="0" eaLnBrk="1" latinLnBrk="0" hangingPunct="1">
        <a:lnSpc>
          <a:spcPct val="90000"/>
        </a:lnSpc>
        <a:spcBef>
          <a:spcPts val="500"/>
        </a:spcBef>
        <a:buFont typeface="Arial" panose="020B0604020202020204" pitchFamily="34" charset="0"/>
        <a:buChar char="•"/>
        <a:tabLst/>
        <a:defRPr sz="1200" b="0" i="0" kern="1200">
          <a:solidFill>
            <a:schemeClr val="tx1"/>
          </a:solidFill>
          <a:latin typeface="EC Square Sans Pro" panose="020B0506040000020004" pitchFamily="34" charset="0"/>
          <a:ea typeface="+mn-ea"/>
          <a:cs typeface="+mn-cs"/>
        </a:defRPr>
      </a:lvl3pPr>
      <a:lvl4pPr marL="633413" indent="-173038" algn="l" defTabSz="914400" rtl="0" eaLnBrk="1" latinLnBrk="0" hangingPunct="1">
        <a:lnSpc>
          <a:spcPct val="90000"/>
        </a:lnSpc>
        <a:spcBef>
          <a:spcPts val="500"/>
        </a:spcBef>
        <a:buFont typeface="Arial" panose="020B0604020202020204" pitchFamily="34" charset="0"/>
        <a:buChar char="•"/>
        <a:tabLst/>
        <a:defRPr sz="1200" b="0" i="0" kern="1200">
          <a:solidFill>
            <a:schemeClr val="tx1"/>
          </a:solidFill>
          <a:latin typeface="EC Square Sans Pro" panose="020B0506040000020004" pitchFamily="34" charset="0"/>
          <a:ea typeface="+mn-ea"/>
          <a:cs typeface="+mn-cs"/>
        </a:defRPr>
      </a:lvl4pPr>
      <a:lvl5pPr marL="865188" indent="-173038" algn="l" defTabSz="914400" rtl="0" eaLnBrk="1" latinLnBrk="0" hangingPunct="1">
        <a:lnSpc>
          <a:spcPct val="90000"/>
        </a:lnSpc>
        <a:spcBef>
          <a:spcPts val="500"/>
        </a:spcBef>
        <a:buFont typeface="Arial" panose="020B0604020202020204" pitchFamily="34" charset="0"/>
        <a:buChar char="•"/>
        <a:tabLst/>
        <a:defRPr sz="1200" b="0" i="0" kern="1200">
          <a:solidFill>
            <a:schemeClr val="tx1"/>
          </a:solidFill>
          <a:latin typeface="EC Square Sans Pro"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506">
          <p15:clr>
            <a:srgbClr val="F26B43"/>
          </p15:clr>
        </p15:guide>
        <p15:guide id="4" pos="7464">
          <p15:clr>
            <a:srgbClr val="F26B43"/>
          </p15:clr>
        </p15:guide>
        <p15:guide id="5" orient="horz" pos="216">
          <p15:clr>
            <a:srgbClr val="F26B43"/>
          </p15:clr>
        </p15:guide>
        <p15:guide id="6" orient="horz" pos="3861">
          <p15:clr>
            <a:srgbClr val="F26B43"/>
          </p15:clr>
        </p15:guide>
        <p15:guide id="7" orient="horz" pos="4156">
          <p15:clr>
            <a:srgbClr val="F26B43"/>
          </p15:clr>
        </p15:guide>
        <p15:guide id="8" orient="horz" pos="696">
          <p15:clr>
            <a:srgbClr val="F26B43"/>
          </p15:clr>
        </p15:guide>
        <p15:guide id="9" pos="1617">
          <p15:clr>
            <a:srgbClr val="F26B43"/>
          </p15:clr>
        </p15:guide>
        <p15:guide id="10" pos="5178">
          <p15:clr>
            <a:srgbClr val="F26B43"/>
          </p15:clr>
        </p15:guide>
        <p15:guide id="11" orient="horz" pos="3600">
          <p15:clr>
            <a:srgbClr val="F26B43"/>
          </p15:clr>
        </p15:guide>
        <p15:guide id="12" orient="horz" pos="1003">
          <p15:clr>
            <a:srgbClr val="F26B43"/>
          </p15:clr>
        </p15:guide>
        <p15:guide id="13" pos="4951">
          <p15:clr>
            <a:srgbClr val="F26B43"/>
          </p15:clr>
        </p15:guide>
        <p15:guide id="14" pos="456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a:p>
        </p:txBody>
      </p:sp>
      <p:pic>
        <p:nvPicPr>
          <p:cNvPr id="8" name="Picture 7">
            <a:extLst>
              <a:ext uri="{FF2B5EF4-FFF2-40B4-BE49-F238E27FC236}">
                <a16:creationId xmlns:a16="http://schemas.microsoft.com/office/drawing/2014/main" id="{B8653698-13E6-AC48-B154-FD78320EEFE0}"/>
              </a:ext>
            </a:extLst>
          </p:cNvPr>
          <p:cNvPicPr>
            <a:picLocks noChangeAspect="1"/>
          </p:cNvPicPr>
          <p:nvPr userDrawn="1"/>
        </p:nvPicPr>
        <p:blipFill rotWithShape="1">
          <a:blip r:embed="rId25" cstate="screen">
            <a:extLst>
              <a:ext uri="{28A0092B-C50C-407E-A947-70E740481C1C}">
                <a14:useLocalDpi xmlns:a14="http://schemas.microsoft.com/office/drawing/2010/main"/>
              </a:ext>
            </a:extLst>
          </a:blip>
          <a:srcRect l="67429"/>
          <a:stretch/>
        </p:blipFill>
        <p:spPr>
          <a:xfrm>
            <a:off x="9999408" y="479769"/>
            <a:ext cx="1205726" cy="633364"/>
          </a:xfrm>
          <a:prstGeom prst="rect">
            <a:avLst/>
          </a:prstGeom>
        </p:spPr>
      </p:pic>
      <p:grpSp>
        <p:nvGrpSpPr>
          <p:cNvPr id="9" name="Group 8">
            <a:extLst>
              <a:ext uri="{FF2B5EF4-FFF2-40B4-BE49-F238E27FC236}">
                <a16:creationId xmlns:a16="http://schemas.microsoft.com/office/drawing/2014/main" id="{643274AE-90F7-4549-A9BB-89F2ED3836FF}"/>
              </a:ext>
            </a:extLst>
          </p:cNvPr>
          <p:cNvGrpSpPr/>
          <p:nvPr userDrawn="1"/>
        </p:nvGrpSpPr>
        <p:grpSpPr>
          <a:xfrm>
            <a:off x="9999408" y="85219"/>
            <a:ext cx="2075883" cy="534193"/>
            <a:chOff x="2951692" y="4151724"/>
            <a:chExt cx="3932446" cy="1011947"/>
          </a:xfrm>
        </p:grpSpPr>
        <p:pic>
          <p:nvPicPr>
            <p:cNvPr id="10" name="Picture 9">
              <a:extLst>
                <a:ext uri="{FF2B5EF4-FFF2-40B4-BE49-F238E27FC236}">
                  <a16:creationId xmlns:a16="http://schemas.microsoft.com/office/drawing/2014/main" id="{412C0AE8-DF42-194F-971F-CFDD4E0ABE82}"/>
                </a:ext>
              </a:extLst>
            </p:cNvPr>
            <p:cNvPicPr>
              <a:picLocks noChangeAspect="1"/>
            </p:cNvPicPr>
            <p:nvPr/>
          </p:nvPicPr>
          <p:blipFill rotWithShape="1">
            <a:blip r:embed="rId26" cstate="screen">
              <a:extLst>
                <a:ext uri="{28A0092B-C50C-407E-A947-70E740481C1C}">
                  <a14:useLocalDpi xmlns:a14="http://schemas.microsoft.com/office/drawing/2010/main"/>
                </a:ext>
              </a:extLst>
            </a:blip>
            <a:srcRect/>
            <a:stretch/>
          </p:blipFill>
          <p:spPr>
            <a:xfrm>
              <a:off x="2951692" y="4634606"/>
              <a:ext cx="3932446" cy="529065"/>
            </a:xfrm>
            <a:prstGeom prst="rect">
              <a:avLst/>
            </a:prstGeom>
          </p:spPr>
        </p:pic>
        <p:pic>
          <p:nvPicPr>
            <p:cNvPr id="11" name="Picture 10">
              <a:extLst>
                <a:ext uri="{FF2B5EF4-FFF2-40B4-BE49-F238E27FC236}">
                  <a16:creationId xmlns:a16="http://schemas.microsoft.com/office/drawing/2014/main" id="{40CE98CC-F70F-4F4F-B3DF-201DAF24BD8E}"/>
                </a:ext>
              </a:extLst>
            </p:cNvPr>
            <p:cNvPicPr>
              <a:picLocks noChangeAspect="1"/>
            </p:cNvPicPr>
            <p:nvPr/>
          </p:nvPicPr>
          <p:blipFill rotWithShape="1">
            <a:blip r:embed="rId27" cstate="screen">
              <a:extLst>
                <a:ext uri="{28A0092B-C50C-407E-A947-70E740481C1C}">
                  <a14:useLocalDpi xmlns:a14="http://schemas.microsoft.com/office/drawing/2010/main"/>
                </a:ext>
              </a:extLst>
            </a:blip>
            <a:srcRect/>
            <a:stretch/>
          </p:blipFill>
          <p:spPr>
            <a:xfrm>
              <a:off x="3072654" y="4151724"/>
              <a:ext cx="3653222" cy="482882"/>
            </a:xfrm>
            <a:prstGeom prst="rect">
              <a:avLst/>
            </a:prstGeom>
          </p:spPr>
        </p:pic>
      </p:grpSp>
      <p:pic>
        <p:nvPicPr>
          <p:cNvPr id="12" name="Picture 8" descr="https://europa.eu/european-union/sites/default/files/2020_101_eu-emblem-infographicok.jpg"/>
          <p:cNvPicPr>
            <a:picLocks noChangeAspect="1" noChangeArrowheads="1"/>
          </p:cNvPicPr>
          <p:nvPr userDrawn="1"/>
        </p:nvPicPr>
        <p:blipFill rotWithShape="1">
          <a:blip r:embed="rId28" cstate="print">
            <a:extLst>
              <a:ext uri="{28A0092B-C50C-407E-A947-70E740481C1C}">
                <a14:useLocalDpi xmlns:a14="http://schemas.microsoft.com/office/drawing/2010/main" val="0"/>
              </a:ext>
            </a:extLst>
          </a:blip>
          <a:srcRect l="26656" t="39563" r="26491" b="46316"/>
          <a:stretch/>
        </p:blipFill>
        <p:spPr bwMode="auto">
          <a:xfrm>
            <a:off x="11183023" y="632818"/>
            <a:ext cx="600365" cy="387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96581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 id="2147483716" r:id="rId22"/>
    <p:sldLayoutId id="2147483717" r:id="rId23"/>
  </p:sldLayoutIdLst>
  <p:hf sldNum="0" hdr="0" ftr="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7.xml"/><Relationship Id="rId1" Type="http://schemas.openxmlformats.org/officeDocument/2006/relationships/vmlDrawing" Target="../drawings/vmlDrawing1.vml"/><Relationship Id="rId6" Type="http://schemas.openxmlformats.org/officeDocument/2006/relationships/image" Target="../media/image19.png"/><Relationship Id="rId5" Type="http://schemas.openxmlformats.org/officeDocument/2006/relationships/image" Target="../media/image17.emf"/><Relationship Id="rId4" Type="http://schemas.openxmlformats.org/officeDocument/2006/relationships/package" Target="../embeddings/Microsoft_Excel_Worksheet.xlsx"/></Relationships>
</file>

<file path=ppt/slides/_rels/slide1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7.xml"/><Relationship Id="rId1" Type="http://schemas.openxmlformats.org/officeDocument/2006/relationships/vmlDrawing" Target="../drawings/vmlDrawing2.vml"/><Relationship Id="rId4" Type="http://schemas.openxmlformats.org/officeDocument/2006/relationships/image" Target="../media/image21.emf"/></Relationships>
</file>

<file path=ppt/slides/_rels/slide1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p:cNvSpPr>
            <a:spLocks noGrp="1"/>
          </p:cNvSpPr>
          <p:nvPr>
            <p:ph type="title"/>
          </p:nvPr>
        </p:nvSpPr>
        <p:spPr>
          <a:xfrm>
            <a:off x="953439" y="276722"/>
            <a:ext cx="10515600" cy="782357"/>
          </a:xfrm>
        </p:spPr>
        <p:txBody>
          <a:bodyPr vert="horz" lIns="91440" tIns="45720" rIns="91440" bIns="0" rtlCol="0" anchor="b" anchorCtr="0">
            <a:noAutofit/>
          </a:bodyPr>
          <a:lstStyle/>
          <a:p>
            <a:r>
              <a:rPr lang="en-IE" dirty="0" smtClean="0">
                <a:solidFill>
                  <a:srgbClr val="0070C0"/>
                </a:solidFill>
              </a:rPr>
              <a:t>Core Group Agenda, </a:t>
            </a:r>
            <a:r>
              <a:rPr lang="en-IE" dirty="0" smtClean="0">
                <a:solidFill>
                  <a:srgbClr val="0070C0"/>
                </a:solidFill>
              </a:rPr>
              <a:t>13</a:t>
            </a:r>
            <a:r>
              <a:rPr lang="en-IE" dirty="0" smtClean="0">
                <a:solidFill>
                  <a:srgbClr val="0070C0"/>
                </a:solidFill>
              </a:rPr>
              <a:t>/01/2022</a:t>
            </a:r>
            <a:endParaRPr lang="fr-BE" dirty="0">
              <a:solidFill>
                <a:srgbClr val="0070C0"/>
              </a:solidFill>
            </a:endParaRPr>
          </a:p>
        </p:txBody>
      </p:sp>
      <p:sp>
        <p:nvSpPr>
          <p:cNvPr id="2" name="Rectangle 1"/>
          <p:cNvSpPr/>
          <p:nvPr/>
        </p:nvSpPr>
        <p:spPr>
          <a:xfrm>
            <a:off x="953439" y="1654279"/>
            <a:ext cx="10316752" cy="3262432"/>
          </a:xfrm>
          <a:prstGeom prst="rect">
            <a:avLst/>
          </a:prstGeom>
        </p:spPr>
        <p:txBody>
          <a:bodyPr wrap="square">
            <a:spAutoFit/>
          </a:bodyPr>
          <a:lstStyle/>
          <a:p>
            <a:pPr marL="457200" indent="-457200">
              <a:buAutoNum type="arabicPeriod"/>
            </a:pPr>
            <a:r>
              <a:rPr lang="en-IE" sz="2400" dirty="0" smtClean="0">
                <a:solidFill>
                  <a:srgbClr val="0070C0"/>
                </a:solidFill>
              </a:rPr>
              <a:t>General update</a:t>
            </a:r>
          </a:p>
          <a:p>
            <a:pPr marL="914400" lvl="1" indent="-457200">
              <a:buFont typeface="Arial" panose="020B0604020202020204" pitchFamily="34" charset="0"/>
              <a:buChar char="•"/>
            </a:pPr>
            <a:r>
              <a:rPr lang="en-IE" sz="2000" dirty="0" smtClean="0">
                <a:solidFill>
                  <a:srgbClr val="0070C0"/>
                </a:solidFill>
              </a:rPr>
              <a:t>COVID situation and format of the event</a:t>
            </a:r>
          </a:p>
          <a:p>
            <a:pPr>
              <a:spcBef>
                <a:spcPts val="600"/>
              </a:spcBef>
            </a:pPr>
            <a:r>
              <a:rPr lang="en-IE" sz="2400" dirty="0" smtClean="0">
                <a:solidFill>
                  <a:srgbClr val="0070C0"/>
                </a:solidFill>
              </a:rPr>
              <a:t>2.  Technical update</a:t>
            </a:r>
            <a:endParaRPr lang="en-IE" sz="2000" dirty="0" smtClean="0">
              <a:solidFill>
                <a:srgbClr val="0070C0"/>
              </a:solidFill>
            </a:endParaRPr>
          </a:p>
          <a:p>
            <a:pPr marL="914400" lvl="1" indent="-457200">
              <a:buFont typeface="Arial" panose="020B0604020202020204" pitchFamily="34" charset="0"/>
              <a:buChar char="•"/>
            </a:pPr>
            <a:r>
              <a:rPr lang="en-IE" sz="2000" dirty="0" smtClean="0">
                <a:solidFill>
                  <a:srgbClr val="0070C0"/>
                </a:solidFill>
              </a:rPr>
              <a:t>Registrations </a:t>
            </a:r>
          </a:p>
          <a:p>
            <a:pPr marL="914400" lvl="1" indent="-457200">
              <a:buFont typeface="Arial" panose="020B0604020202020204" pitchFamily="34" charset="0"/>
              <a:buChar char="•"/>
            </a:pPr>
            <a:r>
              <a:rPr lang="en-IE" sz="2000" dirty="0" smtClean="0">
                <a:solidFill>
                  <a:srgbClr val="0070C0"/>
                </a:solidFill>
              </a:rPr>
              <a:t>Working groups: update and next steps</a:t>
            </a:r>
          </a:p>
          <a:p>
            <a:pPr marL="914400" lvl="1" indent="-457200">
              <a:buFont typeface="Arial" panose="020B0604020202020204" pitchFamily="34" charset="0"/>
              <a:buChar char="•"/>
            </a:pPr>
            <a:r>
              <a:rPr lang="en-IE" sz="2000" dirty="0" smtClean="0">
                <a:solidFill>
                  <a:srgbClr val="0070C0"/>
                </a:solidFill>
              </a:rPr>
              <a:t>Online events: information and update</a:t>
            </a:r>
          </a:p>
          <a:p>
            <a:pPr marL="914400" lvl="1" indent="-457200">
              <a:buFont typeface="Arial" panose="020B0604020202020204" pitchFamily="34" charset="0"/>
              <a:buChar char="•"/>
            </a:pPr>
            <a:r>
              <a:rPr lang="en-IE" sz="2000" dirty="0" smtClean="0">
                <a:solidFill>
                  <a:srgbClr val="0070C0"/>
                </a:solidFill>
              </a:rPr>
              <a:t>Business Declaration</a:t>
            </a:r>
          </a:p>
          <a:p>
            <a:pPr>
              <a:spcBef>
                <a:spcPts val="600"/>
              </a:spcBef>
            </a:pPr>
            <a:r>
              <a:rPr lang="en-IE" sz="2400" dirty="0" smtClean="0">
                <a:solidFill>
                  <a:srgbClr val="0070C0"/>
                </a:solidFill>
              </a:rPr>
              <a:t>3.  Next milestones</a:t>
            </a:r>
            <a:endParaRPr lang="en-IE" sz="2400" dirty="0">
              <a:solidFill>
                <a:srgbClr val="0070C0"/>
              </a:solidFill>
            </a:endParaRPr>
          </a:p>
          <a:p>
            <a:endParaRPr lang="en-IE" sz="2400" dirty="0" smtClean="0">
              <a:solidFill>
                <a:srgbClr val="0070C0"/>
              </a:solidFill>
            </a:endParaRPr>
          </a:p>
        </p:txBody>
      </p:sp>
    </p:spTree>
    <p:extLst>
      <p:ext uri="{BB962C8B-B14F-4D97-AF65-F5344CB8AC3E}">
        <p14:creationId xmlns:p14="http://schemas.microsoft.com/office/powerpoint/2010/main" val="95093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42B5BF1C-341C-49C6-BDE8-1E5871AD3480}"/>
              </a:ext>
            </a:extLst>
          </p:cNvPr>
          <p:cNvSpPr txBox="1">
            <a:spLocks/>
          </p:cNvSpPr>
          <p:nvPr/>
        </p:nvSpPr>
        <p:spPr>
          <a:xfrm>
            <a:off x="792000" y="576956"/>
            <a:ext cx="10515600" cy="65049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b="0" i="0" kern="1200">
                <a:solidFill>
                  <a:srgbClr val="3F66A3"/>
                </a:solidFill>
                <a:latin typeface="EC Square Sans Pro Medium" panose="020B05060400000200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FR" sz="2000" b="0" i="0" u="none" strike="noStrike" kern="1200" cap="none" spc="0" normalizeH="0" baseline="0" noProof="1">
              <a:ln>
                <a:noFill/>
              </a:ln>
              <a:solidFill>
                <a:srgbClr val="3F66A3"/>
              </a:solidFill>
              <a:effectLst/>
              <a:uLnTx/>
              <a:uFillTx/>
              <a:latin typeface="EC Square Sans Pro Medium" panose="020B0506040000020004" pitchFamily="34" charset="0"/>
              <a:ea typeface="+mj-ea"/>
              <a:cs typeface="+mj-cs"/>
            </a:endParaRPr>
          </a:p>
        </p:txBody>
      </p:sp>
      <p:sp>
        <p:nvSpPr>
          <p:cNvPr id="4" name="Title 3">
            <a:extLst>
              <a:ext uri="{FF2B5EF4-FFF2-40B4-BE49-F238E27FC236}">
                <a16:creationId xmlns:a16="http://schemas.microsoft.com/office/drawing/2014/main" id="{1FC08882-4761-204F-AA1C-29812C64D5EF}"/>
              </a:ext>
            </a:extLst>
          </p:cNvPr>
          <p:cNvSpPr>
            <a:spLocks noGrp="1"/>
          </p:cNvSpPr>
          <p:nvPr>
            <p:ph type="title"/>
          </p:nvPr>
        </p:nvSpPr>
        <p:spPr>
          <a:xfrm>
            <a:off x="1402532" y="139405"/>
            <a:ext cx="9294535" cy="619525"/>
          </a:xfrm>
        </p:spPr>
        <p:txBody>
          <a:bodyPr>
            <a:normAutofit/>
          </a:bodyPr>
          <a:lstStyle/>
          <a:p>
            <a:r>
              <a:rPr lang="fr-FR" noProof="1">
                <a:latin typeface="EC Square Sans Pro Medium"/>
              </a:rPr>
              <a:t>OVERALL ANALYSIS</a:t>
            </a:r>
            <a:endParaRPr lang="en-GB" dirty="0">
              <a:latin typeface="EC Square Sans Pro Medium"/>
            </a:endParaRPr>
          </a:p>
        </p:txBody>
      </p:sp>
      <p:sp>
        <p:nvSpPr>
          <p:cNvPr id="9" name="Content Placeholder 2">
            <a:extLst>
              <a:ext uri="{FF2B5EF4-FFF2-40B4-BE49-F238E27FC236}">
                <a16:creationId xmlns:a16="http://schemas.microsoft.com/office/drawing/2014/main" id="{662ACD35-9F83-4618-AF8F-7DFE51B3A914}"/>
              </a:ext>
            </a:extLst>
          </p:cNvPr>
          <p:cNvSpPr>
            <a:spLocks noGrp="1"/>
          </p:cNvSpPr>
          <p:nvPr>
            <p:ph idx="1"/>
          </p:nvPr>
        </p:nvSpPr>
        <p:spPr>
          <a:xfrm>
            <a:off x="1402532" y="674542"/>
            <a:ext cx="9947836" cy="436599"/>
          </a:xfrm>
        </p:spPr>
        <p:txBody>
          <a:bodyPr vert="horz" lIns="91440" tIns="45720" rIns="91440" bIns="45720" rtlCol="0" anchor="t">
            <a:normAutofit/>
          </a:bodyPr>
          <a:lstStyle/>
          <a:p>
            <a:pPr>
              <a:lnSpc>
                <a:spcPct val="110000"/>
              </a:lnSpc>
            </a:pPr>
            <a:r>
              <a:rPr lang="en-GB" b="1" dirty="0">
                <a:latin typeface="EC Square Sans Pro"/>
              </a:rPr>
              <a:t>220 REGISTERED APPLICATIONS BREAKDOWN</a:t>
            </a:r>
          </a:p>
        </p:txBody>
      </p:sp>
      <p:sp>
        <p:nvSpPr>
          <p:cNvPr id="8" name="Date Placeholder 7">
            <a:extLst>
              <a:ext uri="{FF2B5EF4-FFF2-40B4-BE49-F238E27FC236}">
                <a16:creationId xmlns:a16="http://schemas.microsoft.com/office/drawing/2014/main" id="{A431BBA9-33B9-AE48-9C7F-2D5588B8E818}"/>
              </a:ext>
            </a:extLst>
          </p:cNvPr>
          <p:cNvSpPr>
            <a:spLocks noGrp="1"/>
          </p:cNvSpPr>
          <p:nvPr>
            <p:ph type="dt" sz="half" idx="10"/>
          </p:nvPr>
        </p:nvSpPr>
        <p:spPr>
          <a:xfrm>
            <a:off x="2566987" y="6129338"/>
            <a:ext cx="5653087" cy="468312"/>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lumMod val="65000"/>
                    <a:lumOff val="35000"/>
                  </a:srgbClr>
                </a:solidFill>
                <a:effectLst/>
                <a:uLnTx/>
                <a:uFillTx/>
                <a:latin typeface="EC Square Sans Pro" panose="020B0506040000020004" pitchFamily="34" charset="0"/>
                <a:ea typeface="+mn-ea"/>
                <a:cs typeface="+mn-cs"/>
              </a:rPr>
              <a:t>BUILDING STRONGER VALUE CHAINS FOR SUSTAINABLE GROWTH AND DECENT JOBS</a:t>
            </a:r>
          </a:p>
        </p:txBody>
      </p:sp>
      <p:pic>
        <p:nvPicPr>
          <p:cNvPr id="3" name="Image 2">
            <a:extLst>
              <a:ext uri="{FF2B5EF4-FFF2-40B4-BE49-F238E27FC236}">
                <a16:creationId xmlns:a16="http://schemas.microsoft.com/office/drawing/2014/main" id="{1460AED3-6830-4AF4-BDE2-661CC6227019}"/>
              </a:ext>
            </a:extLst>
          </p:cNvPr>
          <p:cNvPicPr>
            <a:picLocks noChangeAspect="1"/>
          </p:cNvPicPr>
          <p:nvPr/>
        </p:nvPicPr>
        <p:blipFill>
          <a:blip r:embed="rId3"/>
          <a:stretch>
            <a:fillRect/>
          </a:stretch>
        </p:blipFill>
        <p:spPr>
          <a:xfrm>
            <a:off x="3394890" y="2268238"/>
            <a:ext cx="2895059" cy="2025001"/>
          </a:xfrm>
          <a:prstGeom prst="rect">
            <a:avLst/>
          </a:prstGeom>
        </p:spPr>
      </p:pic>
      <p:graphicFrame>
        <p:nvGraphicFramePr>
          <p:cNvPr id="5" name="Objet 4">
            <a:extLst>
              <a:ext uri="{FF2B5EF4-FFF2-40B4-BE49-F238E27FC236}">
                <a16:creationId xmlns:a16="http://schemas.microsoft.com/office/drawing/2014/main" id="{8D7D2F7F-DCBA-4CB9-9AB6-DE890B0A8437}"/>
              </a:ext>
            </a:extLst>
          </p:cNvPr>
          <p:cNvGraphicFramePr>
            <a:graphicFrameLocks noChangeAspect="1"/>
          </p:cNvGraphicFramePr>
          <p:nvPr>
            <p:extLst/>
          </p:nvPr>
        </p:nvGraphicFramePr>
        <p:xfrm>
          <a:off x="1093304" y="1141980"/>
          <a:ext cx="2023487" cy="4856653"/>
        </p:xfrm>
        <a:graphic>
          <a:graphicData uri="http://schemas.openxmlformats.org/presentationml/2006/ole">
            <mc:AlternateContent xmlns:mc="http://schemas.openxmlformats.org/markup-compatibility/2006">
              <mc:Choice xmlns:v="urn:schemas-microsoft-com:vml" Requires="v">
                <p:oleObj spid="_x0000_s3079" name="Worksheet" r:id="rId4" imgW="3314725" imgH="7956462" progId="Excel.Sheet.12">
                  <p:embed/>
                </p:oleObj>
              </mc:Choice>
              <mc:Fallback>
                <p:oleObj name="Worksheet" r:id="rId4" imgW="3314725" imgH="7956462" progId="Excel.Sheet.12">
                  <p:embed/>
                  <p:pic>
                    <p:nvPicPr>
                      <p:cNvPr id="5" name="Objet 4">
                        <a:extLst>
                          <a:ext uri="{FF2B5EF4-FFF2-40B4-BE49-F238E27FC236}">
                            <a16:creationId xmlns:a16="http://schemas.microsoft.com/office/drawing/2014/main" id="{8D7D2F7F-DCBA-4CB9-9AB6-DE890B0A8437}"/>
                          </a:ext>
                        </a:extLst>
                      </p:cNvPr>
                      <p:cNvPicPr/>
                      <p:nvPr/>
                    </p:nvPicPr>
                    <p:blipFill>
                      <a:blip r:embed="rId5"/>
                      <a:stretch>
                        <a:fillRect/>
                      </a:stretch>
                    </p:blipFill>
                    <p:spPr>
                      <a:xfrm>
                        <a:off x="1093304" y="1141980"/>
                        <a:ext cx="2023487" cy="4856653"/>
                      </a:xfrm>
                      <a:prstGeom prst="rect">
                        <a:avLst/>
                      </a:prstGeom>
                    </p:spPr>
                  </p:pic>
                </p:oleObj>
              </mc:Fallback>
            </mc:AlternateContent>
          </a:graphicData>
        </a:graphic>
      </p:graphicFrame>
      <p:pic>
        <p:nvPicPr>
          <p:cNvPr id="7" name="Image 6">
            <a:extLst>
              <a:ext uri="{FF2B5EF4-FFF2-40B4-BE49-F238E27FC236}">
                <a16:creationId xmlns:a16="http://schemas.microsoft.com/office/drawing/2014/main" id="{30E2067A-EBB3-47C5-B060-438D726DF20D}"/>
              </a:ext>
            </a:extLst>
          </p:cNvPr>
          <p:cNvPicPr>
            <a:picLocks noChangeAspect="1"/>
          </p:cNvPicPr>
          <p:nvPr/>
        </p:nvPicPr>
        <p:blipFill>
          <a:blip r:embed="rId6"/>
          <a:stretch>
            <a:fillRect/>
          </a:stretch>
        </p:blipFill>
        <p:spPr>
          <a:xfrm>
            <a:off x="6541811" y="1635885"/>
            <a:ext cx="5293487" cy="3552341"/>
          </a:xfrm>
          <a:prstGeom prst="rect">
            <a:avLst/>
          </a:prstGeom>
        </p:spPr>
      </p:pic>
    </p:spTree>
    <p:extLst>
      <p:ext uri="{BB962C8B-B14F-4D97-AF65-F5344CB8AC3E}">
        <p14:creationId xmlns:p14="http://schemas.microsoft.com/office/powerpoint/2010/main" val="1200811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42B5BF1C-341C-49C6-BDE8-1E5871AD3480}"/>
              </a:ext>
            </a:extLst>
          </p:cNvPr>
          <p:cNvSpPr txBox="1">
            <a:spLocks/>
          </p:cNvSpPr>
          <p:nvPr/>
        </p:nvSpPr>
        <p:spPr>
          <a:xfrm>
            <a:off x="792000" y="576956"/>
            <a:ext cx="10515600" cy="65049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b="0" i="0" kern="1200">
                <a:solidFill>
                  <a:srgbClr val="3F66A3"/>
                </a:solidFill>
                <a:latin typeface="EC Square Sans Pro Medium" panose="020B05060400000200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FR" sz="2000" b="0" i="0" u="none" strike="noStrike" kern="1200" cap="none" spc="0" normalizeH="0" baseline="0" noProof="1">
              <a:ln>
                <a:noFill/>
              </a:ln>
              <a:solidFill>
                <a:srgbClr val="3F66A3"/>
              </a:solidFill>
              <a:effectLst/>
              <a:uLnTx/>
              <a:uFillTx/>
              <a:latin typeface="EC Square Sans Pro Medium" panose="020B0506040000020004" pitchFamily="34" charset="0"/>
              <a:ea typeface="+mj-ea"/>
              <a:cs typeface="+mj-cs"/>
            </a:endParaRPr>
          </a:p>
        </p:txBody>
      </p:sp>
      <p:sp>
        <p:nvSpPr>
          <p:cNvPr id="4" name="Title 3">
            <a:extLst>
              <a:ext uri="{FF2B5EF4-FFF2-40B4-BE49-F238E27FC236}">
                <a16:creationId xmlns:a16="http://schemas.microsoft.com/office/drawing/2014/main" id="{1FC08882-4761-204F-AA1C-29812C64D5EF}"/>
              </a:ext>
            </a:extLst>
          </p:cNvPr>
          <p:cNvSpPr>
            <a:spLocks noGrp="1"/>
          </p:cNvSpPr>
          <p:nvPr>
            <p:ph type="title"/>
          </p:nvPr>
        </p:nvSpPr>
        <p:spPr>
          <a:xfrm>
            <a:off x="1402532" y="139405"/>
            <a:ext cx="9294535" cy="619525"/>
          </a:xfrm>
        </p:spPr>
        <p:txBody>
          <a:bodyPr>
            <a:normAutofit/>
          </a:bodyPr>
          <a:lstStyle/>
          <a:p>
            <a:r>
              <a:rPr lang="fr-FR" noProof="1">
                <a:latin typeface="EC Square Sans Pro Medium"/>
              </a:rPr>
              <a:t>OVERALL ANALYSIS</a:t>
            </a:r>
            <a:endParaRPr lang="en-GB" dirty="0">
              <a:latin typeface="EC Square Sans Pro Medium"/>
            </a:endParaRPr>
          </a:p>
        </p:txBody>
      </p:sp>
      <p:sp>
        <p:nvSpPr>
          <p:cNvPr id="8" name="Date Placeholder 7">
            <a:extLst>
              <a:ext uri="{FF2B5EF4-FFF2-40B4-BE49-F238E27FC236}">
                <a16:creationId xmlns:a16="http://schemas.microsoft.com/office/drawing/2014/main" id="{A431BBA9-33B9-AE48-9C7F-2D5588B8E818}"/>
              </a:ext>
            </a:extLst>
          </p:cNvPr>
          <p:cNvSpPr>
            <a:spLocks noGrp="1"/>
          </p:cNvSpPr>
          <p:nvPr>
            <p:ph type="dt" sz="half" idx="10"/>
          </p:nvPr>
        </p:nvSpPr>
        <p:spPr>
          <a:xfrm>
            <a:off x="2566987" y="6129338"/>
            <a:ext cx="5653087" cy="468312"/>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lumMod val="65000"/>
                    <a:lumOff val="35000"/>
                  </a:srgbClr>
                </a:solidFill>
                <a:effectLst/>
                <a:uLnTx/>
                <a:uFillTx/>
                <a:latin typeface="EC Square Sans Pro" panose="020B0506040000020004" pitchFamily="34" charset="0"/>
                <a:ea typeface="+mn-ea"/>
                <a:cs typeface="+mn-cs"/>
              </a:rPr>
              <a:t>BUILDING STRONGER VALUE CHAINS FOR SUSTAINABLE GROWTH AND DECENT JOBS</a:t>
            </a:r>
          </a:p>
        </p:txBody>
      </p:sp>
      <p:pic>
        <p:nvPicPr>
          <p:cNvPr id="12" name="Image 11">
            <a:extLst>
              <a:ext uri="{FF2B5EF4-FFF2-40B4-BE49-F238E27FC236}">
                <a16:creationId xmlns:a16="http://schemas.microsoft.com/office/drawing/2014/main" id="{55827A88-637F-415A-A666-DC5A19DA9761}"/>
              </a:ext>
            </a:extLst>
          </p:cNvPr>
          <p:cNvPicPr>
            <a:picLocks noChangeAspect="1"/>
          </p:cNvPicPr>
          <p:nvPr/>
        </p:nvPicPr>
        <p:blipFill>
          <a:blip r:embed="rId2"/>
          <a:stretch>
            <a:fillRect/>
          </a:stretch>
        </p:blipFill>
        <p:spPr>
          <a:xfrm>
            <a:off x="190913" y="2028825"/>
            <a:ext cx="11609319" cy="2752725"/>
          </a:xfrm>
          <a:prstGeom prst="rect">
            <a:avLst/>
          </a:prstGeom>
        </p:spPr>
      </p:pic>
    </p:spTree>
    <p:extLst>
      <p:ext uri="{BB962C8B-B14F-4D97-AF65-F5344CB8AC3E}">
        <p14:creationId xmlns:p14="http://schemas.microsoft.com/office/powerpoint/2010/main" val="1219853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6B9A0-9220-4F2C-AE7F-880008BF94AD}"/>
              </a:ext>
            </a:extLst>
          </p:cNvPr>
          <p:cNvSpPr>
            <a:spLocks noGrp="1"/>
          </p:cNvSpPr>
          <p:nvPr>
            <p:ph type="ctrTitle"/>
          </p:nvPr>
        </p:nvSpPr>
        <p:spPr>
          <a:xfrm>
            <a:off x="647509" y="564854"/>
            <a:ext cx="2940517" cy="2695978"/>
          </a:xfrm>
        </p:spPr>
        <p:txBody>
          <a:bodyPr>
            <a:normAutofit/>
          </a:bodyPr>
          <a:lstStyle/>
          <a:p>
            <a:pPr algn="l"/>
            <a:r>
              <a:rPr lang="en-US" sz="4400" dirty="0">
                <a:latin typeface="EC Square Sans Pro"/>
              </a:rPr>
              <a:t>HIGH-LEVEL HYBRID EVENTS</a:t>
            </a:r>
            <a:endParaRPr lang="fr-FR" dirty="0"/>
          </a:p>
        </p:txBody>
      </p:sp>
      <p:pic>
        <p:nvPicPr>
          <p:cNvPr id="42" name="Graphic 41">
            <a:extLst>
              <a:ext uri="{FF2B5EF4-FFF2-40B4-BE49-F238E27FC236}">
                <a16:creationId xmlns:a16="http://schemas.microsoft.com/office/drawing/2014/main" id="{781757F1-0DE7-6949-9A19-E64CC81EA473}"/>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4514235" y="979714"/>
            <a:ext cx="3496326" cy="1360715"/>
          </a:xfrm>
          <a:prstGeom prst="rect">
            <a:avLst/>
          </a:prstGeom>
        </p:spPr>
      </p:pic>
      <p:sp>
        <p:nvSpPr>
          <p:cNvPr id="43" name="Freeform 42">
            <a:extLst>
              <a:ext uri="{FF2B5EF4-FFF2-40B4-BE49-F238E27FC236}">
                <a16:creationId xmlns:a16="http://schemas.microsoft.com/office/drawing/2014/main" id="{3E7D5B44-010B-F94E-8FE5-EE1083B18434}"/>
              </a:ext>
            </a:extLst>
          </p:cNvPr>
          <p:cNvSpPr/>
          <p:nvPr/>
        </p:nvSpPr>
        <p:spPr>
          <a:xfrm rot="17271635" flipV="1">
            <a:off x="3124298" y="1657560"/>
            <a:ext cx="2009452" cy="45719"/>
          </a:xfrm>
          <a:custGeom>
            <a:avLst/>
            <a:gdLst>
              <a:gd name="connsiteX0" fmla="*/ 0 w 324902"/>
              <a:gd name="connsiteY0" fmla="*/ 0 h 12235"/>
              <a:gd name="connsiteX1" fmla="*/ 324902 w 324902"/>
              <a:gd name="connsiteY1" fmla="*/ 0 h 12235"/>
              <a:gd name="connsiteX2" fmla="*/ 324902 w 324902"/>
              <a:gd name="connsiteY2" fmla="*/ 12235 h 12235"/>
              <a:gd name="connsiteX3" fmla="*/ 0 w 324902"/>
              <a:gd name="connsiteY3" fmla="*/ 12235 h 12235"/>
            </a:gdLst>
            <a:ahLst/>
            <a:cxnLst>
              <a:cxn ang="0">
                <a:pos x="connsiteX0" y="connsiteY0"/>
              </a:cxn>
              <a:cxn ang="0">
                <a:pos x="connsiteX1" y="connsiteY1"/>
              </a:cxn>
              <a:cxn ang="0">
                <a:pos x="connsiteX2" y="connsiteY2"/>
              </a:cxn>
              <a:cxn ang="0">
                <a:pos x="connsiteX3" y="connsiteY3"/>
              </a:cxn>
            </a:cxnLst>
            <a:rect l="l" t="t" r="r" b="b"/>
            <a:pathLst>
              <a:path w="324902" h="12235">
                <a:moveTo>
                  <a:pt x="0" y="0"/>
                </a:moveTo>
                <a:lnTo>
                  <a:pt x="324902" y="0"/>
                </a:lnTo>
                <a:lnTo>
                  <a:pt x="324902" y="12235"/>
                </a:lnTo>
                <a:lnTo>
                  <a:pt x="0" y="12235"/>
                </a:lnTo>
                <a:close/>
              </a:path>
            </a:pathLst>
          </a:custGeom>
          <a:solidFill>
            <a:schemeClr val="bg1"/>
          </a:solidFill>
          <a:ln w="611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8287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C08882-4761-204F-AA1C-29812C64D5EF}"/>
              </a:ext>
            </a:extLst>
          </p:cNvPr>
          <p:cNvSpPr>
            <a:spLocks noGrp="1"/>
          </p:cNvSpPr>
          <p:nvPr>
            <p:ph type="title"/>
          </p:nvPr>
        </p:nvSpPr>
        <p:spPr>
          <a:xfrm>
            <a:off x="812369" y="291090"/>
            <a:ext cx="10515599" cy="635638"/>
          </a:xfrm>
        </p:spPr>
        <p:txBody>
          <a:bodyPr vert="horz" lIns="91440" tIns="45720" rIns="91440" bIns="45720" rtlCol="0" anchor="b">
            <a:normAutofit/>
          </a:bodyPr>
          <a:lstStyle/>
          <a:p>
            <a:r>
              <a:rPr lang="en-US" noProof="1">
                <a:latin typeface="EC Square Sans Pro Medium"/>
              </a:rPr>
              <a:t>HIGH-LEVEL HYBRID EVENTS</a:t>
            </a:r>
            <a:endParaRPr lang="en-US" dirty="0">
              <a:latin typeface="EC Square Sans Pro Medium"/>
            </a:endParaRPr>
          </a:p>
        </p:txBody>
      </p:sp>
      <p:sp>
        <p:nvSpPr>
          <p:cNvPr id="8" name="Date Placeholder 7">
            <a:extLst>
              <a:ext uri="{FF2B5EF4-FFF2-40B4-BE49-F238E27FC236}">
                <a16:creationId xmlns:a16="http://schemas.microsoft.com/office/drawing/2014/main" id="{A431BBA9-33B9-AE48-9C7F-2D5588B8E818}"/>
              </a:ext>
            </a:extLst>
          </p:cNvPr>
          <p:cNvSpPr>
            <a:spLocks noGrp="1"/>
          </p:cNvSpPr>
          <p:nvPr>
            <p:ph type="dt" sz="half" idx="10"/>
          </p:nvPr>
        </p:nvSpPr>
        <p:spPr>
          <a:xfrm>
            <a:off x="4495800" y="6384347"/>
            <a:ext cx="2743200" cy="365125"/>
          </a:xfr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cs typeface="+mn-cs"/>
              </a:rPr>
              <a:t>BUILDING STRONGER VALUE CHAINS FOR SUSTAINABLE GROWTH AND DECENT JOBS</a:t>
            </a:r>
          </a:p>
        </p:txBody>
      </p:sp>
      <p:sp>
        <p:nvSpPr>
          <p:cNvPr id="6" name="Titre 1">
            <a:extLst>
              <a:ext uri="{FF2B5EF4-FFF2-40B4-BE49-F238E27FC236}">
                <a16:creationId xmlns:a16="http://schemas.microsoft.com/office/drawing/2014/main" id="{42B5BF1C-341C-49C6-BDE8-1E5871AD3480}"/>
              </a:ext>
            </a:extLst>
          </p:cNvPr>
          <p:cNvSpPr txBox="1">
            <a:spLocks/>
          </p:cNvSpPr>
          <p:nvPr/>
        </p:nvSpPr>
        <p:spPr>
          <a:xfrm>
            <a:off x="804915" y="370312"/>
            <a:ext cx="10502685" cy="65049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b="0" i="0" kern="1200">
                <a:solidFill>
                  <a:srgbClr val="3F66A3"/>
                </a:solidFill>
                <a:latin typeface="EC Square Sans Pro Medium" panose="020B05060400000200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FR" sz="2000" b="0" i="0" u="none" strike="noStrike" kern="1200" cap="none" spc="0" normalizeH="0" baseline="0" noProof="1">
              <a:ln>
                <a:noFill/>
              </a:ln>
              <a:solidFill>
                <a:srgbClr val="3F66A3"/>
              </a:solidFill>
              <a:effectLst/>
              <a:uLnTx/>
              <a:uFillTx/>
              <a:latin typeface="EC Square Sans Pro Medium" panose="020B0506040000020004" pitchFamily="34" charset="0"/>
              <a:ea typeface="+mj-ea"/>
              <a:cs typeface="+mj-cs"/>
            </a:endParaRPr>
          </a:p>
        </p:txBody>
      </p:sp>
      <p:graphicFrame>
        <p:nvGraphicFramePr>
          <p:cNvPr id="5" name="Objet 4">
            <a:extLst>
              <a:ext uri="{FF2B5EF4-FFF2-40B4-BE49-F238E27FC236}">
                <a16:creationId xmlns:a16="http://schemas.microsoft.com/office/drawing/2014/main" id="{E0DF5CC7-6F5F-4386-BBC6-38637018A4F0}"/>
              </a:ext>
            </a:extLst>
          </p:cNvPr>
          <p:cNvGraphicFramePr>
            <a:graphicFrameLocks noChangeAspect="1"/>
          </p:cNvGraphicFramePr>
          <p:nvPr>
            <p:extLst/>
          </p:nvPr>
        </p:nvGraphicFramePr>
        <p:xfrm>
          <a:off x="1239751" y="1020806"/>
          <a:ext cx="9660834" cy="5081117"/>
        </p:xfrm>
        <a:graphic>
          <a:graphicData uri="http://schemas.openxmlformats.org/presentationml/2006/ole">
            <mc:AlternateContent xmlns:mc="http://schemas.openxmlformats.org/markup-compatibility/2006">
              <mc:Choice xmlns:v="urn:schemas-microsoft-com:vml" Requires="v">
                <p:oleObj spid="_x0000_s4103" name="Document" r:id="rId3" imgW="8228670" imgH="4327499" progId="Word.Document.12">
                  <p:embed/>
                </p:oleObj>
              </mc:Choice>
              <mc:Fallback>
                <p:oleObj name="Document" r:id="rId3" imgW="8228670" imgH="4327499" progId="Word.Document.12">
                  <p:embed/>
                  <p:pic>
                    <p:nvPicPr>
                      <p:cNvPr id="5" name="Objet 4">
                        <a:extLst>
                          <a:ext uri="{FF2B5EF4-FFF2-40B4-BE49-F238E27FC236}">
                            <a16:creationId xmlns:a16="http://schemas.microsoft.com/office/drawing/2014/main" id="{E0DF5CC7-6F5F-4386-BBC6-38637018A4F0}"/>
                          </a:ext>
                        </a:extLst>
                      </p:cNvPr>
                      <p:cNvPicPr/>
                      <p:nvPr/>
                    </p:nvPicPr>
                    <p:blipFill>
                      <a:blip r:embed="rId4"/>
                      <a:stretch>
                        <a:fillRect/>
                      </a:stretch>
                    </p:blipFill>
                    <p:spPr>
                      <a:xfrm>
                        <a:off x="1239751" y="1020806"/>
                        <a:ext cx="9660834" cy="5081117"/>
                      </a:xfrm>
                      <a:prstGeom prst="rect">
                        <a:avLst/>
                      </a:prstGeom>
                    </p:spPr>
                  </p:pic>
                </p:oleObj>
              </mc:Fallback>
            </mc:AlternateContent>
          </a:graphicData>
        </a:graphic>
      </p:graphicFrame>
      <p:sp>
        <p:nvSpPr>
          <p:cNvPr id="9" name="Content Placeholder 2">
            <a:extLst>
              <a:ext uri="{FF2B5EF4-FFF2-40B4-BE49-F238E27FC236}">
                <a16:creationId xmlns:a16="http://schemas.microsoft.com/office/drawing/2014/main" id="{22C903C9-496C-4E5C-8BAD-014B9E738C68}"/>
              </a:ext>
            </a:extLst>
          </p:cNvPr>
          <p:cNvSpPr txBox="1">
            <a:spLocks/>
          </p:cNvSpPr>
          <p:nvPr/>
        </p:nvSpPr>
        <p:spPr>
          <a:xfrm>
            <a:off x="5867400" y="537963"/>
            <a:ext cx="4855775" cy="416037"/>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rgbClr val="68A5D7"/>
                </a:solidFill>
                <a:latin typeface="EC Square Sans Pro" panose="020B0506040000020004" pitchFamily="34" charset="0"/>
                <a:ea typeface="+mn-ea"/>
                <a:cs typeface="+mn-cs"/>
              </a:defRPr>
            </a:lvl1pPr>
            <a:lvl2pPr marL="173038" indent="-1619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EC Square Sans Pro" panose="020B0506040000020004" pitchFamily="34" charset="0"/>
                <a:ea typeface="+mn-ea"/>
                <a:cs typeface="+mn-cs"/>
              </a:defRPr>
            </a:lvl2pPr>
            <a:lvl3pPr marL="403225" indent="-173038" algn="l" defTabSz="914400" rtl="0" eaLnBrk="1" latinLnBrk="0" hangingPunct="1">
              <a:lnSpc>
                <a:spcPct val="90000"/>
              </a:lnSpc>
              <a:spcBef>
                <a:spcPts val="500"/>
              </a:spcBef>
              <a:buFont typeface="Arial" panose="020B0604020202020204" pitchFamily="34" charset="0"/>
              <a:buChar char="•"/>
              <a:tabLst/>
              <a:defRPr sz="1400" b="0" i="0" kern="1200">
                <a:solidFill>
                  <a:schemeClr val="tx1"/>
                </a:solidFill>
                <a:latin typeface="EC Square Sans Pro" panose="020B0506040000020004" pitchFamily="34" charset="0"/>
                <a:ea typeface="+mn-ea"/>
                <a:cs typeface="+mn-cs"/>
              </a:defRPr>
            </a:lvl3pPr>
            <a:lvl4pPr marL="633413" indent="-173038" algn="l" defTabSz="914400" rtl="0" eaLnBrk="1" latinLnBrk="0" hangingPunct="1">
              <a:lnSpc>
                <a:spcPct val="90000"/>
              </a:lnSpc>
              <a:spcBef>
                <a:spcPts val="500"/>
              </a:spcBef>
              <a:buFont typeface="Arial" panose="020B0604020202020204" pitchFamily="34" charset="0"/>
              <a:buChar char="•"/>
              <a:tabLst/>
              <a:defRPr sz="1400" b="0" i="0" kern="1200">
                <a:solidFill>
                  <a:schemeClr val="tx1"/>
                </a:solidFill>
                <a:latin typeface="EC Square Sans Pro" panose="020B0506040000020004" pitchFamily="34" charset="0"/>
                <a:ea typeface="+mn-ea"/>
                <a:cs typeface="+mn-cs"/>
              </a:defRPr>
            </a:lvl4pPr>
            <a:lvl5pPr marL="865188" indent="-173038" algn="l" defTabSz="914400" rtl="0" eaLnBrk="1" latinLnBrk="0" hangingPunct="1">
              <a:lnSpc>
                <a:spcPct val="90000"/>
              </a:lnSpc>
              <a:spcBef>
                <a:spcPts val="500"/>
              </a:spcBef>
              <a:buFont typeface="Arial" panose="020B0604020202020204" pitchFamily="34" charset="0"/>
              <a:buChar char="•"/>
              <a:tabLst/>
              <a:defRPr sz="1400" b="0" i="0" kern="1200">
                <a:solidFill>
                  <a:schemeClr val="tx1"/>
                </a:solidFill>
                <a:latin typeface="EC Square Sans Pro"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272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EC Square Sans Pro"/>
                <a:ea typeface="+mn-ea"/>
                <a:cs typeface="+mn-cs"/>
              </a:rPr>
              <a:t>6 high-level hybrid events registered from 8</a:t>
            </a:r>
          </a:p>
          <a:p>
            <a:pPr marL="17272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000000"/>
              </a:solidFill>
              <a:effectLst/>
              <a:uLnTx/>
              <a:uFillTx/>
              <a:latin typeface="EC Square Sans Pro"/>
              <a:ea typeface="+mn-ea"/>
              <a:cs typeface="+mn-cs"/>
            </a:endParaRPr>
          </a:p>
          <a:p>
            <a:pPr marL="17272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rgbClr val="000000"/>
              </a:solidFill>
              <a:effectLst/>
              <a:uLnTx/>
              <a:uFillTx/>
              <a:latin typeface="EC Square Sans Pro"/>
              <a:ea typeface="+mn-ea"/>
              <a:cs typeface="+mn-cs"/>
            </a:endParaRPr>
          </a:p>
        </p:txBody>
      </p:sp>
    </p:spTree>
    <p:extLst>
      <p:ext uri="{BB962C8B-B14F-4D97-AF65-F5344CB8AC3E}">
        <p14:creationId xmlns:p14="http://schemas.microsoft.com/office/powerpoint/2010/main" val="3970243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6B9A0-9220-4F2C-AE7F-880008BF94AD}"/>
              </a:ext>
            </a:extLst>
          </p:cNvPr>
          <p:cNvSpPr>
            <a:spLocks noGrp="1"/>
          </p:cNvSpPr>
          <p:nvPr>
            <p:ph type="ctrTitle"/>
          </p:nvPr>
        </p:nvSpPr>
        <p:spPr>
          <a:xfrm>
            <a:off x="647509" y="564854"/>
            <a:ext cx="4739306" cy="2695978"/>
          </a:xfrm>
        </p:spPr>
        <p:txBody>
          <a:bodyPr>
            <a:normAutofit/>
          </a:bodyPr>
          <a:lstStyle/>
          <a:p>
            <a:pPr algn="l"/>
            <a:r>
              <a:rPr lang="en-US" sz="4400">
                <a:latin typeface="EC Square Sans Pro"/>
              </a:rPr>
              <a:t>PARTNERS</a:t>
            </a:r>
            <a:endParaRPr lang="fr-FR"/>
          </a:p>
        </p:txBody>
      </p:sp>
      <p:pic>
        <p:nvPicPr>
          <p:cNvPr id="42" name="Graphic 41">
            <a:extLst>
              <a:ext uri="{FF2B5EF4-FFF2-40B4-BE49-F238E27FC236}">
                <a16:creationId xmlns:a16="http://schemas.microsoft.com/office/drawing/2014/main" id="{781757F1-0DE7-6949-9A19-E64CC81EA473}"/>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4514235" y="979714"/>
            <a:ext cx="3496326" cy="1360715"/>
          </a:xfrm>
          <a:prstGeom prst="rect">
            <a:avLst/>
          </a:prstGeom>
        </p:spPr>
      </p:pic>
      <p:sp>
        <p:nvSpPr>
          <p:cNvPr id="43" name="Freeform 42">
            <a:extLst>
              <a:ext uri="{FF2B5EF4-FFF2-40B4-BE49-F238E27FC236}">
                <a16:creationId xmlns:a16="http://schemas.microsoft.com/office/drawing/2014/main" id="{3E7D5B44-010B-F94E-8FE5-EE1083B18434}"/>
              </a:ext>
            </a:extLst>
          </p:cNvPr>
          <p:cNvSpPr/>
          <p:nvPr/>
        </p:nvSpPr>
        <p:spPr>
          <a:xfrm rot="17271635" flipV="1">
            <a:off x="3124298" y="1657560"/>
            <a:ext cx="2009452" cy="45719"/>
          </a:xfrm>
          <a:custGeom>
            <a:avLst/>
            <a:gdLst>
              <a:gd name="connsiteX0" fmla="*/ 0 w 324902"/>
              <a:gd name="connsiteY0" fmla="*/ 0 h 12235"/>
              <a:gd name="connsiteX1" fmla="*/ 324902 w 324902"/>
              <a:gd name="connsiteY1" fmla="*/ 0 h 12235"/>
              <a:gd name="connsiteX2" fmla="*/ 324902 w 324902"/>
              <a:gd name="connsiteY2" fmla="*/ 12235 h 12235"/>
              <a:gd name="connsiteX3" fmla="*/ 0 w 324902"/>
              <a:gd name="connsiteY3" fmla="*/ 12235 h 12235"/>
            </a:gdLst>
            <a:ahLst/>
            <a:cxnLst>
              <a:cxn ang="0">
                <a:pos x="connsiteX0" y="connsiteY0"/>
              </a:cxn>
              <a:cxn ang="0">
                <a:pos x="connsiteX1" y="connsiteY1"/>
              </a:cxn>
              <a:cxn ang="0">
                <a:pos x="connsiteX2" y="connsiteY2"/>
              </a:cxn>
              <a:cxn ang="0">
                <a:pos x="connsiteX3" y="connsiteY3"/>
              </a:cxn>
            </a:cxnLst>
            <a:rect l="l" t="t" r="r" b="b"/>
            <a:pathLst>
              <a:path w="324902" h="12235">
                <a:moveTo>
                  <a:pt x="0" y="0"/>
                </a:moveTo>
                <a:lnTo>
                  <a:pt x="324902" y="0"/>
                </a:lnTo>
                <a:lnTo>
                  <a:pt x="324902" y="12235"/>
                </a:lnTo>
                <a:lnTo>
                  <a:pt x="0" y="12235"/>
                </a:lnTo>
                <a:close/>
              </a:path>
            </a:pathLst>
          </a:custGeom>
          <a:solidFill>
            <a:schemeClr val="bg1"/>
          </a:solidFill>
          <a:ln w="611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9681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C08882-4761-204F-AA1C-29812C64D5EF}"/>
              </a:ext>
            </a:extLst>
          </p:cNvPr>
          <p:cNvSpPr>
            <a:spLocks noGrp="1"/>
          </p:cNvSpPr>
          <p:nvPr>
            <p:ph type="title"/>
          </p:nvPr>
        </p:nvSpPr>
        <p:spPr>
          <a:xfrm>
            <a:off x="812369" y="291090"/>
            <a:ext cx="10515599" cy="635638"/>
          </a:xfrm>
        </p:spPr>
        <p:txBody>
          <a:bodyPr vert="horz" lIns="91440" tIns="45720" rIns="91440" bIns="45720" rtlCol="0" anchor="b">
            <a:normAutofit/>
          </a:bodyPr>
          <a:lstStyle/>
          <a:p>
            <a:r>
              <a:rPr lang="en-US" noProof="1">
                <a:latin typeface="EC Square Sans Pro Medium"/>
              </a:rPr>
              <a:t>PARTNERS APPLICATIONS (1)</a:t>
            </a:r>
            <a:endParaRPr lang="en-US" dirty="0">
              <a:latin typeface="EC Square Sans Pro Medium"/>
            </a:endParaRPr>
          </a:p>
        </p:txBody>
      </p:sp>
      <p:sp>
        <p:nvSpPr>
          <p:cNvPr id="8" name="Date Placeholder 7">
            <a:extLst>
              <a:ext uri="{FF2B5EF4-FFF2-40B4-BE49-F238E27FC236}">
                <a16:creationId xmlns:a16="http://schemas.microsoft.com/office/drawing/2014/main" id="{A431BBA9-33B9-AE48-9C7F-2D5588B8E818}"/>
              </a:ext>
            </a:extLst>
          </p:cNvPr>
          <p:cNvSpPr>
            <a:spLocks noGrp="1"/>
          </p:cNvSpPr>
          <p:nvPr>
            <p:ph type="dt" sz="half" idx="10"/>
          </p:nvPr>
        </p:nvSpPr>
        <p:spPr>
          <a:xfrm>
            <a:off x="4495800" y="6384347"/>
            <a:ext cx="2743200" cy="365125"/>
          </a:xfr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cs typeface="+mn-cs"/>
              </a:rPr>
              <a:t>BUILDING STRONGER VALUE CHAINS FOR SUSTAINABLE GROWTH AND DECENT JOBS</a:t>
            </a:r>
          </a:p>
        </p:txBody>
      </p:sp>
      <p:sp>
        <p:nvSpPr>
          <p:cNvPr id="6" name="Titre 1">
            <a:extLst>
              <a:ext uri="{FF2B5EF4-FFF2-40B4-BE49-F238E27FC236}">
                <a16:creationId xmlns:a16="http://schemas.microsoft.com/office/drawing/2014/main" id="{42B5BF1C-341C-49C6-BDE8-1E5871AD3480}"/>
              </a:ext>
            </a:extLst>
          </p:cNvPr>
          <p:cNvSpPr txBox="1">
            <a:spLocks/>
          </p:cNvSpPr>
          <p:nvPr/>
        </p:nvSpPr>
        <p:spPr>
          <a:xfrm>
            <a:off x="804915" y="370312"/>
            <a:ext cx="10502685" cy="65049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b="0" i="0" kern="1200">
                <a:solidFill>
                  <a:srgbClr val="3F66A3"/>
                </a:solidFill>
                <a:latin typeface="EC Square Sans Pro Medium" panose="020B05060400000200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FR" sz="2000" b="0" i="0" u="none" strike="noStrike" kern="1200" cap="none" spc="0" normalizeH="0" baseline="0" noProof="1">
              <a:ln>
                <a:noFill/>
              </a:ln>
              <a:solidFill>
                <a:srgbClr val="3F66A3"/>
              </a:solidFill>
              <a:effectLst/>
              <a:uLnTx/>
              <a:uFillTx/>
              <a:latin typeface="EC Square Sans Pro Medium" panose="020B0506040000020004" pitchFamily="34" charset="0"/>
              <a:ea typeface="+mj-ea"/>
              <a:cs typeface="+mj-cs"/>
            </a:endParaRPr>
          </a:p>
        </p:txBody>
      </p:sp>
      <p:graphicFrame>
        <p:nvGraphicFramePr>
          <p:cNvPr id="2" name="Table 1"/>
          <p:cNvGraphicFramePr>
            <a:graphicFrameLocks noGrp="1"/>
          </p:cNvGraphicFramePr>
          <p:nvPr>
            <p:extLst/>
          </p:nvPr>
        </p:nvGraphicFramePr>
        <p:xfrm>
          <a:off x="2574052" y="890590"/>
          <a:ext cx="4976325" cy="5303520"/>
        </p:xfrm>
        <a:graphic>
          <a:graphicData uri="http://schemas.openxmlformats.org/drawingml/2006/table">
            <a:tbl>
              <a:tblPr firstRow="1" bandRow="1">
                <a:tableStyleId>{5C22544A-7EE6-4342-B048-85BDC9FD1C3A}</a:tableStyleId>
              </a:tblPr>
              <a:tblGrid>
                <a:gridCol w="995265">
                  <a:extLst>
                    <a:ext uri="{9D8B030D-6E8A-4147-A177-3AD203B41FA5}">
                      <a16:colId xmlns:a16="http://schemas.microsoft.com/office/drawing/2014/main" val="3256760010"/>
                    </a:ext>
                  </a:extLst>
                </a:gridCol>
                <a:gridCol w="995265">
                  <a:extLst>
                    <a:ext uri="{9D8B030D-6E8A-4147-A177-3AD203B41FA5}">
                      <a16:colId xmlns:a16="http://schemas.microsoft.com/office/drawing/2014/main" val="3702230287"/>
                    </a:ext>
                  </a:extLst>
                </a:gridCol>
                <a:gridCol w="995265">
                  <a:extLst>
                    <a:ext uri="{9D8B030D-6E8A-4147-A177-3AD203B41FA5}">
                      <a16:colId xmlns:a16="http://schemas.microsoft.com/office/drawing/2014/main" val="1885208794"/>
                    </a:ext>
                  </a:extLst>
                </a:gridCol>
                <a:gridCol w="995265">
                  <a:extLst>
                    <a:ext uri="{9D8B030D-6E8A-4147-A177-3AD203B41FA5}">
                      <a16:colId xmlns:a16="http://schemas.microsoft.com/office/drawing/2014/main" val="1215431442"/>
                    </a:ext>
                  </a:extLst>
                </a:gridCol>
                <a:gridCol w="995265">
                  <a:extLst>
                    <a:ext uri="{9D8B030D-6E8A-4147-A177-3AD203B41FA5}">
                      <a16:colId xmlns:a16="http://schemas.microsoft.com/office/drawing/2014/main" val="1108062301"/>
                    </a:ext>
                  </a:extLst>
                </a:gridCol>
              </a:tblGrid>
              <a:tr h="0">
                <a:tc gridSpan="5">
                  <a:txBody>
                    <a:bodyPr/>
                    <a:lstStyle/>
                    <a:p>
                      <a:pPr algn="ctr"/>
                      <a:r>
                        <a:rPr lang="fr-BE" sz="800" dirty="0"/>
                        <a:t>39 Partners</a:t>
                      </a:r>
                      <a:r>
                        <a:rPr lang="fr-BE" sz="800" baseline="0" dirty="0"/>
                        <a:t>  </a:t>
                      </a:r>
                      <a:endParaRPr lang="fr-BE" sz="800" dirty="0"/>
                    </a:p>
                  </a:txBody>
                  <a:tcPr anchor="ctr"/>
                </a:tc>
                <a:tc hMerge="1">
                  <a:txBody>
                    <a:bodyPr/>
                    <a:lstStyle/>
                    <a:p>
                      <a:pPr algn="ctr"/>
                      <a:r>
                        <a:rPr lang="fr-BE" sz="800" dirty="0"/>
                        <a:t>39 </a:t>
                      </a:r>
                      <a:r>
                        <a:rPr lang="fr-BE" sz="800" dirty="0" err="1"/>
                        <a:t>Partners</a:t>
                      </a:r>
                      <a:r>
                        <a:rPr lang="fr-BE" sz="800" baseline="0" dirty="0"/>
                        <a:t>  </a:t>
                      </a:r>
                      <a:endParaRPr lang="fr-BE" sz="800" dirty="0"/>
                    </a:p>
                  </a:txBody>
                  <a:tcPr anchor="ctr"/>
                </a:tc>
                <a:tc hMerge="1">
                  <a:txBody>
                    <a:bodyPr/>
                    <a:lstStyle/>
                    <a:p>
                      <a:endParaRPr lang="fr-BE" sz="800"/>
                    </a:p>
                  </a:txBody>
                  <a:tcPr anchor="ctr"/>
                </a:tc>
                <a:tc hMerge="1">
                  <a:txBody>
                    <a:bodyPr/>
                    <a:lstStyle/>
                    <a:p>
                      <a:endParaRPr lang="fr-BE" sz="800"/>
                    </a:p>
                  </a:txBody>
                  <a:tcPr anchor="ctr"/>
                </a:tc>
                <a:tc hMerge="1">
                  <a:txBody>
                    <a:bodyPr/>
                    <a:lstStyle/>
                    <a:p>
                      <a:pPr algn="ctr"/>
                      <a:endParaRPr lang="fr-BE" sz="800"/>
                    </a:p>
                  </a:txBody>
                  <a:tcPr anchor="ctr"/>
                </a:tc>
                <a:extLst>
                  <a:ext uri="{0D108BD9-81ED-4DB2-BD59-A6C34878D82A}">
                    <a16:rowId xmlns:a16="http://schemas.microsoft.com/office/drawing/2014/main" val="414360835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cap="none" spc="0" noProof="0" err="1">
                          <a:effectLst/>
                        </a:rPr>
                        <a:t>AeTrade</a:t>
                      </a:r>
                      <a:r>
                        <a:rPr lang="en-GB" sz="800" cap="none" spc="0" noProof="0">
                          <a:effectLst/>
                        </a:rPr>
                        <a:t> Group</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cap="none" spc="0" noProof="0" dirty="0">
                          <a:effectLst/>
                        </a:rPr>
                        <a:t>Africa Economic Zones Organization (AEZO)</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u="none" strike="noStrike" noProof="0">
                          <a:effectLst/>
                        </a:rPr>
                        <a:t>Direction </a:t>
                      </a:r>
                      <a:r>
                        <a:rPr lang="en-GB" sz="800" u="none" strike="noStrike" noProof="0" err="1">
                          <a:effectLst/>
                        </a:rPr>
                        <a:t>générale</a:t>
                      </a:r>
                      <a:r>
                        <a:rPr lang="en-GB" sz="800" u="none" strike="noStrike" noProof="0">
                          <a:effectLst/>
                        </a:rPr>
                        <a:t> du </a:t>
                      </a:r>
                      <a:r>
                        <a:rPr lang="en-GB" sz="800" u="none" strike="noStrike" noProof="0" err="1">
                          <a:effectLst/>
                        </a:rPr>
                        <a:t>Trésor</a:t>
                      </a:r>
                      <a:endParaRPr lang="en-GB" sz="800" b="0" i="0" u="none" strike="noStrike" noProof="0">
                        <a:effectLst/>
                        <a:latin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u="none" strike="noStrike" noProof="0" err="1">
                          <a:effectLst/>
                        </a:rPr>
                        <a:t>Afroskills</a:t>
                      </a:r>
                      <a:endParaRPr lang="en-GB" sz="800" cap="none" spc="0" noProof="0">
                        <a:effectLs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u="none" strike="noStrike" noProof="0">
                          <a:effectLst/>
                        </a:rPr>
                        <a:t>3D </a:t>
                      </a:r>
                      <a:r>
                        <a:rPr lang="en-GB" sz="800" u="none" strike="noStrike" noProof="0" err="1">
                          <a:effectLst/>
                        </a:rPr>
                        <a:t>Netinfo</a:t>
                      </a:r>
                      <a:r>
                        <a:rPr lang="en-GB" sz="800" u="none" strike="noStrike" noProof="0">
                          <a:effectLst/>
                        </a:rPr>
                        <a:t> ' </a:t>
                      </a:r>
                      <a:r>
                        <a:rPr lang="en-GB" sz="800" u="none" strike="noStrike" noProof="0" err="1">
                          <a:effectLst/>
                        </a:rPr>
                        <a:t>DigiArt</a:t>
                      </a:r>
                      <a:r>
                        <a:rPr lang="en-GB" sz="800" u="none" strike="noStrike" noProof="0">
                          <a:effectLst/>
                        </a:rPr>
                        <a:t> Living Lab</a:t>
                      </a:r>
                      <a:endParaRPr lang="en-GB" sz="800" b="0" i="0" u="none" strike="noStrike" noProof="0">
                        <a:effectLst/>
                        <a:latin typeface="Arial" panose="020B0604020202020204" pitchFamily="34" charset="0"/>
                      </a:endParaRPr>
                    </a:p>
                  </a:txBody>
                  <a:tcPr anchor="ctr"/>
                </a:tc>
                <a:extLst>
                  <a:ext uri="{0D108BD9-81ED-4DB2-BD59-A6C34878D82A}">
                    <a16:rowId xmlns:a16="http://schemas.microsoft.com/office/drawing/2014/main" val="227075671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cap="none" spc="0" noProof="0" err="1">
                          <a:effectLst/>
                        </a:rPr>
                        <a:t>AfroChampions</a:t>
                      </a:r>
                      <a:endParaRPr lang="en-GB" sz="800" cap="none" spc="0" noProof="0">
                        <a:effectLs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cap="none" spc="0" noProof="0" dirty="0">
                          <a:effectLst/>
                        </a:rPr>
                        <a:t>Africa-EU Energy Partnership (AEEP)</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u="none" strike="noStrike" noProof="0">
                          <a:effectLst/>
                        </a:rPr>
                        <a:t>Global Young Leaders Organization</a:t>
                      </a:r>
                      <a:endParaRPr lang="en-GB" sz="800" b="0" i="0" u="none" strike="noStrike" noProof="0">
                        <a:effectLst/>
                        <a:latin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u="none" strike="noStrike" noProof="0">
                          <a:effectLst/>
                        </a:rPr>
                        <a:t>Alliance for Rural Electrification</a:t>
                      </a:r>
                      <a:endParaRPr lang="en-GB" sz="800" b="0" i="0" u="none" strike="noStrike" noProof="0">
                        <a:effectLst/>
                        <a:latin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u="none" strike="noStrike" noProof="0">
                          <a:effectLst/>
                        </a:rPr>
                        <a:t>Trans Africa Rail </a:t>
                      </a:r>
                      <a:r>
                        <a:rPr lang="en-GB" sz="800" u="none" strike="noStrike" noProof="0" err="1">
                          <a:effectLst/>
                        </a:rPr>
                        <a:t>Corperation</a:t>
                      </a:r>
                      <a:r>
                        <a:rPr lang="en-GB" sz="800" u="none" strike="noStrike" noProof="0">
                          <a:effectLst/>
                        </a:rPr>
                        <a:t> (TARC)</a:t>
                      </a:r>
                      <a:endParaRPr lang="en-GB" sz="800" b="0" i="0" u="none" strike="noStrike" noProof="0">
                        <a:effectLst/>
                        <a:latin typeface="Arial" panose="020B0604020202020204" pitchFamily="34" charset="0"/>
                      </a:endParaRPr>
                    </a:p>
                  </a:txBody>
                  <a:tcPr anchor="ctr"/>
                </a:tc>
                <a:extLst>
                  <a:ext uri="{0D108BD9-81ED-4DB2-BD59-A6C34878D82A}">
                    <a16:rowId xmlns:a16="http://schemas.microsoft.com/office/drawing/2014/main" val="286316686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cap="none" spc="0" noProof="0">
                          <a:effectLst/>
                        </a:rPr>
                        <a:t>Pan African Chamber of Commerce and Industry</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cap="none" spc="0" noProof="0" dirty="0">
                          <a:effectLst/>
                        </a:rPr>
                        <a:t>AFRUIBANA</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u="none" strike="noStrike" noProof="0">
                          <a:effectLst/>
                        </a:rPr>
                        <a:t>Hellenic Ministry of Foreign Affairs</a:t>
                      </a:r>
                      <a:endParaRPr lang="en-GB" sz="800" b="0" i="0" u="none" strike="noStrike" noProof="0">
                        <a:effectLst/>
                        <a:latin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cap="none" spc="0" noProof="0">
                          <a:effectLst/>
                        </a:rPr>
                        <a:t>Consultative Group to Assist the Poor (CGAP)</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cap="none" spc="0" noProof="0" err="1">
                          <a:effectLst/>
                        </a:rPr>
                        <a:t>Inferastructure</a:t>
                      </a:r>
                      <a:r>
                        <a:rPr lang="en-GB" sz="800" cap="none" spc="0" noProof="0">
                          <a:effectLst/>
                        </a:rPr>
                        <a:t> Support Mechanism</a:t>
                      </a:r>
                    </a:p>
                  </a:txBody>
                  <a:tcPr anchor="ctr"/>
                </a:tc>
                <a:extLst>
                  <a:ext uri="{0D108BD9-81ED-4DB2-BD59-A6C34878D82A}">
                    <a16:rowId xmlns:a16="http://schemas.microsoft.com/office/drawing/2014/main" val="110670988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cap="none" spc="0" noProof="0" dirty="0">
                          <a:effectLst/>
                        </a:rPr>
                        <a:t>East African Chamber of Commerce, Industry and Agriculture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cap="none" spc="0" noProof="0" dirty="0">
                          <a:effectLst/>
                        </a:rPr>
                        <a:t>ANIMA Investment Network</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u="none" strike="noStrike" noProof="0">
                          <a:effectLst/>
                        </a:rPr>
                        <a:t>BUSINESSMED</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u="none" strike="noStrike" noProof="0" err="1">
                          <a:effectLst/>
                        </a:rPr>
                        <a:t>PharmAccess</a:t>
                      </a:r>
                      <a:r>
                        <a:rPr lang="en-GB" sz="800" u="none" strike="noStrike" noProof="0">
                          <a:effectLst/>
                        </a:rPr>
                        <a:t> </a:t>
                      </a:r>
                      <a:r>
                        <a:rPr lang="en-GB" sz="800" u="none" strike="noStrike" noProof="0" err="1">
                          <a:effectLst/>
                        </a:rPr>
                        <a:t>Fondation</a:t>
                      </a:r>
                      <a:r>
                        <a:rPr lang="en-GB" sz="800" u="none" strike="noStrike" noProof="0">
                          <a:effectLst/>
                        </a:rPr>
                        <a:t> (Group)</a:t>
                      </a:r>
                      <a:endParaRPr lang="en-GB" sz="800" b="0" i="0" u="none" strike="noStrike" noProof="0">
                        <a:effectLst/>
                        <a:latin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u="none" strike="noStrike" noProof="0" err="1">
                          <a:effectLst/>
                        </a:rPr>
                        <a:t>TradeMalta</a:t>
                      </a:r>
                      <a:endParaRPr lang="en-GB" sz="800" b="0" i="0" u="none" strike="noStrike" noProof="0">
                        <a:effectLst/>
                        <a:latin typeface="Arial" panose="020B0604020202020204" pitchFamily="34" charset="0"/>
                      </a:endParaRPr>
                    </a:p>
                  </a:txBody>
                  <a:tcPr anchor="ctr"/>
                </a:tc>
                <a:extLst>
                  <a:ext uri="{0D108BD9-81ED-4DB2-BD59-A6C34878D82A}">
                    <a16:rowId xmlns:a16="http://schemas.microsoft.com/office/drawing/2014/main" val="4083431353"/>
                  </a:ext>
                </a:extLst>
              </a:tr>
              <a:tr h="0">
                <a:tc>
                  <a:txBody>
                    <a:bodyPr/>
                    <a:lstStyle/>
                    <a:p>
                      <a:endParaRPr lang="fr-BE" sz="8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cap="none" spc="0" noProof="0" dirty="0">
                          <a:effectLst/>
                        </a:rPr>
                        <a:t>Commonwealth Alliance of Young Entrepreneurs-West Africa</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u="none" strike="noStrike" noProof="0">
                          <a:effectLst/>
                        </a:rPr>
                        <a:t>Federation of European Publishers</a:t>
                      </a:r>
                      <a:endParaRPr lang="en-GB" sz="800" b="0" i="0" u="none" strike="noStrike" noProof="0">
                        <a:effectLst/>
                        <a:latin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u="none" strike="noStrike" kern="1200" noProof="0" err="1">
                          <a:solidFill>
                            <a:schemeClr val="dk1"/>
                          </a:solidFill>
                          <a:effectLst/>
                          <a:latin typeface="+mn-lt"/>
                          <a:ea typeface="+mn-ea"/>
                          <a:cs typeface="+mn-cs"/>
                        </a:rPr>
                        <a:t>Reseau</a:t>
                      </a:r>
                      <a:r>
                        <a:rPr lang="en-GB" sz="800" u="none" strike="noStrike" kern="1200" noProof="0">
                          <a:solidFill>
                            <a:schemeClr val="dk1"/>
                          </a:solidFill>
                          <a:effectLst/>
                          <a:latin typeface="+mn-lt"/>
                          <a:ea typeface="+mn-ea"/>
                          <a:cs typeface="+mn-cs"/>
                        </a:rPr>
                        <a:t> femmes </a:t>
                      </a:r>
                      <a:r>
                        <a:rPr lang="en-GB" sz="800" u="none" strike="noStrike" kern="1200" noProof="0" err="1">
                          <a:solidFill>
                            <a:schemeClr val="dk1"/>
                          </a:solidFill>
                          <a:effectLst/>
                          <a:latin typeface="+mn-lt"/>
                          <a:ea typeface="+mn-ea"/>
                          <a:cs typeface="+mn-cs"/>
                        </a:rPr>
                        <a:t>africaines</a:t>
                      </a:r>
                      <a:r>
                        <a:rPr lang="en-GB" sz="800" u="none" strike="noStrike" kern="1200" noProof="0">
                          <a:solidFill>
                            <a:schemeClr val="dk1"/>
                          </a:solidFill>
                          <a:effectLst/>
                          <a:latin typeface="+mn-lt"/>
                          <a:ea typeface="+mn-ea"/>
                          <a:cs typeface="+mn-cs"/>
                        </a:rPr>
                        <a:t> pour le </a:t>
                      </a:r>
                      <a:r>
                        <a:rPr lang="en-GB" sz="800" u="none" strike="noStrike" kern="1200" noProof="0" err="1">
                          <a:solidFill>
                            <a:schemeClr val="dk1"/>
                          </a:solidFill>
                          <a:effectLst/>
                          <a:latin typeface="+mn-lt"/>
                          <a:ea typeface="+mn-ea"/>
                          <a:cs typeface="+mn-cs"/>
                        </a:rPr>
                        <a:t>developpement</a:t>
                      </a:r>
                      <a:r>
                        <a:rPr lang="en-GB" sz="800" u="none" strike="noStrike" kern="1200" noProof="0">
                          <a:solidFill>
                            <a:schemeClr val="dk1"/>
                          </a:solidFill>
                          <a:effectLst/>
                          <a:latin typeface="+mn-lt"/>
                          <a:ea typeface="+mn-ea"/>
                          <a:cs typeface="+mn-cs"/>
                        </a:rPr>
                        <a:t> durable</a:t>
                      </a:r>
                    </a:p>
                  </a:txBody>
                  <a:tcPr anchor="ctr"/>
                </a:tc>
                <a:tc>
                  <a:txBody>
                    <a:bodyPr/>
                    <a:lstStyle/>
                    <a:p>
                      <a:pPr algn="l" fontAlgn="b"/>
                      <a:r>
                        <a:rPr lang="fr-BE" sz="800" u="none" strike="noStrike" kern="1200">
                          <a:solidFill>
                            <a:schemeClr val="dk1"/>
                          </a:solidFill>
                          <a:effectLst/>
                          <a:latin typeface="+mn-lt"/>
                          <a:ea typeface="+mn-ea"/>
                          <a:cs typeface="+mn-cs"/>
                        </a:rPr>
                        <a:t>Université Paris-Dauphine PSL</a:t>
                      </a:r>
                    </a:p>
                  </a:txBody>
                  <a:tcPr marL="6350" marR="6350" marT="6350" anchor="ctr"/>
                </a:tc>
                <a:extLst>
                  <a:ext uri="{0D108BD9-81ED-4DB2-BD59-A6C34878D82A}">
                    <a16:rowId xmlns:a16="http://schemas.microsoft.com/office/drawing/2014/main" val="2753035446"/>
                  </a:ext>
                </a:extLst>
              </a:tr>
              <a:tr h="0">
                <a:tc>
                  <a:txBody>
                    <a:bodyPr/>
                    <a:lstStyle/>
                    <a:p>
                      <a:endParaRPr lang="fr-BE" sz="8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cap="none" spc="0" noProof="0" dirty="0">
                          <a:effectLst/>
                        </a:rPr>
                        <a:t>Deutsche Gesellschaft für Internationale </a:t>
                      </a:r>
                      <a:r>
                        <a:rPr lang="en-GB" sz="800" cap="none" spc="0" noProof="0" dirty="0" err="1">
                          <a:effectLst/>
                        </a:rPr>
                        <a:t>Zusammenarbeit</a:t>
                      </a:r>
                      <a:r>
                        <a:rPr lang="en-GB" sz="800" cap="none" spc="0" noProof="0" dirty="0">
                          <a:effectLst/>
                        </a:rPr>
                        <a:t> (GIZ) GmbH</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u="none" strike="noStrike" noProof="0" err="1">
                          <a:effectLst/>
                        </a:rPr>
                        <a:t>Patronat</a:t>
                      </a:r>
                      <a:r>
                        <a:rPr lang="en-GB" sz="800" u="none" strike="noStrike" noProof="0">
                          <a:effectLst/>
                        </a:rPr>
                        <a:t> G5 SAHEL</a:t>
                      </a:r>
                      <a:endParaRPr lang="en-GB" sz="800" b="0" i="0" u="none" strike="noStrike" noProof="0">
                        <a:effectLst/>
                        <a:latin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u="none" strike="noStrike" noProof="0">
                          <a:effectLst/>
                        </a:rPr>
                        <a:t>Women in Africa Initiative</a:t>
                      </a:r>
                      <a:endParaRPr lang="en-GB" sz="800" b="0" i="0" u="none" strike="noStrike" noProof="0">
                        <a:effectLst/>
                        <a:latin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u="none" strike="noStrike" noProof="0" err="1">
                          <a:effectLst/>
                        </a:rPr>
                        <a:t>Innovea</a:t>
                      </a:r>
                      <a:r>
                        <a:rPr lang="en-GB" sz="800" u="none" strike="noStrike" noProof="0">
                          <a:effectLst/>
                        </a:rPr>
                        <a:t> Hubs &amp; </a:t>
                      </a:r>
                      <a:r>
                        <a:rPr lang="en-GB" sz="800" u="none" strike="noStrike" noProof="0" err="1">
                          <a:effectLst/>
                        </a:rPr>
                        <a:t>Innovea</a:t>
                      </a:r>
                      <a:r>
                        <a:rPr lang="en-GB" sz="800" u="none" strike="noStrike" noProof="0">
                          <a:effectLst/>
                        </a:rPr>
                        <a:t> Development Foundation</a:t>
                      </a:r>
                      <a:endParaRPr lang="en-GB" sz="800" b="0" i="0" u="none" strike="noStrike" noProof="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0" i="0" u="none" strike="noStrike" noProof="0">
                        <a:effectLst/>
                        <a:latin typeface="Arial" panose="020B0604020202020204" pitchFamily="34" charset="0"/>
                      </a:endParaRPr>
                    </a:p>
                  </a:txBody>
                  <a:tcPr anchor="ctr"/>
                </a:tc>
                <a:extLst>
                  <a:ext uri="{0D108BD9-81ED-4DB2-BD59-A6C34878D82A}">
                    <a16:rowId xmlns:a16="http://schemas.microsoft.com/office/drawing/2014/main" val="3163351824"/>
                  </a:ext>
                </a:extLst>
              </a:tr>
              <a:tr h="0">
                <a:tc>
                  <a:txBody>
                    <a:bodyPr/>
                    <a:lstStyle/>
                    <a:p>
                      <a:endParaRPr lang="fr-BE" sz="8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cap="none" spc="0" noProof="0" dirty="0" err="1">
                          <a:effectLst/>
                        </a:rPr>
                        <a:t>AfrIPI</a:t>
                      </a:r>
                      <a:endParaRPr lang="en-GB" sz="800" cap="none" spc="0" noProof="0" dirty="0">
                        <a:effectLs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u="none" strike="noStrike" noProof="0">
                          <a:effectLst/>
                        </a:rPr>
                        <a:t>PEEP - Policy Experimentation &amp; Evaluation Platform</a:t>
                      </a:r>
                      <a:endParaRPr lang="en-GB" sz="800" b="0" i="0" u="none" strike="noStrike" noProof="0">
                        <a:effectLst/>
                        <a:latin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u="none" strike="noStrike" noProof="0">
                          <a:effectLst/>
                        </a:rPr>
                        <a:t>Youth Action Hub Guinea - UNCTAD</a:t>
                      </a:r>
                      <a:endParaRPr lang="en-GB" sz="800" b="0" i="0" u="none" strike="noStrike" noProof="0">
                        <a:effectLst/>
                        <a:latin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u="none" strike="noStrike" noProof="0">
                          <a:effectLst/>
                        </a:rPr>
                        <a:t>EU-Japan Centre for Industrial Cooperation</a:t>
                      </a:r>
                      <a:endParaRPr lang="en-GB" sz="800" b="0" i="0" u="none" strike="noStrike" noProof="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0" i="0" u="none" strike="noStrike" noProof="0">
                        <a:effectLst/>
                        <a:latin typeface="Arial" panose="020B0604020202020204" pitchFamily="34" charset="0"/>
                      </a:endParaRPr>
                    </a:p>
                  </a:txBody>
                  <a:tcPr anchor="ctr"/>
                </a:tc>
                <a:extLst>
                  <a:ext uri="{0D108BD9-81ED-4DB2-BD59-A6C34878D82A}">
                    <a16:rowId xmlns:a16="http://schemas.microsoft.com/office/drawing/2014/main" val="2220856868"/>
                  </a:ext>
                </a:extLst>
              </a:tr>
              <a:tr h="0">
                <a:tc>
                  <a:txBody>
                    <a:bodyPr/>
                    <a:lstStyle/>
                    <a:p>
                      <a:endParaRPr lang="fr-BE" sz="8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cap="none" spc="0" noProof="0" dirty="0">
                          <a:effectLst/>
                        </a:rPr>
                        <a:t>MEDEF International</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u="none" strike="noStrike" noProof="0">
                          <a:effectLst/>
                        </a:rPr>
                        <a:t>ENRICH in Africa</a:t>
                      </a:r>
                      <a:endParaRPr lang="en-GB" sz="800" b="0" i="0" u="none" strike="noStrike" noProof="0">
                        <a:effectLst/>
                        <a:latin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u="none" strike="noStrike" noProof="0">
                          <a:effectLst/>
                        </a:rPr>
                        <a:t>United Nations Industrial Development Organization (UNIDO)</a:t>
                      </a:r>
                      <a:endParaRPr lang="en-GB" sz="800" b="0" i="0" u="none" strike="noStrike" noProof="0">
                        <a:effectLst/>
                        <a:latin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u="none" strike="noStrike" noProof="0">
                          <a:effectLst/>
                        </a:rPr>
                        <a:t>German-African Business Association (</a:t>
                      </a:r>
                      <a:r>
                        <a:rPr lang="en-GB" sz="800" u="none" strike="noStrike" noProof="0" err="1">
                          <a:effectLst/>
                        </a:rPr>
                        <a:t>Afrika-Verein</a:t>
                      </a:r>
                      <a:r>
                        <a:rPr lang="en-GB" sz="800" u="none" strike="noStrike" noProof="0">
                          <a:effectLst/>
                        </a:rPr>
                        <a:t>)</a:t>
                      </a:r>
                      <a:endParaRPr lang="en-GB" sz="800" b="0" i="0" u="none" strike="noStrike" noProof="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0" i="0" u="none" strike="noStrike" noProof="0">
                        <a:effectLst/>
                        <a:latin typeface="Arial" panose="020B0604020202020204" pitchFamily="34" charset="0"/>
                      </a:endParaRPr>
                    </a:p>
                  </a:txBody>
                  <a:tcPr anchor="ctr"/>
                </a:tc>
                <a:extLst>
                  <a:ext uri="{0D108BD9-81ED-4DB2-BD59-A6C34878D82A}">
                    <a16:rowId xmlns:a16="http://schemas.microsoft.com/office/drawing/2014/main" val="714720282"/>
                  </a:ext>
                </a:extLst>
              </a:tr>
              <a:tr h="0">
                <a:tc>
                  <a:txBody>
                    <a:bodyPr/>
                    <a:lstStyle/>
                    <a:p>
                      <a:endParaRPr lang="fr-BE" sz="8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u="none" strike="noStrike" noProof="0" dirty="0">
                          <a:effectLst/>
                        </a:rPr>
                        <a:t>African Circular Economy Network</a:t>
                      </a:r>
                      <a:endParaRPr lang="en-GB" sz="800" b="0" i="0" u="none" strike="noStrike" noProof="0" dirty="0">
                        <a:effectLst/>
                        <a:latin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u="none" strike="noStrike" noProof="0" dirty="0">
                          <a:effectLst/>
                        </a:rPr>
                        <a:t>EU Africa RISE</a:t>
                      </a:r>
                      <a:endParaRPr lang="en-GB" sz="800" b="0" i="0" u="none" strike="noStrike" noProof="0" dirty="0">
                        <a:effectLst/>
                        <a:latin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u="none" strike="noStrike" noProof="0">
                          <a:effectLst/>
                        </a:rPr>
                        <a:t>UNICEF</a:t>
                      </a:r>
                      <a:endParaRPr lang="en-GB" sz="800" b="0" i="0" u="none" strike="noStrike" noProof="0">
                        <a:effectLst/>
                        <a:latin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0" i="0" u="none" strike="noStrike" noProof="0" dirty="0">
                        <a:effectLst/>
                        <a:latin typeface="Arial" panose="020B0604020202020204" pitchFamily="34" charset="0"/>
                      </a:endParaRPr>
                    </a:p>
                  </a:txBody>
                  <a:tcPr anchor="ctr"/>
                </a:tc>
                <a:extLst>
                  <a:ext uri="{0D108BD9-81ED-4DB2-BD59-A6C34878D82A}">
                    <a16:rowId xmlns:a16="http://schemas.microsoft.com/office/drawing/2014/main" val="1049709193"/>
                  </a:ext>
                </a:extLst>
              </a:tr>
            </a:tbl>
          </a:graphicData>
        </a:graphic>
      </p:graphicFrame>
      <p:sp>
        <p:nvSpPr>
          <p:cNvPr id="7" name="Content Placeholder 2">
            <a:extLst>
              <a:ext uri="{FF2B5EF4-FFF2-40B4-BE49-F238E27FC236}">
                <a16:creationId xmlns:a16="http://schemas.microsoft.com/office/drawing/2014/main" id="{393A1252-856F-4CAF-979D-52630C493385}"/>
              </a:ext>
            </a:extLst>
          </p:cNvPr>
          <p:cNvSpPr txBox="1">
            <a:spLocks/>
          </p:cNvSpPr>
          <p:nvPr/>
        </p:nvSpPr>
        <p:spPr>
          <a:xfrm>
            <a:off x="8274783" y="2534478"/>
            <a:ext cx="2089461" cy="96409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rgbClr val="68A5D7"/>
                </a:solidFill>
                <a:latin typeface="EC Square Sans Pro" panose="020B0506040000020004" pitchFamily="34" charset="0"/>
                <a:ea typeface="+mn-ea"/>
                <a:cs typeface="+mn-cs"/>
              </a:defRPr>
            </a:lvl1pPr>
            <a:lvl2pPr marL="173038" indent="-1619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EC Square Sans Pro" panose="020B0506040000020004" pitchFamily="34" charset="0"/>
                <a:ea typeface="+mn-ea"/>
                <a:cs typeface="+mn-cs"/>
              </a:defRPr>
            </a:lvl2pPr>
            <a:lvl3pPr marL="403225" indent="-173038" algn="l" defTabSz="914400" rtl="0" eaLnBrk="1" latinLnBrk="0" hangingPunct="1">
              <a:lnSpc>
                <a:spcPct val="90000"/>
              </a:lnSpc>
              <a:spcBef>
                <a:spcPts val="500"/>
              </a:spcBef>
              <a:buFont typeface="Arial" panose="020B0604020202020204" pitchFamily="34" charset="0"/>
              <a:buChar char="•"/>
              <a:tabLst/>
              <a:defRPr sz="1400" b="0" i="0" kern="1200">
                <a:solidFill>
                  <a:schemeClr val="tx1"/>
                </a:solidFill>
                <a:latin typeface="EC Square Sans Pro" panose="020B0506040000020004" pitchFamily="34" charset="0"/>
                <a:ea typeface="+mn-ea"/>
                <a:cs typeface="+mn-cs"/>
              </a:defRPr>
            </a:lvl3pPr>
            <a:lvl4pPr marL="633413" indent="-173038" algn="l" defTabSz="914400" rtl="0" eaLnBrk="1" latinLnBrk="0" hangingPunct="1">
              <a:lnSpc>
                <a:spcPct val="90000"/>
              </a:lnSpc>
              <a:spcBef>
                <a:spcPts val="500"/>
              </a:spcBef>
              <a:buFont typeface="Arial" panose="020B0604020202020204" pitchFamily="34" charset="0"/>
              <a:buChar char="•"/>
              <a:tabLst/>
              <a:defRPr sz="1400" b="0" i="0" kern="1200">
                <a:solidFill>
                  <a:schemeClr val="tx1"/>
                </a:solidFill>
                <a:latin typeface="EC Square Sans Pro" panose="020B0506040000020004" pitchFamily="34" charset="0"/>
                <a:ea typeface="+mn-ea"/>
                <a:cs typeface="+mn-cs"/>
              </a:defRPr>
            </a:lvl4pPr>
            <a:lvl5pPr marL="865188" indent="-173038" algn="l" defTabSz="914400" rtl="0" eaLnBrk="1" latinLnBrk="0" hangingPunct="1">
              <a:lnSpc>
                <a:spcPct val="90000"/>
              </a:lnSpc>
              <a:spcBef>
                <a:spcPts val="500"/>
              </a:spcBef>
              <a:buFont typeface="Arial" panose="020B0604020202020204" pitchFamily="34" charset="0"/>
              <a:buChar char="•"/>
              <a:tabLst/>
              <a:defRPr sz="1400" b="0" i="0" kern="1200">
                <a:solidFill>
                  <a:schemeClr val="tx1"/>
                </a:solidFill>
                <a:latin typeface="EC Square Sans Pro"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272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00000"/>
                </a:solidFill>
                <a:effectLst/>
                <a:uLnTx/>
                <a:uFillTx/>
                <a:latin typeface="EC Square Sans Pro"/>
                <a:ea typeface="+mn-ea"/>
                <a:cs typeface="+mn-cs"/>
              </a:rPr>
              <a:t>39 partners selected for the first wave</a:t>
            </a:r>
          </a:p>
        </p:txBody>
      </p:sp>
    </p:spTree>
    <p:extLst>
      <p:ext uri="{BB962C8B-B14F-4D97-AF65-F5344CB8AC3E}">
        <p14:creationId xmlns:p14="http://schemas.microsoft.com/office/powerpoint/2010/main" val="2567617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C08882-4761-204F-AA1C-29812C64D5EF}"/>
              </a:ext>
            </a:extLst>
          </p:cNvPr>
          <p:cNvSpPr>
            <a:spLocks noGrp="1"/>
          </p:cNvSpPr>
          <p:nvPr>
            <p:ph type="title"/>
          </p:nvPr>
        </p:nvSpPr>
        <p:spPr>
          <a:xfrm>
            <a:off x="812369" y="291090"/>
            <a:ext cx="10515599" cy="635638"/>
          </a:xfrm>
        </p:spPr>
        <p:txBody>
          <a:bodyPr vert="horz" lIns="91440" tIns="45720" rIns="91440" bIns="45720" rtlCol="0" anchor="b">
            <a:normAutofit/>
          </a:bodyPr>
          <a:lstStyle/>
          <a:p>
            <a:r>
              <a:rPr lang="en-US" noProof="1">
                <a:latin typeface="EC Square Sans Pro Medium"/>
              </a:rPr>
              <a:t>PARTNERS APPLICATIONS (2)</a:t>
            </a:r>
            <a:endParaRPr lang="en-US" dirty="0">
              <a:latin typeface="EC Square Sans Pro Medium"/>
            </a:endParaRPr>
          </a:p>
        </p:txBody>
      </p:sp>
      <p:sp>
        <p:nvSpPr>
          <p:cNvPr id="8" name="Date Placeholder 7">
            <a:extLst>
              <a:ext uri="{FF2B5EF4-FFF2-40B4-BE49-F238E27FC236}">
                <a16:creationId xmlns:a16="http://schemas.microsoft.com/office/drawing/2014/main" id="{A431BBA9-33B9-AE48-9C7F-2D5588B8E818}"/>
              </a:ext>
            </a:extLst>
          </p:cNvPr>
          <p:cNvSpPr>
            <a:spLocks noGrp="1"/>
          </p:cNvSpPr>
          <p:nvPr>
            <p:ph type="dt" sz="half" idx="10"/>
          </p:nvPr>
        </p:nvSpPr>
        <p:spPr>
          <a:xfrm>
            <a:off x="4495800" y="6384347"/>
            <a:ext cx="2743200" cy="365125"/>
          </a:xfr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cs typeface="+mn-cs"/>
              </a:rPr>
              <a:t>BUILDING STRONGER VALUE CHAINS FOR SUSTAINABLE GROWTH AND DECENT JOBS</a:t>
            </a:r>
          </a:p>
        </p:txBody>
      </p:sp>
      <p:sp>
        <p:nvSpPr>
          <p:cNvPr id="6" name="Titre 1">
            <a:extLst>
              <a:ext uri="{FF2B5EF4-FFF2-40B4-BE49-F238E27FC236}">
                <a16:creationId xmlns:a16="http://schemas.microsoft.com/office/drawing/2014/main" id="{42B5BF1C-341C-49C6-BDE8-1E5871AD3480}"/>
              </a:ext>
            </a:extLst>
          </p:cNvPr>
          <p:cNvSpPr txBox="1">
            <a:spLocks/>
          </p:cNvSpPr>
          <p:nvPr/>
        </p:nvSpPr>
        <p:spPr>
          <a:xfrm>
            <a:off x="804915" y="370312"/>
            <a:ext cx="10502685" cy="65049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b="0" i="0" kern="1200">
                <a:solidFill>
                  <a:srgbClr val="3F66A3"/>
                </a:solidFill>
                <a:latin typeface="EC Square Sans Pro Medium" panose="020B05060400000200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FR" sz="2000" b="0" i="0" u="none" strike="noStrike" kern="1200" cap="none" spc="0" normalizeH="0" baseline="0" noProof="1">
              <a:ln>
                <a:noFill/>
              </a:ln>
              <a:solidFill>
                <a:srgbClr val="3F66A3"/>
              </a:solidFill>
              <a:effectLst/>
              <a:uLnTx/>
              <a:uFillTx/>
              <a:latin typeface="EC Square Sans Pro Medium" panose="020B0506040000020004" pitchFamily="34" charset="0"/>
              <a:ea typeface="+mj-ea"/>
              <a:cs typeface="+mj-cs"/>
            </a:endParaRPr>
          </a:p>
        </p:txBody>
      </p:sp>
      <p:graphicFrame>
        <p:nvGraphicFramePr>
          <p:cNvPr id="2" name="Table 1"/>
          <p:cNvGraphicFramePr>
            <a:graphicFrameLocks noGrp="1"/>
          </p:cNvGraphicFramePr>
          <p:nvPr>
            <p:extLst/>
          </p:nvPr>
        </p:nvGraphicFramePr>
        <p:xfrm>
          <a:off x="1283917" y="969552"/>
          <a:ext cx="2554394" cy="5003404"/>
        </p:xfrm>
        <a:graphic>
          <a:graphicData uri="http://schemas.openxmlformats.org/drawingml/2006/table">
            <a:tbl>
              <a:tblPr firstRow="1" bandRow="1">
                <a:tableStyleId>{5C22544A-7EE6-4342-B048-85BDC9FD1C3A}</a:tableStyleId>
              </a:tblPr>
              <a:tblGrid>
                <a:gridCol w="1277197">
                  <a:extLst>
                    <a:ext uri="{9D8B030D-6E8A-4147-A177-3AD203B41FA5}">
                      <a16:colId xmlns:a16="http://schemas.microsoft.com/office/drawing/2014/main" val="3702230287"/>
                    </a:ext>
                  </a:extLst>
                </a:gridCol>
                <a:gridCol w="1277197">
                  <a:extLst>
                    <a:ext uri="{9D8B030D-6E8A-4147-A177-3AD203B41FA5}">
                      <a16:colId xmlns:a16="http://schemas.microsoft.com/office/drawing/2014/main" val="1885208794"/>
                    </a:ext>
                  </a:extLst>
                </a:gridCol>
              </a:tblGrid>
              <a:tr h="275446">
                <a:tc gridSpan="2">
                  <a:txBody>
                    <a:bodyPr/>
                    <a:lstStyle/>
                    <a:p>
                      <a:pPr algn="ctr"/>
                      <a:endParaRPr lang="fr-BE" sz="1100" dirty="0">
                        <a:latin typeface="EC Square Sans Pro" panose="020B0506040000020004"/>
                      </a:endParaRPr>
                    </a:p>
                  </a:txBody>
                  <a:tcPr anchor="ctr"/>
                </a:tc>
                <a:tc hMerge="1">
                  <a:txBody>
                    <a:bodyPr/>
                    <a:lstStyle/>
                    <a:p>
                      <a:endParaRPr lang="fr-BE" sz="800"/>
                    </a:p>
                  </a:txBody>
                  <a:tcPr anchor="ctr"/>
                </a:tc>
                <a:extLst>
                  <a:ext uri="{0D108BD9-81ED-4DB2-BD59-A6C34878D82A}">
                    <a16:rowId xmlns:a16="http://schemas.microsoft.com/office/drawing/2014/main" val="4143608350"/>
                  </a:ext>
                </a:extLst>
              </a:tr>
              <a:tr h="6246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cap="none" spc="0" noProof="0" dirty="0">
                          <a:effectLst/>
                          <a:latin typeface="EC Square Sans Pro" panose="020B0506040000020004"/>
                        </a:rPr>
                        <a:t>Africa Business Council</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noProof="0" dirty="0">
                          <a:effectLst/>
                          <a:latin typeface="EC Square Sans Pro" panose="020B0506040000020004"/>
                        </a:rPr>
                        <a:t>European Commission - DG JRC</a:t>
                      </a:r>
                    </a:p>
                  </a:txBody>
                  <a:tcPr anchor="ctr"/>
                </a:tc>
                <a:extLst>
                  <a:ext uri="{0D108BD9-81ED-4DB2-BD59-A6C34878D82A}">
                    <a16:rowId xmlns:a16="http://schemas.microsoft.com/office/drawing/2014/main" val="2270756719"/>
                  </a:ext>
                </a:extLst>
              </a:tr>
              <a:tr h="6246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cap="none" spc="0" noProof="0" dirty="0">
                          <a:effectLst/>
                          <a:latin typeface="EC Square Sans Pro" panose="020B0506040000020004"/>
                        </a:rPr>
                        <a:t>African Union Commission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noProof="0" dirty="0">
                          <a:effectLst/>
                          <a:latin typeface="EC Square Sans Pro" panose="020B0506040000020004"/>
                        </a:rPr>
                        <a:t>European Commission – DG INTPA</a:t>
                      </a:r>
                    </a:p>
                  </a:txBody>
                  <a:tcPr anchor="ctr"/>
                </a:tc>
                <a:extLst>
                  <a:ext uri="{0D108BD9-81ED-4DB2-BD59-A6C34878D82A}">
                    <a16:rowId xmlns:a16="http://schemas.microsoft.com/office/drawing/2014/main" val="2863166860"/>
                  </a:ext>
                </a:extLst>
              </a:tr>
              <a:tr h="9769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cap="none" spc="0" noProof="0" dirty="0">
                          <a:effectLst/>
                          <a:latin typeface="EC Square Sans Pro" panose="020B0506040000020004"/>
                        </a:rPr>
                        <a:t>Deutsche Gesellschaft für Internationale Zusammenarbeit (GIZ)</a:t>
                      </a:r>
                      <a:endParaRPr lang="en-GB" sz="1100" cap="none" spc="0" noProof="0" dirty="0">
                        <a:effectLst/>
                        <a:latin typeface="EC Square Sans Pro" panose="020B0506040000020004"/>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cap="none" spc="0" noProof="0" dirty="0">
                          <a:effectLst/>
                          <a:latin typeface="EC Square Sans Pro" panose="020B0506040000020004"/>
                        </a:rPr>
                        <a:t>European Commission - DG </a:t>
                      </a:r>
                      <a:r>
                        <a:rPr lang="en-US" sz="1100" kern="1200" cap="none" spc="0" noProof="0" dirty="0">
                          <a:solidFill>
                            <a:schemeClr val="dk1"/>
                          </a:solidFill>
                          <a:effectLst/>
                          <a:latin typeface="EC Square Sans Pro" panose="020B0506040000020004"/>
                          <a:ea typeface="+mn-ea"/>
                          <a:cs typeface="+mn-cs"/>
                        </a:rPr>
                        <a:t>Education</a:t>
                      </a:r>
                      <a:r>
                        <a:rPr lang="en-US" sz="1100" cap="none" spc="0" noProof="0" dirty="0">
                          <a:effectLst/>
                          <a:latin typeface="EC Square Sans Pro" panose="020B0506040000020004"/>
                        </a:rPr>
                        <a:t>, Culture, Youth and Sport</a:t>
                      </a:r>
                      <a:endParaRPr lang="en-GB" sz="1100" cap="none" spc="0" noProof="0" dirty="0">
                        <a:effectLst/>
                        <a:latin typeface="EC Square Sans Pro" panose="020B05060400000200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u="none" strike="noStrike" noProof="0" dirty="0">
                        <a:effectLst/>
                        <a:latin typeface="EC Square Sans Pro" panose="020B0506040000020004"/>
                      </a:endParaRPr>
                    </a:p>
                  </a:txBody>
                  <a:tcPr anchor="ctr"/>
                </a:tc>
                <a:extLst>
                  <a:ext uri="{0D108BD9-81ED-4DB2-BD59-A6C34878D82A}">
                    <a16:rowId xmlns:a16="http://schemas.microsoft.com/office/drawing/2014/main" val="1106709889"/>
                  </a:ext>
                </a:extLst>
              </a:tr>
              <a:tr h="9769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cap="none" spc="0" noProof="0" dirty="0">
                          <a:effectLst/>
                          <a:latin typeface="EC Square Sans Pro" panose="020B0506040000020004"/>
                        </a:rPr>
                        <a:t>Deutsche Gesellschaft für Internationale </a:t>
                      </a:r>
                      <a:r>
                        <a:rPr lang="en-GB" sz="1100" cap="none" spc="0" noProof="0" dirty="0" err="1">
                          <a:effectLst/>
                          <a:latin typeface="EC Square Sans Pro" panose="020B0506040000020004"/>
                        </a:rPr>
                        <a:t>Zusammenarbeit</a:t>
                      </a:r>
                      <a:r>
                        <a:rPr lang="en-GB" sz="1100" cap="none" spc="0" noProof="0" dirty="0">
                          <a:effectLst/>
                          <a:latin typeface="EC Square Sans Pro" panose="020B0506040000020004"/>
                        </a:rPr>
                        <a:t> (GIZ) GmbH</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noProof="0" dirty="0">
                          <a:effectLst/>
                          <a:latin typeface="EC Square Sans Pro" panose="020B0506040000020004"/>
                        </a:rPr>
                        <a:t>European Commission – INTPA A1</a:t>
                      </a:r>
                    </a:p>
                  </a:txBody>
                  <a:tcPr anchor="ctr"/>
                </a:tc>
                <a:extLst>
                  <a:ext uri="{0D108BD9-81ED-4DB2-BD59-A6C34878D82A}">
                    <a16:rowId xmlns:a16="http://schemas.microsoft.com/office/drawing/2014/main" val="2753035446"/>
                  </a:ext>
                </a:extLst>
              </a:tr>
              <a:tr h="6246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cap="none" spc="0" noProof="0" dirty="0">
                          <a:effectLst/>
                          <a:latin typeface="EC Square Sans Pro" panose="020B0506040000020004"/>
                        </a:rPr>
                        <a:t>EDFI</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noProof="0" dirty="0">
                          <a:effectLst/>
                          <a:latin typeface="EC Square Sans Pro" panose="020B0506040000020004"/>
                        </a:rPr>
                        <a:t>European Commission – DG ENV</a:t>
                      </a:r>
                    </a:p>
                  </a:txBody>
                  <a:tcPr anchor="ctr"/>
                </a:tc>
                <a:extLst>
                  <a:ext uri="{0D108BD9-81ED-4DB2-BD59-A6C34878D82A}">
                    <a16:rowId xmlns:a16="http://schemas.microsoft.com/office/drawing/2014/main" val="3163351824"/>
                  </a:ext>
                </a:extLst>
              </a:tr>
              <a:tr h="6246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noProof="0" dirty="0">
                          <a:effectLst/>
                          <a:latin typeface="EC Square Sans Pro" panose="020B0506040000020004"/>
                        </a:rPr>
                        <a:t>European Entrepreneurs CEA-PME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noProof="0" dirty="0">
                          <a:effectLst/>
                          <a:latin typeface="EC Square Sans Pro" panose="020B0506040000020004"/>
                        </a:rPr>
                        <a:t>European Commission</a:t>
                      </a:r>
                    </a:p>
                  </a:txBody>
                  <a:tcPr anchor="ctr"/>
                </a:tc>
                <a:extLst>
                  <a:ext uri="{0D108BD9-81ED-4DB2-BD59-A6C34878D82A}">
                    <a16:rowId xmlns:a16="http://schemas.microsoft.com/office/drawing/2014/main" val="2220856868"/>
                  </a:ext>
                </a:extLst>
              </a:tr>
              <a:tr h="2754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cap="none" spc="0" noProof="0" dirty="0">
                        <a:effectLst/>
                        <a:latin typeface="EC Square Sans Pro" panose="020B0506040000020004"/>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u="none" strike="noStrike" noProof="0" dirty="0">
                        <a:effectLst/>
                        <a:latin typeface="EC Square Sans Pro" panose="020B0506040000020004"/>
                      </a:endParaRPr>
                    </a:p>
                  </a:txBody>
                  <a:tcPr anchor="ctr"/>
                </a:tc>
                <a:extLst>
                  <a:ext uri="{0D108BD9-81ED-4DB2-BD59-A6C34878D82A}">
                    <a16:rowId xmlns:a16="http://schemas.microsoft.com/office/drawing/2014/main" val="714720282"/>
                  </a:ext>
                </a:extLst>
              </a:tr>
            </a:tbl>
          </a:graphicData>
        </a:graphic>
      </p:graphicFrame>
      <p:sp>
        <p:nvSpPr>
          <p:cNvPr id="7" name="Content Placeholder 2">
            <a:extLst>
              <a:ext uri="{FF2B5EF4-FFF2-40B4-BE49-F238E27FC236}">
                <a16:creationId xmlns:a16="http://schemas.microsoft.com/office/drawing/2014/main" id="{393A1252-856F-4CAF-979D-52630C493385}"/>
              </a:ext>
            </a:extLst>
          </p:cNvPr>
          <p:cNvSpPr txBox="1">
            <a:spLocks/>
          </p:cNvSpPr>
          <p:nvPr/>
        </p:nvSpPr>
        <p:spPr>
          <a:xfrm>
            <a:off x="9670774" y="1893325"/>
            <a:ext cx="1888436" cy="161518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rgbClr val="68A5D7"/>
                </a:solidFill>
                <a:latin typeface="EC Square Sans Pro" panose="020B0506040000020004" pitchFamily="34" charset="0"/>
                <a:ea typeface="+mn-ea"/>
                <a:cs typeface="+mn-cs"/>
              </a:defRPr>
            </a:lvl1pPr>
            <a:lvl2pPr marL="173038" indent="-1619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EC Square Sans Pro" panose="020B0506040000020004" pitchFamily="34" charset="0"/>
                <a:ea typeface="+mn-ea"/>
                <a:cs typeface="+mn-cs"/>
              </a:defRPr>
            </a:lvl2pPr>
            <a:lvl3pPr marL="403225" indent="-173038" algn="l" defTabSz="914400" rtl="0" eaLnBrk="1" latinLnBrk="0" hangingPunct="1">
              <a:lnSpc>
                <a:spcPct val="90000"/>
              </a:lnSpc>
              <a:spcBef>
                <a:spcPts val="500"/>
              </a:spcBef>
              <a:buFont typeface="Arial" panose="020B0604020202020204" pitchFamily="34" charset="0"/>
              <a:buChar char="•"/>
              <a:tabLst/>
              <a:defRPr sz="1400" b="0" i="0" kern="1200">
                <a:solidFill>
                  <a:schemeClr val="tx1"/>
                </a:solidFill>
                <a:latin typeface="EC Square Sans Pro" panose="020B0506040000020004" pitchFamily="34" charset="0"/>
                <a:ea typeface="+mn-ea"/>
                <a:cs typeface="+mn-cs"/>
              </a:defRPr>
            </a:lvl3pPr>
            <a:lvl4pPr marL="633413" indent="-173038" algn="l" defTabSz="914400" rtl="0" eaLnBrk="1" latinLnBrk="0" hangingPunct="1">
              <a:lnSpc>
                <a:spcPct val="90000"/>
              </a:lnSpc>
              <a:spcBef>
                <a:spcPts val="500"/>
              </a:spcBef>
              <a:buFont typeface="Arial" panose="020B0604020202020204" pitchFamily="34" charset="0"/>
              <a:buChar char="•"/>
              <a:tabLst/>
              <a:defRPr sz="1400" b="0" i="0" kern="1200">
                <a:solidFill>
                  <a:schemeClr val="tx1"/>
                </a:solidFill>
                <a:latin typeface="EC Square Sans Pro" panose="020B0506040000020004" pitchFamily="34" charset="0"/>
                <a:ea typeface="+mn-ea"/>
                <a:cs typeface="+mn-cs"/>
              </a:defRPr>
            </a:lvl4pPr>
            <a:lvl5pPr marL="865188" indent="-173038" algn="l" defTabSz="914400" rtl="0" eaLnBrk="1" latinLnBrk="0" hangingPunct="1">
              <a:lnSpc>
                <a:spcPct val="90000"/>
              </a:lnSpc>
              <a:spcBef>
                <a:spcPts val="500"/>
              </a:spcBef>
              <a:buFont typeface="Arial" panose="020B0604020202020204" pitchFamily="34" charset="0"/>
              <a:buChar char="•"/>
              <a:tabLst/>
              <a:defRPr sz="1400" b="0" i="0" kern="1200">
                <a:solidFill>
                  <a:schemeClr val="tx1"/>
                </a:solidFill>
                <a:latin typeface="EC Square Sans Pro"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272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EC Square Sans Pro"/>
                <a:ea typeface="+mn-ea"/>
                <a:cs typeface="+mn-cs"/>
              </a:rPr>
              <a:t>Applications for partnership coming from individual companies or British institutions were invalidated</a:t>
            </a:r>
          </a:p>
        </p:txBody>
      </p:sp>
      <p:graphicFrame>
        <p:nvGraphicFramePr>
          <p:cNvPr id="9" name="Table 1">
            <a:extLst>
              <a:ext uri="{FF2B5EF4-FFF2-40B4-BE49-F238E27FC236}">
                <a16:creationId xmlns:a16="http://schemas.microsoft.com/office/drawing/2014/main" id="{B8F530D7-4A53-4C23-8F1F-B6BC376FF528}"/>
              </a:ext>
            </a:extLst>
          </p:cNvPr>
          <p:cNvGraphicFramePr>
            <a:graphicFrameLocks noGrp="1"/>
          </p:cNvGraphicFramePr>
          <p:nvPr>
            <p:extLst/>
          </p:nvPr>
        </p:nvGraphicFramePr>
        <p:xfrm>
          <a:off x="3838311" y="926728"/>
          <a:ext cx="5525305" cy="5046228"/>
        </p:xfrm>
        <a:graphic>
          <a:graphicData uri="http://schemas.openxmlformats.org/drawingml/2006/table">
            <a:tbl>
              <a:tblPr firstRow="1" bandRow="1">
                <a:tableStyleId>{5C22544A-7EE6-4342-B048-85BDC9FD1C3A}</a:tableStyleId>
              </a:tblPr>
              <a:tblGrid>
                <a:gridCol w="1105061">
                  <a:extLst>
                    <a:ext uri="{9D8B030D-6E8A-4147-A177-3AD203B41FA5}">
                      <a16:colId xmlns:a16="http://schemas.microsoft.com/office/drawing/2014/main" val="3702230287"/>
                    </a:ext>
                  </a:extLst>
                </a:gridCol>
                <a:gridCol w="1105061">
                  <a:extLst>
                    <a:ext uri="{9D8B030D-6E8A-4147-A177-3AD203B41FA5}">
                      <a16:colId xmlns:a16="http://schemas.microsoft.com/office/drawing/2014/main" val="1885208794"/>
                    </a:ext>
                  </a:extLst>
                </a:gridCol>
                <a:gridCol w="1105061">
                  <a:extLst>
                    <a:ext uri="{9D8B030D-6E8A-4147-A177-3AD203B41FA5}">
                      <a16:colId xmlns:a16="http://schemas.microsoft.com/office/drawing/2014/main" val="309366212"/>
                    </a:ext>
                  </a:extLst>
                </a:gridCol>
                <a:gridCol w="1105061">
                  <a:extLst>
                    <a:ext uri="{9D8B030D-6E8A-4147-A177-3AD203B41FA5}">
                      <a16:colId xmlns:a16="http://schemas.microsoft.com/office/drawing/2014/main" val="1215431442"/>
                    </a:ext>
                  </a:extLst>
                </a:gridCol>
                <a:gridCol w="1105061">
                  <a:extLst>
                    <a:ext uri="{9D8B030D-6E8A-4147-A177-3AD203B41FA5}">
                      <a16:colId xmlns:a16="http://schemas.microsoft.com/office/drawing/2014/main" val="1108062301"/>
                    </a:ext>
                  </a:extLst>
                </a:gridCol>
              </a:tblGrid>
              <a:tr h="302967">
                <a:tc gridSpan="5">
                  <a:txBody>
                    <a:bodyPr/>
                    <a:lstStyle/>
                    <a:p>
                      <a:pPr algn="ctr"/>
                      <a:r>
                        <a:rPr lang="fr-BE" sz="1100" dirty="0">
                          <a:latin typeface="EC Square Sans Pro" panose="020B0506040000020004"/>
                        </a:rPr>
                        <a:t>36 </a:t>
                      </a:r>
                      <a:r>
                        <a:rPr lang="fr-BE" sz="1100" dirty="0" err="1">
                          <a:latin typeface="EC Square Sans Pro" panose="020B0506040000020004"/>
                        </a:rPr>
                        <a:t>Partners</a:t>
                      </a:r>
                      <a:r>
                        <a:rPr lang="fr-BE" sz="1100" baseline="0" dirty="0">
                          <a:latin typeface="EC Square Sans Pro" panose="020B0506040000020004"/>
                        </a:rPr>
                        <a:t> applications to </a:t>
                      </a:r>
                      <a:r>
                        <a:rPr lang="fr-BE" sz="1100" baseline="0" dirty="0" err="1">
                          <a:latin typeface="EC Square Sans Pro" panose="020B0506040000020004"/>
                        </a:rPr>
                        <a:t>validate</a:t>
                      </a:r>
                      <a:r>
                        <a:rPr lang="fr-BE" sz="1100" baseline="0" dirty="0">
                          <a:latin typeface="EC Square Sans Pro" panose="020B0506040000020004"/>
                        </a:rPr>
                        <a:t> </a:t>
                      </a:r>
                      <a:endParaRPr lang="fr-BE" sz="1100" dirty="0">
                        <a:latin typeface="EC Square Sans Pro" panose="020B0506040000020004"/>
                      </a:endParaRPr>
                    </a:p>
                  </a:txBody>
                  <a:tcPr anchor="ctr"/>
                </a:tc>
                <a:tc hMerge="1">
                  <a:txBody>
                    <a:bodyPr/>
                    <a:lstStyle/>
                    <a:p>
                      <a:endParaRPr lang="fr-BE" sz="800"/>
                    </a:p>
                  </a:txBody>
                  <a:tcPr anchor="ctr"/>
                </a:tc>
                <a:tc hMerge="1">
                  <a:txBody>
                    <a:bodyPr/>
                    <a:lstStyle/>
                    <a:p>
                      <a:endParaRPr lang="en-GB"/>
                    </a:p>
                  </a:txBody>
                  <a:tcPr/>
                </a:tc>
                <a:tc hMerge="1">
                  <a:txBody>
                    <a:bodyPr/>
                    <a:lstStyle/>
                    <a:p>
                      <a:endParaRPr lang="fr-BE" sz="800"/>
                    </a:p>
                  </a:txBody>
                  <a:tcPr anchor="ctr"/>
                </a:tc>
                <a:tc hMerge="1">
                  <a:txBody>
                    <a:bodyPr/>
                    <a:lstStyle/>
                    <a:p>
                      <a:pPr algn="ctr"/>
                      <a:endParaRPr lang="fr-BE" sz="800"/>
                    </a:p>
                  </a:txBody>
                  <a:tcPr anchor="ctr"/>
                </a:tc>
                <a:extLst>
                  <a:ext uri="{0D108BD9-81ED-4DB2-BD59-A6C34878D82A}">
                    <a16:rowId xmlns:a16="http://schemas.microsoft.com/office/drawing/2014/main" val="4143608350"/>
                  </a:ext>
                </a:extLst>
              </a:tr>
              <a:tr h="9954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cap="none" spc="0" noProof="0" dirty="0">
                          <a:effectLst/>
                          <a:latin typeface="EC Square Sans Pro" panose="020B0506040000020004"/>
                        </a:rPr>
                        <a:t>AREEA</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u="none" strike="noStrike" noProof="0" dirty="0">
                          <a:effectLst/>
                          <a:latin typeface="EC Square Sans Pro" panose="020B0506040000020004"/>
                        </a:rPr>
                        <a:t>CEN CENELEC</a:t>
                      </a:r>
                      <a:endParaRPr lang="en-GB" sz="1050" b="0" i="0" u="none" strike="noStrike" noProof="0" dirty="0">
                        <a:effectLst/>
                        <a:latin typeface="EC Square Sans Pro" panose="020B0506040000020004"/>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cap="none" spc="0" noProof="0" dirty="0">
                          <a:effectLst/>
                          <a:latin typeface="EC Square Sans Pro" panose="020B0506040000020004"/>
                        </a:rPr>
                        <a:t>European International Contractors (EIC)</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u="none" strike="noStrike" noProof="0" dirty="0">
                          <a:effectLst/>
                          <a:latin typeface="EC Square Sans Pro" panose="020B0506040000020004"/>
                        </a:rPr>
                        <a:t>Irish Whiskey Association</a:t>
                      </a:r>
                      <a:endParaRPr lang="en-GB" sz="1050" cap="none" spc="0" noProof="0" dirty="0">
                        <a:effectLst/>
                        <a:latin typeface="EC Square Sans Pro" panose="020B0506040000020004"/>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50" u="none" strike="noStrike" noProof="0" dirty="0">
                          <a:effectLst/>
                          <a:latin typeface="EC Square Sans Pro" panose="020B0506040000020004"/>
                        </a:rPr>
                        <a:t>Organisation des femmes africaines de la diaspora (OFAD)</a:t>
                      </a:r>
                      <a:endParaRPr lang="en-GB" sz="1050" b="0" i="0" u="none" strike="noStrike" noProof="0" dirty="0">
                        <a:effectLst/>
                        <a:latin typeface="EC Square Sans Pro" panose="020B0506040000020004"/>
                      </a:endParaRPr>
                    </a:p>
                  </a:txBody>
                  <a:tcPr anchor="ctr"/>
                </a:tc>
                <a:extLst>
                  <a:ext uri="{0D108BD9-81ED-4DB2-BD59-A6C34878D82A}">
                    <a16:rowId xmlns:a16="http://schemas.microsoft.com/office/drawing/2014/main" val="2270756719"/>
                  </a:ext>
                </a:extLst>
              </a:tr>
              <a:tr h="822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cap="none" spc="0" noProof="0" dirty="0">
                          <a:effectLst/>
                          <a:latin typeface="EC Square Sans Pro" panose="020B0506040000020004"/>
                        </a:rPr>
                        <a:t>BDI</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u="none" strike="noStrike" noProof="0" dirty="0">
                          <a:effectLst/>
                          <a:latin typeface="EC Square Sans Pro" panose="020B0506040000020004"/>
                        </a:rPr>
                        <a:t>COCOBOD</a:t>
                      </a:r>
                      <a:endParaRPr lang="en-GB" sz="1050" b="0" i="0" u="none" strike="noStrike" noProof="0" dirty="0">
                        <a:effectLst/>
                        <a:latin typeface="EC Square Sans Pro" panose="020B0506040000020004"/>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50" b="0" i="0" u="none" strike="noStrike" noProof="0" dirty="0">
                          <a:effectLst/>
                          <a:latin typeface="EC Square Sans Pro" panose="020B0506040000020004"/>
                        </a:rPr>
                        <a:t>FIDA-Fédération Internationale de la Diaspora Afar</a:t>
                      </a:r>
                      <a:endParaRPr lang="en-GB" sz="1050" b="0" i="0" u="none" strike="noStrike" noProof="0" dirty="0">
                        <a:effectLst/>
                        <a:latin typeface="EC Square Sans Pro" panose="020B0506040000020004"/>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u="none" strike="noStrike" noProof="0" dirty="0">
                          <a:effectLst/>
                          <a:latin typeface="EC Square Sans Pro" panose="020B0506040000020004"/>
                        </a:rPr>
                        <a:t>LA VERTICALE AME</a:t>
                      </a:r>
                      <a:endParaRPr lang="en-GB" sz="1050" b="0" i="0" u="none" strike="noStrike" noProof="0" dirty="0">
                        <a:effectLst/>
                        <a:latin typeface="EC Square Sans Pro" panose="020B0506040000020004"/>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u="none" strike="noStrike" noProof="0" dirty="0">
                          <a:effectLst/>
                          <a:latin typeface="EC Square Sans Pro" panose="020B0506040000020004"/>
                        </a:rPr>
                        <a:t>Spain Chamber</a:t>
                      </a:r>
                      <a:endParaRPr lang="en-GB" sz="1050" b="0" i="0" u="none" strike="noStrike" noProof="0" dirty="0">
                        <a:effectLst/>
                        <a:latin typeface="EC Square Sans Pro" panose="020B0506040000020004"/>
                      </a:endParaRPr>
                    </a:p>
                  </a:txBody>
                  <a:tcPr anchor="ctr"/>
                </a:tc>
                <a:extLst>
                  <a:ext uri="{0D108BD9-81ED-4DB2-BD59-A6C34878D82A}">
                    <a16:rowId xmlns:a16="http://schemas.microsoft.com/office/drawing/2014/main" val="2863166860"/>
                  </a:ext>
                </a:extLst>
              </a:tr>
              <a:tr h="822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cap="none" spc="0" noProof="0" dirty="0">
                          <a:effectLst/>
                          <a:latin typeface="EC Square Sans Pro" panose="020B0506040000020004"/>
                        </a:rPr>
                        <a:t>BIC AFRICA</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u="none" strike="noStrike" noProof="0" dirty="0" err="1">
                          <a:effectLst/>
                          <a:latin typeface="EC Square Sans Pro" panose="020B0506040000020004"/>
                        </a:rPr>
                        <a:t>Confédération</a:t>
                      </a:r>
                      <a:r>
                        <a:rPr lang="en-GB" sz="1050" u="none" strike="noStrike" noProof="0" dirty="0">
                          <a:effectLst/>
                          <a:latin typeface="EC Square Sans Pro" panose="020B0506040000020004"/>
                        </a:rPr>
                        <a:t> des </a:t>
                      </a:r>
                      <a:r>
                        <a:rPr lang="en-GB" sz="1050" u="none" strike="noStrike" noProof="0" dirty="0" err="1">
                          <a:effectLst/>
                          <a:latin typeface="EC Square Sans Pro" panose="020B0506040000020004"/>
                        </a:rPr>
                        <a:t>entreprises</a:t>
                      </a:r>
                      <a:r>
                        <a:rPr lang="en-GB" sz="1050" u="none" strike="noStrike" noProof="0" dirty="0">
                          <a:effectLst/>
                          <a:latin typeface="EC Square Sans Pro" panose="020B0506040000020004"/>
                        </a:rPr>
                        <a:t> </a:t>
                      </a:r>
                      <a:r>
                        <a:rPr lang="en-GB" sz="1050" u="none" strike="noStrike" noProof="0" dirty="0" err="1">
                          <a:effectLst/>
                          <a:latin typeface="EC Square Sans Pro" panose="020B0506040000020004"/>
                        </a:rPr>
                        <a:t>algériennes</a:t>
                      </a:r>
                      <a:endParaRPr lang="en-GB" sz="1050" b="0" i="0" u="none" strike="noStrike" noProof="0" dirty="0">
                        <a:effectLst/>
                        <a:latin typeface="EC Square Sans Pro" panose="020B0506040000020004"/>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cap="none" spc="0" noProof="0" dirty="0">
                          <a:effectLst/>
                          <a:latin typeface="EC Square Sans Pro" panose="020B0506040000020004"/>
                        </a:rPr>
                        <a:t>Gambia Chamber of Commerce and Industry</a:t>
                      </a:r>
                      <a:endParaRPr lang="en-GB" sz="1050" cap="none" spc="0" noProof="0" dirty="0">
                        <a:effectLst/>
                        <a:latin typeface="EC Square Sans Pro" panose="020B0506040000020004"/>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cap="none" spc="0" noProof="0" dirty="0">
                          <a:effectLst/>
                          <a:latin typeface="EC Square Sans Pro" panose="020B0506040000020004"/>
                        </a:rPr>
                        <a:t>LAPSSET Corridor Development Authority</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cap="none" spc="0" noProof="0" dirty="0" err="1">
                          <a:effectLst/>
                          <a:latin typeface="EC Square Sans Pro" panose="020B0506040000020004"/>
                        </a:rPr>
                        <a:t>TradeMark</a:t>
                      </a:r>
                      <a:r>
                        <a:rPr lang="en-GB" sz="1050" cap="none" spc="0" noProof="0" dirty="0">
                          <a:effectLst/>
                          <a:latin typeface="EC Square Sans Pro" panose="020B0506040000020004"/>
                        </a:rPr>
                        <a:t> East </a:t>
                      </a:r>
                      <a:r>
                        <a:rPr lang="en-GB" sz="1050" cap="none" spc="0" noProof="0" dirty="0" err="1">
                          <a:effectLst/>
                          <a:latin typeface="EC Square Sans Pro" panose="020B0506040000020004"/>
                        </a:rPr>
                        <a:t>AFrica</a:t>
                      </a:r>
                      <a:endParaRPr lang="en-GB" sz="1050" cap="none" spc="0" noProof="0" dirty="0">
                        <a:effectLst/>
                        <a:latin typeface="EC Square Sans Pro" panose="020B0506040000020004"/>
                      </a:endParaRPr>
                    </a:p>
                  </a:txBody>
                  <a:tcPr anchor="ctr"/>
                </a:tc>
                <a:extLst>
                  <a:ext uri="{0D108BD9-81ED-4DB2-BD59-A6C34878D82A}">
                    <a16:rowId xmlns:a16="http://schemas.microsoft.com/office/drawing/2014/main" val="1106709889"/>
                  </a:ext>
                </a:extLst>
              </a:tr>
              <a:tr h="6492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cap="none" spc="0" noProof="0" dirty="0">
                          <a:effectLst/>
                          <a:latin typeface="EC Square Sans Pro" panose="020B0506040000020004"/>
                        </a:rPr>
                        <a:t>BPW</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u="none" strike="noStrike" noProof="0" dirty="0">
                          <a:effectLst/>
                          <a:latin typeface="EC Square Sans Pro" panose="020B0506040000020004"/>
                        </a:rPr>
                        <a:t>ECOWAS Commission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noProof="0" dirty="0">
                          <a:effectLst/>
                          <a:latin typeface="EC Square Sans Pro" panose="020B0506040000020004"/>
                        </a:rPr>
                        <a:t>GLOBAL YOUTH ACTION NETWORK/TAKINGIT GLOBAL</a:t>
                      </a:r>
                      <a:endParaRPr lang="en-GB" sz="1050" b="0" i="0" u="none" strike="noStrike" noProof="0" dirty="0">
                        <a:effectLst/>
                        <a:latin typeface="EC Square Sans Pro" panose="020B0506040000020004"/>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u="none" strike="noStrike" noProof="0" dirty="0" err="1">
                          <a:effectLst/>
                          <a:latin typeface="EC Square Sans Pro" panose="020B0506040000020004"/>
                        </a:rPr>
                        <a:t>Mairie</a:t>
                      </a:r>
                      <a:r>
                        <a:rPr lang="en-GB" sz="1050" u="none" strike="noStrike" noProof="0" dirty="0">
                          <a:effectLst/>
                          <a:latin typeface="EC Square Sans Pro" panose="020B0506040000020004"/>
                        </a:rPr>
                        <a:t> de Moroni)</a:t>
                      </a:r>
                      <a:endParaRPr lang="en-GB" sz="1050" b="0" i="0" u="none" strike="noStrike" noProof="0" dirty="0">
                        <a:effectLst/>
                        <a:latin typeface="EC Square Sans Pro" panose="020B0506040000020004"/>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u="none" strike="noStrike" noProof="0" dirty="0" err="1">
                          <a:effectLst/>
                          <a:latin typeface="EC Square Sans Pro" panose="020B0506040000020004"/>
                        </a:rPr>
                        <a:t>Tycune</a:t>
                      </a:r>
                      <a:r>
                        <a:rPr lang="en-GB" sz="1050" u="none" strike="noStrike" noProof="0" dirty="0">
                          <a:effectLst/>
                          <a:latin typeface="EC Square Sans Pro" panose="020B0506040000020004"/>
                        </a:rPr>
                        <a:t> Media (Pty) - academic</a:t>
                      </a:r>
                      <a:endParaRPr lang="en-GB" sz="1050" b="0" i="0" u="none" strike="noStrike" noProof="0" dirty="0">
                        <a:effectLst/>
                        <a:latin typeface="EC Square Sans Pro" panose="020B0506040000020004"/>
                      </a:endParaRPr>
                    </a:p>
                  </a:txBody>
                  <a:tcPr anchor="ctr"/>
                </a:tc>
                <a:extLst>
                  <a:ext uri="{0D108BD9-81ED-4DB2-BD59-A6C34878D82A}">
                    <a16:rowId xmlns:a16="http://schemas.microsoft.com/office/drawing/2014/main" val="4083431353"/>
                  </a:ext>
                </a:extLst>
              </a:tr>
              <a:tr h="11685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cap="none" spc="0" noProof="0" dirty="0">
                          <a:effectLst/>
                          <a:latin typeface="EC Square Sans Pro" panose="020B0506040000020004"/>
                        </a:rPr>
                        <a:t>RES4Africa</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u="none" strike="noStrike" noProof="0" dirty="0">
                          <a:effectLst/>
                          <a:latin typeface="EC Square Sans Pro" panose="020B0506040000020004"/>
                        </a:rPr>
                        <a:t>European Business Summits</a:t>
                      </a:r>
                      <a:endParaRPr lang="en-GB" sz="1050" b="0" i="0" u="none" strike="noStrike" noProof="0" dirty="0">
                        <a:effectLst/>
                        <a:latin typeface="EC Square Sans Pro" panose="020B0506040000020004"/>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u="none" strike="noStrike" kern="1200" noProof="0" dirty="0">
                          <a:solidFill>
                            <a:schemeClr val="dk1"/>
                          </a:solidFill>
                          <a:effectLst/>
                          <a:latin typeface="EC Square Sans Pro" panose="020B0506040000020004"/>
                          <a:ea typeface="+mn-ea"/>
                          <a:cs typeface="+mn-cs"/>
                        </a:rPr>
                        <a:t>International Trade </a:t>
                      </a:r>
                      <a:r>
                        <a:rPr lang="en-GB" sz="1050" u="none" strike="noStrike" kern="1200" noProof="0" dirty="0" err="1">
                          <a:solidFill>
                            <a:schemeClr val="dk1"/>
                          </a:solidFill>
                          <a:effectLst/>
                          <a:latin typeface="EC Square Sans Pro" panose="020B0506040000020004"/>
                          <a:ea typeface="+mn-ea"/>
                          <a:cs typeface="+mn-cs"/>
                        </a:rPr>
                        <a:t>Center</a:t>
                      </a:r>
                      <a:r>
                        <a:rPr lang="en-GB" sz="1050" u="none" strike="noStrike" kern="1200" noProof="0" dirty="0">
                          <a:solidFill>
                            <a:schemeClr val="dk1"/>
                          </a:solidFill>
                          <a:effectLst/>
                          <a:latin typeface="EC Square Sans Pro" panose="020B0506040000020004"/>
                          <a:ea typeface="+mn-ea"/>
                          <a:cs typeface="+mn-cs"/>
                        </a:rPr>
                        <a:t> - Ethical Fashion Initiative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u="none" strike="noStrike" kern="1200" noProof="0" dirty="0">
                          <a:solidFill>
                            <a:schemeClr val="dk1"/>
                          </a:solidFill>
                          <a:effectLst/>
                          <a:latin typeface="EC Square Sans Pro" panose="020B0506040000020004"/>
                          <a:ea typeface="+mn-ea"/>
                          <a:cs typeface="+mn-cs"/>
                        </a:rPr>
                        <a:t>Office of Valorization and Relation with the industry at the Ministry of High School and Scientific Research</a:t>
                      </a:r>
                      <a:endParaRPr lang="en-GB" sz="1050" u="none" strike="noStrike" kern="1200" noProof="0" dirty="0">
                        <a:solidFill>
                          <a:schemeClr val="dk1"/>
                        </a:solidFill>
                        <a:effectLst/>
                        <a:latin typeface="EC Square Sans Pro" panose="020B0506040000020004"/>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050" u="none" strike="noStrike" kern="1200" dirty="0">
                          <a:solidFill>
                            <a:schemeClr val="dk1"/>
                          </a:solidFill>
                          <a:effectLst/>
                          <a:latin typeface="EC Square Sans Pro" panose="020B0506040000020004"/>
                          <a:ea typeface="+mn-ea"/>
                          <a:cs typeface="+mn-cs"/>
                        </a:rPr>
                        <a:t>Université HEC TCHAD</a:t>
                      </a:r>
                    </a:p>
                  </a:txBody>
                  <a:tcPr marL="6350" marR="6350" marT="6350" anchor="ctr"/>
                </a:tc>
                <a:extLst>
                  <a:ext uri="{0D108BD9-81ED-4DB2-BD59-A6C34878D82A}">
                    <a16:rowId xmlns:a16="http://schemas.microsoft.com/office/drawing/2014/main" val="2753035446"/>
                  </a:ext>
                </a:extLst>
              </a:tr>
            </a:tbl>
          </a:graphicData>
        </a:graphic>
      </p:graphicFrame>
      <p:sp>
        <p:nvSpPr>
          <p:cNvPr id="10" name="Content Placeholder 2">
            <a:extLst>
              <a:ext uri="{FF2B5EF4-FFF2-40B4-BE49-F238E27FC236}">
                <a16:creationId xmlns:a16="http://schemas.microsoft.com/office/drawing/2014/main" id="{1EC8D060-832E-4051-90D5-24291C37EBF0}"/>
              </a:ext>
            </a:extLst>
          </p:cNvPr>
          <p:cNvSpPr txBox="1">
            <a:spLocks/>
          </p:cNvSpPr>
          <p:nvPr/>
        </p:nvSpPr>
        <p:spPr>
          <a:xfrm>
            <a:off x="5556232" y="563681"/>
            <a:ext cx="4206901" cy="380997"/>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rgbClr val="68A5D7"/>
                </a:solidFill>
                <a:latin typeface="EC Square Sans Pro" panose="020B0506040000020004" pitchFamily="34" charset="0"/>
                <a:ea typeface="+mn-ea"/>
                <a:cs typeface="+mn-cs"/>
              </a:defRPr>
            </a:lvl1pPr>
            <a:lvl2pPr marL="173038" indent="-1619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EC Square Sans Pro" panose="020B0506040000020004" pitchFamily="34" charset="0"/>
                <a:ea typeface="+mn-ea"/>
                <a:cs typeface="+mn-cs"/>
              </a:defRPr>
            </a:lvl2pPr>
            <a:lvl3pPr marL="403225" indent="-173038" algn="l" defTabSz="914400" rtl="0" eaLnBrk="1" latinLnBrk="0" hangingPunct="1">
              <a:lnSpc>
                <a:spcPct val="90000"/>
              </a:lnSpc>
              <a:spcBef>
                <a:spcPts val="500"/>
              </a:spcBef>
              <a:buFont typeface="Arial" panose="020B0604020202020204" pitchFamily="34" charset="0"/>
              <a:buChar char="•"/>
              <a:tabLst/>
              <a:defRPr sz="1400" b="0" i="0" kern="1200">
                <a:solidFill>
                  <a:schemeClr val="tx1"/>
                </a:solidFill>
                <a:latin typeface="EC Square Sans Pro" panose="020B0506040000020004" pitchFamily="34" charset="0"/>
                <a:ea typeface="+mn-ea"/>
                <a:cs typeface="+mn-cs"/>
              </a:defRPr>
            </a:lvl3pPr>
            <a:lvl4pPr marL="633413" indent="-173038" algn="l" defTabSz="914400" rtl="0" eaLnBrk="1" latinLnBrk="0" hangingPunct="1">
              <a:lnSpc>
                <a:spcPct val="90000"/>
              </a:lnSpc>
              <a:spcBef>
                <a:spcPts val="500"/>
              </a:spcBef>
              <a:buFont typeface="Arial" panose="020B0604020202020204" pitchFamily="34" charset="0"/>
              <a:buChar char="•"/>
              <a:tabLst/>
              <a:defRPr sz="1400" b="0" i="0" kern="1200">
                <a:solidFill>
                  <a:schemeClr val="tx1"/>
                </a:solidFill>
                <a:latin typeface="EC Square Sans Pro" panose="020B0506040000020004" pitchFamily="34" charset="0"/>
                <a:ea typeface="+mn-ea"/>
                <a:cs typeface="+mn-cs"/>
              </a:defRPr>
            </a:lvl4pPr>
            <a:lvl5pPr marL="865188" indent="-173038" algn="l" defTabSz="914400" rtl="0" eaLnBrk="1" latinLnBrk="0" hangingPunct="1">
              <a:lnSpc>
                <a:spcPct val="90000"/>
              </a:lnSpc>
              <a:spcBef>
                <a:spcPts val="500"/>
              </a:spcBef>
              <a:buFont typeface="Arial" panose="020B0604020202020204" pitchFamily="34" charset="0"/>
              <a:buChar char="•"/>
              <a:tabLst/>
              <a:defRPr sz="1400" b="0" i="0" kern="1200">
                <a:solidFill>
                  <a:schemeClr val="tx1"/>
                </a:solidFill>
                <a:latin typeface="EC Square Sans Pro"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272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00000"/>
                </a:solidFill>
                <a:effectLst/>
                <a:uLnTx/>
                <a:uFillTx/>
                <a:latin typeface="EC Square Sans Pro"/>
                <a:ea typeface="+mn-ea"/>
                <a:cs typeface="+mn-cs"/>
              </a:rPr>
              <a:t>Proposed selection for the second wave:</a:t>
            </a:r>
          </a:p>
        </p:txBody>
      </p:sp>
    </p:spTree>
    <p:extLst>
      <p:ext uri="{BB962C8B-B14F-4D97-AF65-F5344CB8AC3E}">
        <p14:creationId xmlns:p14="http://schemas.microsoft.com/office/powerpoint/2010/main" val="1627857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6B9A0-9220-4F2C-AE7F-880008BF94AD}"/>
              </a:ext>
            </a:extLst>
          </p:cNvPr>
          <p:cNvSpPr>
            <a:spLocks noGrp="1"/>
          </p:cNvSpPr>
          <p:nvPr>
            <p:ph type="ctrTitle"/>
          </p:nvPr>
        </p:nvSpPr>
        <p:spPr>
          <a:xfrm>
            <a:off x="686254" y="487363"/>
            <a:ext cx="5178425" cy="2386012"/>
          </a:xfrm>
        </p:spPr>
        <p:txBody>
          <a:bodyPr>
            <a:normAutofit/>
          </a:bodyPr>
          <a:lstStyle/>
          <a:p>
            <a:pPr algn="l"/>
            <a:r>
              <a:rPr lang="en-US" sz="4400"/>
              <a:t>WORKSHOPS</a:t>
            </a:r>
            <a:br>
              <a:rPr lang="en-US" sz="4400"/>
            </a:br>
            <a:r>
              <a:rPr lang="en-US" sz="4400"/>
              <a:t>&amp; SEMINARS</a:t>
            </a:r>
            <a:endParaRPr lang="en-GB" sz="4400"/>
          </a:p>
        </p:txBody>
      </p:sp>
      <p:pic>
        <p:nvPicPr>
          <p:cNvPr id="42" name="Graphic 41">
            <a:extLst>
              <a:ext uri="{FF2B5EF4-FFF2-40B4-BE49-F238E27FC236}">
                <a16:creationId xmlns:a16="http://schemas.microsoft.com/office/drawing/2014/main" id="{781757F1-0DE7-6949-9A19-E64CC81EA473}"/>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4514235" y="979714"/>
            <a:ext cx="3496326" cy="1360715"/>
          </a:xfrm>
          <a:prstGeom prst="rect">
            <a:avLst/>
          </a:prstGeom>
        </p:spPr>
      </p:pic>
      <p:sp>
        <p:nvSpPr>
          <p:cNvPr id="43" name="Freeform 42">
            <a:extLst>
              <a:ext uri="{FF2B5EF4-FFF2-40B4-BE49-F238E27FC236}">
                <a16:creationId xmlns:a16="http://schemas.microsoft.com/office/drawing/2014/main" id="{3E7D5B44-010B-F94E-8FE5-EE1083B18434}"/>
              </a:ext>
            </a:extLst>
          </p:cNvPr>
          <p:cNvSpPr/>
          <p:nvPr/>
        </p:nvSpPr>
        <p:spPr>
          <a:xfrm rot="17271635" flipV="1">
            <a:off x="3124298" y="1657560"/>
            <a:ext cx="2009452" cy="45719"/>
          </a:xfrm>
          <a:custGeom>
            <a:avLst/>
            <a:gdLst>
              <a:gd name="connsiteX0" fmla="*/ 0 w 324902"/>
              <a:gd name="connsiteY0" fmla="*/ 0 h 12235"/>
              <a:gd name="connsiteX1" fmla="*/ 324902 w 324902"/>
              <a:gd name="connsiteY1" fmla="*/ 0 h 12235"/>
              <a:gd name="connsiteX2" fmla="*/ 324902 w 324902"/>
              <a:gd name="connsiteY2" fmla="*/ 12235 h 12235"/>
              <a:gd name="connsiteX3" fmla="*/ 0 w 324902"/>
              <a:gd name="connsiteY3" fmla="*/ 12235 h 12235"/>
            </a:gdLst>
            <a:ahLst/>
            <a:cxnLst>
              <a:cxn ang="0">
                <a:pos x="connsiteX0" y="connsiteY0"/>
              </a:cxn>
              <a:cxn ang="0">
                <a:pos x="connsiteX1" y="connsiteY1"/>
              </a:cxn>
              <a:cxn ang="0">
                <a:pos x="connsiteX2" y="connsiteY2"/>
              </a:cxn>
              <a:cxn ang="0">
                <a:pos x="connsiteX3" y="connsiteY3"/>
              </a:cxn>
            </a:cxnLst>
            <a:rect l="l" t="t" r="r" b="b"/>
            <a:pathLst>
              <a:path w="324902" h="12235">
                <a:moveTo>
                  <a:pt x="0" y="0"/>
                </a:moveTo>
                <a:lnTo>
                  <a:pt x="324902" y="0"/>
                </a:lnTo>
                <a:lnTo>
                  <a:pt x="324902" y="12235"/>
                </a:lnTo>
                <a:lnTo>
                  <a:pt x="0" y="12235"/>
                </a:lnTo>
                <a:close/>
              </a:path>
            </a:pathLst>
          </a:custGeom>
          <a:solidFill>
            <a:schemeClr val="bg1"/>
          </a:solidFill>
          <a:ln w="611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2969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42B5BF1C-341C-49C6-BDE8-1E5871AD3480}"/>
              </a:ext>
            </a:extLst>
          </p:cNvPr>
          <p:cNvSpPr txBox="1">
            <a:spLocks/>
          </p:cNvSpPr>
          <p:nvPr/>
        </p:nvSpPr>
        <p:spPr>
          <a:xfrm>
            <a:off x="792000" y="576956"/>
            <a:ext cx="10515600" cy="65049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b="0" i="0" kern="1200">
                <a:solidFill>
                  <a:srgbClr val="3F66A3"/>
                </a:solidFill>
                <a:latin typeface="EC Square Sans Pro Medium" panose="020B05060400000200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FR" sz="2000" b="0" i="0" u="none" strike="noStrike" kern="1200" cap="none" spc="0" normalizeH="0" baseline="0" noProof="1">
              <a:ln>
                <a:noFill/>
              </a:ln>
              <a:solidFill>
                <a:srgbClr val="3F66A3"/>
              </a:solidFill>
              <a:effectLst/>
              <a:uLnTx/>
              <a:uFillTx/>
              <a:latin typeface="EC Square Sans Pro Medium" panose="020B0506040000020004" pitchFamily="34" charset="0"/>
              <a:ea typeface="+mj-ea"/>
              <a:cs typeface="+mj-cs"/>
            </a:endParaRPr>
          </a:p>
        </p:txBody>
      </p:sp>
      <p:sp>
        <p:nvSpPr>
          <p:cNvPr id="4" name="Title 3">
            <a:extLst>
              <a:ext uri="{FF2B5EF4-FFF2-40B4-BE49-F238E27FC236}">
                <a16:creationId xmlns:a16="http://schemas.microsoft.com/office/drawing/2014/main" id="{1FC08882-4761-204F-AA1C-29812C64D5EF}"/>
              </a:ext>
            </a:extLst>
          </p:cNvPr>
          <p:cNvSpPr>
            <a:spLocks noGrp="1"/>
          </p:cNvSpPr>
          <p:nvPr>
            <p:ph type="title"/>
          </p:nvPr>
        </p:nvSpPr>
        <p:spPr>
          <a:xfrm>
            <a:off x="1402532" y="139405"/>
            <a:ext cx="9294535" cy="619525"/>
          </a:xfrm>
        </p:spPr>
        <p:txBody>
          <a:bodyPr>
            <a:normAutofit/>
          </a:bodyPr>
          <a:lstStyle/>
          <a:p>
            <a:r>
              <a:rPr lang="fr-FR" noProof="1">
                <a:latin typeface="EC Square Sans Pro Medium"/>
              </a:rPr>
              <a:t>WORKSHOPS AND SEMINARS PROPOSED SELECTION (1)</a:t>
            </a:r>
            <a:endParaRPr lang="en-GB" dirty="0">
              <a:latin typeface="EC Square Sans Pro Medium"/>
            </a:endParaRPr>
          </a:p>
        </p:txBody>
      </p:sp>
      <p:sp>
        <p:nvSpPr>
          <p:cNvPr id="8" name="Date Placeholder 7">
            <a:extLst>
              <a:ext uri="{FF2B5EF4-FFF2-40B4-BE49-F238E27FC236}">
                <a16:creationId xmlns:a16="http://schemas.microsoft.com/office/drawing/2014/main" id="{A431BBA9-33B9-AE48-9C7F-2D5588B8E818}"/>
              </a:ext>
            </a:extLst>
          </p:cNvPr>
          <p:cNvSpPr>
            <a:spLocks noGrp="1"/>
          </p:cNvSpPr>
          <p:nvPr>
            <p:ph type="dt" sz="half" idx="10"/>
          </p:nvPr>
        </p:nvSpPr>
        <p:spPr>
          <a:xfrm>
            <a:off x="2566987" y="6129338"/>
            <a:ext cx="5653087" cy="468312"/>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lumMod val="65000"/>
                    <a:lumOff val="35000"/>
                  </a:srgbClr>
                </a:solidFill>
                <a:effectLst/>
                <a:uLnTx/>
                <a:uFillTx/>
                <a:latin typeface="EC Square Sans Pro" panose="020B0506040000020004" pitchFamily="34" charset="0"/>
                <a:ea typeface="+mn-ea"/>
                <a:cs typeface="+mn-cs"/>
              </a:rPr>
              <a:t>BUILDING STRONGER VALUE CHAINS FOR SUSTAINABLE GROWTH AND DECENT JOBS</a:t>
            </a:r>
          </a:p>
        </p:txBody>
      </p:sp>
      <p:graphicFrame>
        <p:nvGraphicFramePr>
          <p:cNvPr id="5" name="Table 4">
            <a:extLst>
              <a:ext uri="{FF2B5EF4-FFF2-40B4-BE49-F238E27FC236}">
                <a16:creationId xmlns:a16="http://schemas.microsoft.com/office/drawing/2014/main" id="{A4A50697-45D2-438A-A767-FAB0AE232810}"/>
              </a:ext>
            </a:extLst>
          </p:cNvPr>
          <p:cNvGraphicFramePr>
            <a:graphicFrameLocks noGrp="1"/>
          </p:cNvGraphicFramePr>
          <p:nvPr>
            <p:extLst/>
          </p:nvPr>
        </p:nvGraphicFramePr>
        <p:xfrm>
          <a:off x="884400" y="1078319"/>
          <a:ext cx="9983128" cy="5004879"/>
        </p:xfrm>
        <a:graphic>
          <a:graphicData uri="http://schemas.openxmlformats.org/drawingml/2006/table">
            <a:tbl>
              <a:tblPr firstRow="1" bandRow="1">
                <a:tableStyleId>{9D7B26C5-4107-4FEC-AEDC-1716B250A1EF}</a:tableStyleId>
              </a:tblPr>
              <a:tblGrid>
                <a:gridCol w="1095374">
                  <a:extLst>
                    <a:ext uri="{9D8B030D-6E8A-4147-A177-3AD203B41FA5}">
                      <a16:colId xmlns:a16="http://schemas.microsoft.com/office/drawing/2014/main" val="4068826502"/>
                    </a:ext>
                  </a:extLst>
                </a:gridCol>
                <a:gridCol w="2271053">
                  <a:extLst>
                    <a:ext uri="{9D8B030D-6E8A-4147-A177-3AD203B41FA5}">
                      <a16:colId xmlns:a16="http://schemas.microsoft.com/office/drawing/2014/main" val="3822887634"/>
                    </a:ext>
                  </a:extLst>
                </a:gridCol>
                <a:gridCol w="471496">
                  <a:extLst>
                    <a:ext uri="{9D8B030D-6E8A-4147-A177-3AD203B41FA5}">
                      <a16:colId xmlns:a16="http://schemas.microsoft.com/office/drawing/2014/main" val="1386105894"/>
                    </a:ext>
                  </a:extLst>
                </a:gridCol>
                <a:gridCol w="6145205">
                  <a:extLst>
                    <a:ext uri="{9D8B030D-6E8A-4147-A177-3AD203B41FA5}">
                      <a16:colId xmlns:a16="http://schemas.microsoft.com/office/drawing/2014/main" val="3785109282"/>
                    </a:ext>
                  </a:extLst>
                </a:gridCol>
              </a:tblGrid>
              <a:tr h="263338">
                <a:tc>
                  <a:txBody>
                    <a:bodyPr/>
                    <a:lstStyle/>
                    <a:p>
                      <a:r>
                        <a:rPr lang="en-US" sz="800" noProof="0">
                          <a:effectLst/>
                        </a:rPr>
                        <a:t>Category</a:t>
                      </a:r>
                    </a:p>
                  </a:txBody>
                  <a:tcPr marL="0" marR="0" marT="0" marB="0" anchor="ctr"/>
                </a:tc>
                <a:tc>
                  <a:txBody>
                    <a:bodyPr/>
                    <a:lstStyle/>
                    <a:p>
                      <a:r>
                        <a:rPr lang="en-US" sz="800" noProof="0">
                          <a:effectLst/>
                        </a:rPr>
                        <a:t>Organization name</a:t>
                      </a:r>
                    </a:p>
                  </a:txBody>
                  <a:tcPr marL="0" marR="0" marT="0" marB="0" anchor="ctr"/>
                </a:tc>
                <a:tc>
                  <a:txBody>
                    <a:bodyPr/>
                    <a:lstStyle/>
                    <a:p>
                      <a:r>
                        <a:rPr lang="en-US" sz="800" noProof="0">
                          <a:effectLst/>
                        </a:rPr>
                        <a:t>Pays</a:t>
                      </a:r>
                    </a:p>
                  </a:txBody>
                  <a:tcPr marL="0" marR="0" marT="0" marB="0" anchor="ctr"/>
                </a:tc>
                <a:tc>
                  <a:txBody>
                    <a:bodyPr/>
                    <a:lstStyle/>
                    <a:p>
                      <a:r>
                        <a:rPr lang="en-US" sz="800" noProof="0">
                          <a:effectLst/>
                        </a:rPr>
                        <a:t>Project in a few lines</a:t>
                      </a:r>
                    </a:p>
                  </a:txBody>
                  <a:tcPr marL="0" marR="0" marT="0" marB="0" anchor="ctr"/>
                </a:tc>
                <a:extLst>
                  <a:ext uri="{0D108BD9-81ED-4DB2-BD59-A6C34878D82A}">
                    <a16:rowId xmlns:a16="http://schemas.microsoft.com/office/drawing/2014/main" val="2009043883"/>
                  </a:ext>
                </a:extLst>
              </a:tr>
              <a:tr h="187437">
                <a:tc>
                  <a:txBody>
                    <a:bodyPr/>
                    <a:lstStyle/>
                    <a:p>
                      <a:pPr algn="l"/>
                      <a:r>
                        <a:rPr lang="en-US" sz="800" noProof="0">
                          <a:effectLst/>
                        </a:rPr>
                        <a:t>Civil society </a:t>
                      </a:r>
                    </a:p>
                  </a:txBody>
                  <a:tcPr marL="0" marR="0" marT="0" marB="0" anchor="ctr"/>
                </a:tc>
                <a:tc>
                  <a:txBody>
                    <a:bodyPr/>
                    <a:lstStyle/>
                    <a:p>
                      <a:pPr algn="l"/>
                      <a:r>
                        <a:rPr lang="en-US" sz="800" noProof="0">
                          <a:effectLst/>
                        </a:rPr>
                        <a:t>Alliance for Rural Electrification</a:t>
                      </a:r>
                    </a:p>
                  </a:txBody>
                  <a:tcPr marL="0" marR="0" marT="0" marB="0" anchor="ctr"/>
                </a:tc>
                <a:tc>
                  <a:txBody>
                    <a:bodyPr/>
                    <a:lstStyle/>
                    <a:p>
                      <a:pPr algn="l"/>
                      <a:r>
                        <a:rPr lang="en-US" sz="800" noProof="0">
                          <a:effectLst/>
                        </a:rPr>
                        <a:t>Belgium</a:t>
                      </a:r>
                    </a:p>
                  </a:txBody>
                  <a:tcPr marL="0" marR="0" marT="0" marB="0" anchor="ctr"/>
                </a:tc>
                <a:tc>
                  <a:txBody>
                    <a:bodyPr/>
                    <a:lstStyle/>
                    <a:p>
                      <a:pPr algn="l"/>
                      <a:r>
                        <a:rPr lang="en-US" sz="800" noProof="0">
                          <a:effectLst/>
                        </a:rPr>
                        <a:t>Workshop/side-session on "Creating jobs and empowering women and youth via renewable electrification in Africa "</a:t>
                      </a:r>
                    </a:p>
                  </a:txBody>
                  <a:tcPr marL="0" marR="0" marT="0" marB="0" anchor="ctr"/>
                </a:tc>
                <a:extLst>
                  <a:ext uri="{0D108BD9-81ED-4DB2-BD59-A6C34878D82A}">
                    <a16:rowId xmlns:a16="http://schemas.microsoft.com/office/drawing/2014/main" val="3495213753"/>
                  </a:ext>
                </a:extLst>
              </a:tr>
              <a:tr h="1874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noProof="0">
                          <a:effectLst/>
                        </a:rPr>
                        <a:t>Institution / Government</a:t>
                      </a:r>
                    </a:p>
                  </a:txBody>
                  <a:tcPr marL="0" marR="0" marT="0" marB="0" anchor="ctr"/>
                </a:tc>
                <a:tc>
                  <a:txBody>
                    <a:bodyPr/>
                    <a:lstStyle/>
                    <a:p>
                      <a:pPr algn="l"/>
                      <a:r>
                        <a:rPr lang="en-US" sz="800" noProof="0">
                          <a:effectLst/>
                        </a:rPr>
                        <a:t>UNICEF</a:t>
                      </a:r>
                    </a:p>
                  </a:txBody>
                  <a:tcPr marL="0" marR="0" marT="0" marB="0" anchor="ctr"/>
                </a:tc>
                <a:tc>
                  <a:txBody>
                    <a:bodyPr/>
                    <a:lstStyle/>
                    <a:p>
                      <a:pPr algn="l"/>
                      <a:r>
                        <a:rPr lang="en-US" sz="800" noProof="0">
                          <a:effectLst/>
                        </a:rPr>
                        <a:t>Belgium</a:t>
                      </a: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kern="1200">
                          <a:solidFill>
                            <a:schemeClr val="tx1"/>
                          </a:solidFill>
                          <a:effectLst/>
                          <a:latin typeface="+mn-lt"/>
                          <a:ea typeface="+mn-ea"/>
                          <a:cs typeface="+mn-cs"/>
                        </a:rPr>
                        <a:t>Reimagining education in Sub-Saharan Africa means bringing digital technologies for learning to every child, especially the most vulnerable and marginalized. It means transforming how children and young people learn by introducing digital skills that can expand their career prospects. Digital technology can also empower teachers and other educators in formal, informal and home learning settings. It can ensure data are collected and analysed in real time to monitor class attendance and improve school management. And it can provide parents with guidance to make sure their children are enrolled in school, receive learning support at home and ultimately complete their education. </a:t>
                      </a:r>
                      <a:endParaRPr lang="fr-BE" sz="800" kern="1200">
                        <a:solidFill>
                          <a:schemeClr val="tx1"/>
                        </a:solidFill>
                        <a:effectLst/>
                        <a:latin typeface="+mn-lt"/>
                        <a:ea typeface="+mn-ea"/>
                        <a:cs typeface="+mn-cs"/>
                      </a:endParaRPr>
                    </a:p>
                  </a:txBody>
                  <a:tcPr marL="0" marR="0" marT="0" marB="0" anchor="ctr"/>
                </a:tc>
                <a:extLst>
                  <a:ext uri="{0D108BD9-81ED-4DB2-BD59-A6C34878D82A}">
                    <a16:rowId xmlns:a16="http://schemas.microsoft.com/office/drawing/2014/main" val="3302927039"/>
                  </a:ext>
                </a:extLst>
              </a:tr>
              <a:tr h="254723">
                <a:tc>
                  <a:txBody>
                    <a:bodyPr/>
                    <a:lstStyle/>
                    <a:p>
                      <a:pPr algn="l"/>
                      <a:r>
                        <a:rPr lang="en-US" sz="800" noProof="0" dirty="0">
                          <a:effectLst/>
                        </a:rPr>
                        <a:t>Institution / Government</a:t>
                      </a:r>
                    </a:p>
                  </a:txBody>
                  <a:tcPr marL="0" marR="0" marT="0" marB="0" anchor="ctr"/>
                </a:tc>
                <a:tc>
                  <a:txBody>
                    <a:bodyPr/>
                    <a:lstStyle/>
                    <a:p>
                      <a:pPr algn="l"/>
                      <a:r>
                        <a:rPr lang="en-US" sz="800" noProof="0">
                          <a:effectLst/>
                        </a:rPr>
                        <a:t>Deutsche Gesellschaft für </a:t>
                      </a:r>
                      <a:r>
                        <a:rPr lang="en-US" sz="800" noProof="0" err="1">
                          <a:effectLst/>
                        </a:rPr>
                        <a:t>Internationale</a:t>
                      </a:r>
                      <a:r>
                        <a:rPr lang="en-US" sz="800" noProof="0">
                          <a:effectLst/>
                        </a:rPr>
                        <a:t> Zusammenarbeit (GIZ)</a:t>
                      </a:r>
                    </a:p>
                  </a:txBody>
                  <a:tcPr marL="0" marR="0" marT="0" marB="0" anchor="ctr"/>
                </a:tc>
                <a:tc>
                  <a:txBody>
                    <a:bodyPr/>
                    <a:lstStyle/>
                    <a:p>
                      <a:pPr algn="l"/>
                      <a:r>
                        <a:rPr lang="en-US" sz="800" noProof="0">
                          <a:effectLst/>
                        </a:rPr>
                        <a:t>Germany</a:t>
                      </a:r>
                    </a:p>
                  </a:txBody>
                  <a:tcPr marL="0" marR="0" marT="0" marB="0" anchor="ctr"/>
                </a:tc>
                <a:tc>
                  <a:txBody>
                    <a:bodyPr/>
                    <a:lstStyle/>
                    <a:p>
                      <a:pPr algn="l"/>
                      <a:r>
                        <a:rPr lang="en-US" sz="800" noProof="0" dirty="0">
                          <a:effectLst/>
                        </a:rPr>
                        <a:t>Women Entrepreneurship for Africa (WE4A) is a </a:t>
                      </a:r>
                      <a:r>
                        <a:rPr lang="en-US" sz="800" noProof="0" dirty="0" err="1">
                          <a:effectLst/>
                        </a:rPr>
                        <a:t>programme</a:t>
                      </a:r>
                      <a:r>
                        <a:rPr lang="en-US" sz="800" noProof="0" dirty="0">
                          <a:effectLst/>
                        </a:rPr>
                        <a:t> jointly co-financed by the European Union (EU) and the Organisation of African, Caribbean, and Pacific State (OACPS) together with the Federal Ministry for Economic Cooperation and Development (BMZ)</a:t>
                      </a:r>
                    </a:p>
                  </a:txBody>
                  <a:tcPr marL="0" marR="0" marT="0" marB="0" anchor="ctr"/>
                </a:tc>
                <a:extLst>
                  <a:ext uri="{0D108BD9-81ED-4DB2-BD59-A6C34878D82A}">
                    <a16:rowId xmlns:a16="http://schemas.microsoft.com/office/drawing/2014/main" val="1636667942"/>
                  </a:ext>
                </a:extLst>
              </a:tr>
              <a:tr h="254723">
                <a:tc>
                  <a:txBody>
                    <a:bodyPr/>
                    <a:lstStyle/>
                    <a:p>
                      <a:pPr algn="l"/>
                      <a:r>
                        <a:rPr lang="en-US" sz="800" noProof="0">
                          <a:effectLst/>
                        </a:rPr>
                        <a:t>Institution / Government</a:t>
                      </a:r>
                    </a:p>
                  </a:txBody>
                  <a:tcPr marL="0" marR="0" marT="0" marB="0" anchor="ctr"/>
                </a:tc>
                <a:tc>
                  <a:txBody>
                    <a:bodyPr/>
                    <a:lstStyle/>
                    <a:p>
                      <a:pPr algn="l"/>
                      <a:r>
                        <a:rPr lang="en-US" sz="800" noProof="0" dirty="0">
                          <a:effectLst/>
                        </a:rPr>
                        <a:t>Direction </a:t>
                      </a:r>
                      <a:r>
                        <a:rPr lang="en-US" sz="800" noProof="0" dirty="0" err="1">
                          <a:effectLst/>
                        </a:rPr>
                        <a:t>générale</a:t>
                      </a:r>
                      <a:r>
                        <a:rPr lang="en-US" sz="800" noProof="0" dirty="0">
                          <a:effectLst/>
                        </a:rPr>
                        <a:t> du </a:t>
                      </a:r>
                      <a:r>
                        <a:rPr lang="en-US" sz="800" noProof="0" dirty="0" err="1">
                          <a:effectLst/>
                        </a:rPr>
                        <a:t>Trésor</a:t>
                      </a:r>
                      <a:r>
                        <a:rPr lang="en-US" sz="800" noProof="0" dirty="0">
                          <a:effectLst/>
                        </a:rPr>
                        <a:t> France</a:t>
                      </a:r>
                    </a:p>
                  </a:txBody>
                  <a:tcPr marL="0" marR="0" marT="0" marB="0" anchor="ctr"/>
                </a:tc>
                <a:tc>
                  <a:txBody>
                    <a:bodyPr/>
                    <a:lstStyle/>
                    <a:p>
                      <a:pPr algn="l"/>
                      <a:r>
                        <a:rPr lang="en-US" sz="800" noProof="0">
                          <a:effectLst/>
                        </a:rPr>
                        <a:t>France</a:t>
                      </a:r>
                    </a:p>
                  </a:txBody>
                  <a:tcPr marL="0" marR="0" marT="0" marB="0" anchor="ctr"/>
                </a:tc>
                <a:tc>
                  <a:txBody>
                    <a:bodyPr/>
                    <a:lstStyle/>
                    <a:p>
                      <a:pPr algn="l"/>
                      <a:r>
                        <a:rPr lang="en-US" sz="800" noProof="0">
                          <a:effectLst/>
                        </a:rPr>
                        <a:t>Dedicated event to support the launch of the Alliance for Entrepreneurship in Africa, which gathers multiple multilateral and bilateral development institutions to accelerate the development of the private sector in Africa, with a specific focus on </a:t>
                      </a:r>
                      <a:r>
                        <a:rPr lang="en-US" sz="800" noProof="0" err="1">
                          <a:effectLst/>
                        </a:rPr>
                        <a:t>provid</a:t>
                      </a:r>
                      <a:endParaRPr lang="en-US" sz="800" noProof="0">
                        <a:effectLst/>
                      </a:endParaRPr>
                    </a:p>
                  </a:txBody>
                  <a:tcPr marL="0" marR="0" marT="0" marB="0" anchor="ctr"/>
                </a:tc>
                <a:extLst>
                  <a:ext uri="{0D108BD9-81ED-4DB2-BD59-A6C34878D82A}">
                    <a16:rowId xmlns:a16="http://schemas.microsoft.com/office/drawing/2014/main" val="1087167019"/>
                  </a:ext>
                </a:extLst>
              </a:tr>
              <a:tr h="384487">
                <a:tc>
                  <a:txBody>
                    <a:bodyPr/>
                    <a:lstStyle/>
                    <a:p>
                      <a:pPr algn="l"/>
                      <a:r>
                        <a:rPr lang="en-US" sz="800" noProof="0" dirty="0">
                          <a:effectLst/>
                        </a:rPr>
                        <a:t>Institution / Government</a:t>
                      </a:r>
                    </a:p>
                  </a:txBody>
                  <a:tcPr marL="0" marR="0" marT="0" marB="0" anchor="ctr"/>
                </a:tc>
                <a:tc>
                  <a:txBody>
                    <a:bodyPr/>
                    <a:lstStyle/>
                    <a:p>
                      <a:pPr algn="l"/>
                      <a:r>
                        <a:rPr lang="en-US" sz="800" noProof="0">
                          <a:effectLst/>
                        </a:rPr>
                        <a:t>EU-Japan Centre for Industrial Cooperation</a:t>
                      </a:r>
                    </a:p>
                  </a:txBody>
                  <a:tcPr marL="0" marR="0" marT="0" marB="0" anchor="ctr"/>
                </a:tc>
                <a:tc>
                  <a:txBody>
                    <a:bodyPr/>
                    <a:lstStyle/>
                    <a:p>
                      <a:pPr algn="l"/>
                      <a:r>
                        <a:rPr lang="en-US" sz="800" noProof="0">
                          <a:effectLst/>
                        </a:rPr>
                        <a:t>Japan</a:t>
                      </a:r>
                    </a:p>
                  </a:txBody>
                  <a:tcPr marL="0" marR="0" marT="0" marB="0" anchor="ctr"/>
                </a:tc>
                <a:tc>
                  <a:txBody>
                    <a:bodyPr/>
                    <a:lstStyle/>
                    <a:p>
                      <a:pPr algn="l"/>
                      <a:r>
                        <a:rPr lang="en-US" sz="800" noProof="0">
                          <a:effectLst/>
                        </a:rPr>
                        <a:t>EU-Japan business cooperation in/with Africa. </a:t>
                      </a:r>
                      <a:br>
                        <a:rPr lang="en-US" sz="800" noProof="0">
                          <a:effectLst/>
                        </a:rPr>
                      </a:br>
                      <a:r>
                        <a:rPr lang="en-US" sz="800" noProof="0">
                          <a:effectLst/>
                        </a:rPr>
                        <a:t>EU and Japanese businesses are increasingly forging partnerships to operate jointly  in/with Africa in a number of sectors, e.g. green transition, digital transformation. These EU-Japan business cooperation</a:t>
                      </a:r>
                    </a:p>
                  </a:txBody>
                  <a:tcPr marL="0" marR="0" marT="0" marB="0" anchor="ctr"/>
                </a:tc>
                <a:extLst>
                  <a:ext uri="{0D108BD9-81ED-4DB2-BD59-A6C34878D82A}">
                    <a16:rowId xmlns:a16="http://schemas.microsoft.com/office/drawing/2014/main" val="2740121093"/>
                  </a:ext>
                </a:extLst>
              </a:tr>
              <a:tr h="254723">
                <a:tc>
                  <a:txBody>
                    <a:bodyPr/>
                    <a:lstStyle/>
                    <a:p>
                      <a:pPr algn="l"/>
                      <a:r>
                        <a:rPr lang="en-US" sz="800" noProof="0">
                          <a:effectLst/>
                        </a:rPr>
                        <a:t>Institution / Government</a:t>
                      </a:r>
                    </a:p>
                  </a:txBody>
                  <a:tcPr marL="0" marR="0" marT="0" marB="0" anchor="ctr"/>
                </a:tc>
                <a:tc>
                  <a:txBody>
                    <a:bodyPr/>
                    <a:lstStyle/>
                    <a:p>
                      <a:pPr algn="l"/>
                      <a:r>
                        <a:rPr lang="en-US" sz="800" noProof="0">
                          <a:effectLst/>
                        </a:rPr>
                        <a:t>European Commission DG GROW</a:t>
                      </a:r>
                    </a:p>
                  </a:txBody>
                  <a:tcPr marL="0" marR="0" marT="0" marB="0" anchor="ctr"/>
                </a:tc>
                <a:tc>
                  <a:txBody>
                    <a:bodyPr/>
                    <a:lstStyle/>
                    <a:p>
                      <a:pPr algn="l"/>
                      <a:r>
                        <a:rPr lang="en-US" sz="800" noProof="0">
                          <a:effectLst/>
                        </a:rPr>
                        <a:t>Belgium</a:t>
                      </a:r>
                    </a:p>
                  </a:txBody>
                  <a:tcPr marL="0" marR="0" marT="0" marB="0" anchor="ctr"/>
                </a:tc>
                <a:tc>
                  <a:txBody>
                    <a:bodyPr/>
                    <a:lstStyle/>
                    <a:p>
                      <a:pPr algn="l"/>
                      <a:r>
                        <a:rPr lang="en-US" sz="800" noProof="0">
                          <a:effectLst/>
                        </a:rPr>
                        <a:t>Sustainable investment: What does it mean for companies?</a:t>
                      </a:r>
                      <a:br>
                        <a:rPr lang="en-US" sz="800" noProof="0">
                          <a:effectLst/>
                        </a:rPr>
                      </a:br>
                      <a:r>
                        <a:rPr lang="en-US" sz="800" noProof="0">
                          <a:effectLst/>
                        </a:rPr>
                        <a:t>Companies are expected to make sustainable investments (green and social), thus adhering to a sustainable business model.</a:t>
                      </a:r>
                    </a:p>
                  </a:txBody>
                  <a:tcPr marL="0" marR="0" marT="0" marB="0" anchor="ctr"/>
                </a:tc>
                <a:extLst>
                  <a:ext uri="{0D108BD9-81ED-4DB2-BD59-A6C34878D82A}">
                    <a16:rowId xmlns:a16="http://schemas.microsoft.com/office/drawing/2014/main" val="1055245144"/>
                  </a:ext>
                </a:extLst>
              </a:tr>
              <a:tr h="254723">
                <a:tc>
                  <a:txBody>
                    <a:bodyPr/>
                    <a:lstStyle/>
                    <a:p>
                      <a:pPr algn="l"/>
                      <a:r>
                        <a:rPr lang="en-US" sz="800" noProof="0">
                          <a:effectLst/>
                        </a:rPr>
                        <a:t>Professional </a:t>
                      </a:r>
                      <a:r>
                        <a:rPr lang="en-US" sz="800" noProof="0" err="1">
                          <a:effectLst/>
                        </a:rPr>
                        <a:t>organisation</a:t>
                      </a:r>
                    </a:p>
                  </a:txBody>
                  <a:tcPr marL="0" marR="0" marT="0" marB="0" anchor="ctr"/>
                </a:tc>
                <a:tc>
                  <a:txBody>
                    <a:bodyPr/>
                    <a:lstStyle/>
                    <a:p>
                      <a:pPr algn="l"/>
                      <a:r>
                        <a:rPr lang="en-US" sz="800" noProof="0">
                          <a:effectLst/>
                        </a:rPr>
                        <a:t>African Circular Economy Network</a:t>
                      </a:r>
                    </a:p>
                  </a:txBody>
                  <a:tcPr marL="0" marR="0" marT="0" marB="0" anchor="ctr"/>
                </a:tc>
                <a:tc>
                  <a:txBody>
                    <a:bodyPr/>
                    <a:lstStyle/>
                    <a:p>
                      <a:pPr algn="l"/>
                      <a:r>
                        <a:rPr lang="en-US" sz="800" noProof="0">
                          <a:effectLst/>
                        </a:rPr>
                        <a:t>South Africa</a:t>
                      </a:r>
                    </a:p>
                  </a:txBody>
                  <a:tcPr marL="0" marR="0" marT="0" marB="0" anchor="ctr"/>
                </a:tc>
                <a:tc>
                  <a:txBody>
                    <a:bodyPr/>
                    <a:lstStyle/>
                    <a:p>
                      <a:pPr algn="l"/>
                      <a:r>
                        <a:rPr lang="en-US" sz="800" noProof="0">
                          <a:effectLst/>
                        </a:rPr>
                        <a:t>The African Circular Economy Network (ACEN) is a community of circular economy professionals which aims to build a restorative African economy that generates well-being and prosperity inclusive of all its people through new forms of economic production.</a:t>
                      </a:r>
                    </a:p>
                  </a:txBody>
                  <a:tcPr marL="0" marR="0" marT="0" marB="0" anchor="ctr"/>
                </a:tc>
                <a:extLst>
                  <a:ext uri="{0D108BD9-81ED-4DB2-BD59-A6C34878D82A}">
                    <a16:rowId xmlns:a16="http://schemas.microsoft.com/office/drawing/2014/main" val="2894364362"/>
                  </a:ext>
                </a:extLst>
              </a:tr>
              <a:tr h="254723">
                <a:tc>
                  <a:txBody>
                    <a:bodyPr/>
                    <a:lstStyle/>
                    <a:p>
                      <a:pPr algn="l"/>
                      <a:r>
                        <a:rPr lang="en-US" sz="800" noProof="0">
                          <a:effectLst/>
                        </a:rPr>
                        <a:t>Professional </a:t>
                      </a:r>
                      <a:r>
                        <a:rPr lang="en-US" sz="800" noProof="0" err="1">
                          <a:effectLst/>
                        </a:rPr>
                        <a:t>organisation</a:t>
                      </a:r>
                    </a:p>
                  </a:txBody>
                  <a:tcPr marL="0" marR="0" marT="0" marB="0" anchor="ctr"/>
                </a:tc>
                <a:tc>
                  <a:txBody>
                    <a:bodyPr/>
                    <a:lstStyle/>
                    <a:p>
                      <a:pPr algn="l"/>
                      <a:r>
                        <a:rPr lang="en-US" sz="800" noProof="0">
                          <a:effectLst/>
                        </a:rPr>
                        <a:t>BUSINESSMED</a:t>
                      </a:r>
                    </a:p>
                  </a:txBody>
                  <a:tcPr marL="0" marR="0" marT="0" marB="0" anchor="ctr"/>
                </a:tc>
                <a:tc>
                  <a:txBody>
                    <a:bodyPr/>
                    <a:lstStyle/>
                    <a:p>
                      <a:pPr algn="l"/>
                      <a:r>
                        <a:rPr lang="en-US" sz="800" noProof="0">
                          <a:effectLst/>
                        </a:rPr>
                        <a:t>Tunisia</a:t>
                      </a:r>
                    </a:p>
                  </a:txBody>
                  <a:tcPr marL="0" marR="0" marT="0" marB="0" anchor="ctr"/>
                </a:tc>
                <a:tc>
                  <a:txBody>
                    <a:bodyPr/>
                    <a:lstStyle/>
                    <a:p>
                      <a:pPr algn="l"/>
                      <a:r>
                        <a:rPr lang="en-US" sz="800" noProof="0">
                          <a:effectLst/>
                        </a:rPr>
                        <a:t>Our activities are mainly focused on the private sector in the Mediterranean. As one of the major economic development clusters, we must support our affiliates not only to strengthen themselves but also to develop sustainable value chains between EU and AU.</a:t>
                      </a:r>
                    </a:p>
                  </a:txBody>
                  <a:tcPr marL="0" marR="0" marT="0" marB="0" anchor="ctr"/>
                </a:tc>
                <a:extLst>
                  <a:ext uri="{0D108BD9-81ED-4DB2-BD59-A6C34878D82A}">
                    <a16:rowId xmlns:a16="http://schemas.microsoft.com/office/drawing/2014/main" val="56911334"/>
                  </a:ext>
                </a:extLst>
              </a:tr>
              <a:tr h="254723">
                <a:tc>
                  <a:txBody>
                    <a:bodyPr/>
                    <a:lstStyle/>
                    <a:p>
                      <a:pPr algn="l"/>
                      <a:r>
                        <a:rPr lang="en-US" sz="800" noProof="0">
                          <a:effectLst/>
                        </a:rPr>
                        <a:t>Professional </a:t>
                      </a:r>
                      <a:r>
                        <a:rPr lang="en-US" sz="800" noProof="0" err="1">
                          <a:effectLst/>
                        </a:rPr>
                        <a:t>organisation</a:t>
                      </a:r>
                    </a:p>
                  </a:txBody>
                  <a:tcPr marL="0" marR="0" marT="0" marB="0" anchor="ctr"/>
                </a:tc>
                <a:tc>
                  <a:txBody>
                    <a:bodyPr/>
                    <a:lstStyle/>
                    <a:p>
                      <a:pPr algn="l"/>
                      <a:r>
                        <a:rPr lang="en-US" sz="800" noProof="0">
                          <a:effectLst/>
                        </a:rPr>
                        <a:t>Federation of European Publishers</a:t>
                      </a:r>
                    </a:p>
                  </a:txBody>
                  <a:tcPr marL="0" marR="0" marT="0" marB="0" anchor="ctr"/>
                </a:tc>
                <a:tc>
                  <a:txBody>
                    <a:bodyPr/>
                    <a:lstStyle/>
                    <a:p>
                      <a:pPr algn="l"/>
                      <a:r>
                        <a:rPr lang="en-US" sz="800" noProof="0">
                          <a:effectLst/>
                        </a:rPr>
                        <a:t>Belgium</a:t>
                      </a:r>
                    </a:p>
                  </a:txBody>
                  <a:tcPr marL="0" marR="0" marT="0" marB="0" anchor="ctr"/>
                </a:tc>
                <a:tc>
                  <a:txBody>
                    <a:bodyPr/>
                    <a:lstStyle/>
                    <a:p>
                      <a:pPr algn="l"/>
                      <a:r>
                        <a:rPr lang="en-US" sz="800" noProof="0">
                          <a:effectLst/>
                        </a:rPr>
                        <a:t>Business dialogues between European publishers and African publishers on how best to promote translation rights between the two continents, how can we improve the sharing of experiences, what is the state of digital publishing in Europe and in Africa.</a:t>
                      </a:r>
                    </a:p>
                  </a:txBody>
                  <a:tcPr marL="0" marR="0" marT="0" marB="0" anchor="ctr"/>
                </a:tc>
                <a:extLst>
                  <a:ext uri="{0D108BD9-81ED-4DB2-BD59-A6C34878D82A}">
                    <a16:rowId xmlns:a16="http://schemas.microsoft.com/office/drawing/2014/main" val="1073625679"/>
                  </a:ext>
                </a:extLst>
              </a:tr>
              <a:tr h="254723">
                <a:tc>
                  <a:txBody>
                    <a:bodyPr/>
                    <a:lstStyle/>
                    <a:p>
                      <a:pPr algn="l"/>
                      <a:r>
                        <a:rPr lang="en-US" sz="800" noProof="0">
                          <a:effectLst/>
                        </a:rPr>
                        <a:t>Professional </a:t>
                      </a:r>
                      <a:r>
                        <a:rPr lang="en-US" sz="800" noProof="0" err="1">
                          <a:effectLst/>
                        </a:rPr>
                        <a:t>organisation</a:t>
                      </a:r>
                      <a:endParaRPr lang="en-US" sz="800" noProof="0">
                        <a:effectLst/>
                      </a:endParaRPr>
                    </a:p>
                  </a:txBody>
                  <a:tcPr marL="0" marR="0" marT="0" marB="0" anchor="ctr"/>
                </a:tc>
                <a:tc>
                  <a:txBody>
                    <a:bodyPr/>
                    <a:lstStyle/>
                    <a:p>
                      <a:pPr algn="l"/>
                      <a:r>
                        <a:rPr lang="en-US" sz="800" noProof="0">
                          <a:effectLst/>
                        </a:rPr>
                        <a:t>Women in Africa Initiative</a:t>
                      </a:r>
                    </a:p>
                  </a:txBody>
                  <a:tcPr marL="0" marR="0" marT="0" marB="0" anchor="ctr"/>
                </a:tc>
                <a:tc>
                  <a:txBody>
                    <a:bodyPr/>
                    <a:lstStyle/>
                    <a:p>
                      <a:pPr algn="l"/>
                      <a:r>
                        <a:rPr lang="en-US" sz="800" noProof="0">
                          <a:effectLst/>
                        </a:rPr>
                        <a:t>Nigeria</a:t>
                      </a:r>
                    </a:p>
                  </a:txBody>
                  <a:tcPr marL="0" marR="0" marT="0" marB="0" anchor="ctr"/>
                </a:tc>
                <a:tc>
                  <a:txBody>
                    <a:bodyPr/>
                    <a:lstStyle/>
                    <a:p>
                      <a:pPr algn="l"/>
                      <a:r>
                        <a:rPr lang="en-US" sz="800" noProof="0">
                          <a:effectLst/>
                        </a:rPr>
                        <a:t>Women in Africa Initiative is the foremost platform promoting women entrepreneurs across Africa and building an eco-system that increases women's contribution to Africa's economic transformation.</a:t>
                      </a:r>
                    </a:p>
                  </a:txBody>
                  <a:tcPr marL="0" marR="0" marT="0" marB="0" anchor="ctr"/>
                </a:tc>
                <a:extLst>
                  <a:ext uri="{0D108BD9-81ED-4DB2-BD59-A6C34878D82A}">
                    <a16:rowId xmlns:a16="http://schemas.microsoft.com/office/drawing/2014/main" val="3537054072"/>
                  </a:ext>
                </a:extLst>
              </a:tr>
              <a:tr h="254723">
                <a:tc>
                  <a:txBody>
                    <a:bodyPr/>
                    <a:lstStyle/>
                    <a:p>
                      <a:pPr algn="l"/>
                      <a:r>
                        <a:rPr lang="en-US" sz="800" noProof="0">
                          <a:effectLst/>
                        </a:rPr>
                        <a:t>Think tank</a:t>
                      </a:r>
                    </a:p>
                  </a:txBody>
                  <a:tcPr marL="0" marR="0" marT="0" marB="0" anchor="ctr"/>
                </a:tc>
                <a:tc>
                  <a:txBody>
                    <a:bodyPr/>
                    <a:lstStyle/>
                    <a:p>
                      <a:pPr algn="l"/>
                      <a:r>
                        <a:rPr lang="en-US" sz="800" noProof="0">
                          <a:effectLst/>
                        </a:rPr>
                        <a:t>3D </a:t>
                      </a:r>
                      <a:r>
                        <a:rPr lang="en-US" sz="800" noProof="0" err="1">
                          <a:effectLst/>
                        </a:rPr>
                        <a:t>Netinfo</a:t>
                      </a:r>
                      <a:r>
                        <a:rPr lang="en-US" sz="800" noProof="0">
                          <a:effectLst/>
                        </a:rPr>
                        <a:t> ' </a:t>
                      </a:r>
                      <a:r>
                        <a:rPr lang="en-US" sz="800" noProof="0" err="1">
                          <a:effectLst/>
                        </a:rPr>
                        <a:t>DigiArt</a:t>
                      </a:r>
                      <a:r>
                        <a:rPr lang="en-US" sz="800" noProof="0">
                          <a:effectLst/>
                        </a:rPr>
                        <a:t> Living Lab</a:t>
                      </a:r>
                    </a:p>
                  </a:txBody>
                  <a:tcPr marL="0" marR="0" marT="0" marB="0" anchor="ctr"/>
                </a:tc>
                <a:tc>
                  <a:txBody>
                    <a:bodyPr/>
                    <a:lstStyle/>
                    <a:p>
                      <a:pPr algn="l"/>
                      <a:r>
                        <a:rPr lang="en-US" sz="800" noProof="0">
                          <a:effectLst/>
                        </a:rPr>
                        <a:t>Tunisia</a:t>
                      </a:r>
                    </a:p>
                  </a:txBody>
                  <a:tcPr marL="0" marR="0" marT="0" marB="0" anchor="ctr"/>
                </a:tc>
                <a:tc>
                  <a:txBody>
                    <a:bodyPr/>
                    <a:lstStyle/>
                    <a:p>
                      <a:pPr algn="l"/>
                      <a:r>
                        <a:rPr lang="en-US" sz="800" noProof="0" err="1">
                          <a:effectLst/>
                        </a:rPr>
                        <a:t>Créé</a:t>
                      </a:r>
                      <a:r>
                        <a:rPr lang="en-US" sz="800" noProof="0">
                          <a:effectLst/>
                        </a:rPr>
                        <a:t> </a:t>
                      </a:r>
                      <a:r>
                        <a:rPr lang="en-US" sz="800" noProof="0" err="1">
                          <a:effectLst/>
                        </a:rPr>
                        <a:t>en</a:t>
                      </a:r>
                      <a:r>
                        <a:rPr lang="en-US" sz="800" noProof="0">
                          <a:effectLst/>
                        </a:rPr>
                        <a:t> </a:t>
                      </a:r>
                      <a:r>
                        <a:rPr lang="en-US" sz="800" noProof="0" err="1">
                          <a:effectLst/>
                        </a:rPr>
                        <a:t>Tunisie</a:t>
                      </a:r>
                      <a:r>
                        <a:rPr lang="en-US" sz="800" noProof="0">
                          <a:effectLst/>
                        </a:rPr>
                        <a:t>, 3D </a:t>
                      </a:r>
                      <a:r>
                        <a:rPr lang="en-US" sz="800" noProof="0" err="1">
                          <a:effectLst/>
                        </a:rPr>
                        <a:t>Netinfo</a:t>
                      </a:r>
                      <a:r>
                        <a:rPr lang="en-US" sz="800" noProof="0">
                          <a:effectLst/>
                        </a:rPr>
                        <a:t> </a:t>
                      </a:r>
                      <a:r>
                        <a:rPr lang="en-US" sz="800" noProof="0" err="1">
                          <a:effectLst/>
                        </a:rPr>
                        <a:t>est</a:t>
                      </a:r>
                      <a:r>
                        <a:rPr lang="en-US" sz="800" noProof="0">
                          <a:effectLst/>
                        </a:rPr>
                        <a:t> la première école </a:t>
                      </a:r>
                      <a:r>
                        <a:rPr lang="en-US" sz="800" noProof="0" err="1">
                          <a:effectLst/>
                        </a:rPr>
                        <a:t>d’Art</a:t>
                      </a:r>
                      <a:r>
                        <a:rPr lang="en-US" sz="800" noProof="0">
                          <a:effectLst/>
                        </a:rPr>
                        <a:t> et de </a:t>
                      </a:r>
                      <a:r>
                        <a:rPr lang="en-US" sz="800" noProof="0" err="1">
                          <a:effectLst/>
                        </a:rPr>
                        <a:t>technologie</a:t>
                      </a:r>
                      <a:r>
                        <a:rPr lang="en-US" sz="800" noProof="0">
                          <a:effectLst/>
                        </a:rPr>
                        <a:t> </a:t>
                      </a:r>
                      <a:r>
                        <a:rPr lang="en-US" sz="800" noProof="0" err="1">
                          <a:effectLst/>
                        </a:rPr>
                        <a:t>en</a:t>
                      </a:r>
                      <a:r>
                        <a:rPr lang="en-US" sz="800" noProof="0">
                          <a:effectLst/>
                        </a:rPr>
                        <a:t> Afrique  </a:t>
                      </a:r>
                      <a:r>
                        <a:rPr lang="en-US" sz="800" noProof="0" err="1">
                          <a:effectLst/>
                        </a:rPr>
                        <a:t>spécialisée</a:t>
                      </a:r>
                      <a:r>
                        <a:rPr lang="en-US" sz="800" noProof="0">
                          <a:effectLst/>
                        </a:rPr>
                        <a:t> dans la formation aux métiers du </a:t>
                      </a:r>
                      <a:r>
                        <a:rPr lang="en-US" sz="800" noProof="0" err="1">
                          <a:effectLst/>
                        </a:rPr>
                        <a:t>codage</a:t>
                      </a:r>
                      <a:r>
                        <a:rPr lang="en-US" sz="800" noProof="0">
                          <a:effectLst/>
                        </a:rPr>
                        <a:t> </a:t>
                      </a:r>
                      <a:r>
                        <a:rPr lang="en-US" sz="800" noProof="0" err="1">
                          <a:effectLst/>
                        </a:rPr>
                        <a:t>créatif</a:t>
                      </a:r>
                      <a:r>
                        <a:rPr lang="en-US" sz="800" noProof="0">
                          <a:effectLst/>
                        </a:rPr>
                        <a:t> et de la production de </a:t>
                      </a:r>
                      <a:r>
                        <a:rPr lang="en-US" sz="800" noProof="0" err="1">
                          <a:effectLst/>
                        </a:rPr>
                        <a:t>l’image</a:t>
                      </a:r>
                      <a:r>
                        <a:rPr lang="en-US" sz="800" noProof="0">
                          <a:effectLst/>
                        </a:rPr>
                        <a:t> de </a:t>
                      </a:r>
                      <a:r>
                        <a:rPr lang="en-US" sz="800" noProof="0" err="1">
                          <a:effectLst/>
                        </a:rPr>
                        <a:t>synthèse</a:t>
                      </a:r>
                      <a:r>
                        <a:rPr lang="en-US" sz="800" noProof="0">
                          <a:effectLst/>
                        </a:rPr>
                        <a:t> 3D.</a:t>
                      </a:r>
                    </a:p>
                  </a:txBody>
                  <a:tcPr marL="0" marR="0" marT="0" marB="0" anchor="ctr"/>
                </a:tc>
                <a:extLst>
                  <a:ext uri="{0D108BD9-81ED-4DB2-BD59-A6C34878D82A}">
                    <a16:rowId xmlns:a16="http://schemas.microsoft.com/office/drawing/2014/main" val="1204758651"/>
                  </a:ext>
                </a:extLst>
              </a:tr>
              <a:tr h="254723">
                <a:tc>
                  <a:txBody>
                    <a:bodyPr/>
                    <a:lstStyle/>
                    <a:p>
                      <a:pPr algn="l"/>
                      <a:r>
                        <a:rPr lang="en-US" sz="800" noProof="0">
                          <a:effectLst/>
                        </a:rPr>
                        <a:t>Think tank</a:t>
                      </a:r>
                    </a:p>
                  </a:txBody>
                  <a:tcPr marL="0" marR="0" marT="0" marB="0" anchor="ctr"/>
                </a:tc>
                <a:tc>
                  <a:txBody>
                    <a:bodyPr/>
                    <a:lstStyle/>
                    <a:p>
                      <a:pPr algn="l"/>
                      <a:r>
                        <a:rPr lang="en-US" sz="800" noProof="0">
                          <a:effectLst/>
                        </a:rPr>
                        <a:t>RES4Africa</a:t>
                      </a:r>
                    </a:p>
                  </a:txBody>
                  <a:tcPr marL="0" marR="0" marT="0" marB="0" anchor="ctr"/>
                </a:tc>
                <a:tc>
                  <a:txBody>
                    <a:bodyPr/>
                    <a:lstStyle/>
                    <a:p>
                      <a:pPr algn="l"/>
                      <a:r>
                        <a:rPr lang="en-US" sz="800" noProof="0">
                          <a:effectLst/>
                        </a:rPr>
                        <a:t>Italy</a:t>
                      </a:r>
                    </a:p>
                  </a:txBody>
                  <a:tcPr marL="0" marR="0" marT="0" marB="0" anchor="ctr"/>
                </a:tc>
                <a:tc>
                  <a:txBody>
                    <a:bodyPr/>
                    <a:lstStyle/>
                    <a:p>
                      <a:pPr algn="l"/>
                      <a:r>
                        <a:rPr lang="en-US" sz="800" noProof="0">
                          <a:effectLst/>
                        </a:rPr>
                        <a:t>RES4Africa (Renewable Energy Solutions for Africa) is a Foundation that works in support of Africa’s just energy transition in order to achieve SDG7, ensuring access to affordable, reliable, sustainable and modern energy for all.</a:t>
                      </a:r>
                    </a:p>
                  </a:txBody>
                  <a:tcPr marL="0" marR="0" marT="0" marB="0" anchor="ctr"/>
                </a:tc>
                <a:extLst>
                  <a:ext uri="{0D108BD9-81ED-4DB2-BD59-A6C34878D82A}">
                    <a16:rowId xmlns:a16="http://schemas.microsoft.com/office/drawing/2014/main" val="1269410571"/>
                  </a:ext>
                </a:extLst>
              </a:tr>
              <a:tr h="315904">
                <a:tc>
                  <a:txBody>
                    <a:bodyPr/>
                    <a:lstStyle/>
                    <a:p>
                      <a:pPr algn="l"/>
                      <a:r>
                        <a:rPr lang="en-US" sz="800" noProof="0">
                          <a:effectLst/>
                        </a:rPr>
                        <a:t>Civil society </a:t>
                      </a:r>
                    </a:p>
                  </a:txBody>
                  <a:tcPr marL="0" marR="0" marT="0" marB="0" anchor="ctr"/>
                </a:tc>
                <a:tc>
                  <a:txBody>
                    <a:bodyPr/>
                    <a:lstStyle/>
                    <a:p>
                      <a:pPr algn="l"/>
                      <a:r>
                        <a:rPr lang="en-US" sz="800" noProof="0" err="1">
                          <a:effectLst/>
                        </a:rPr>
                        <a:t>Innovea</a:t>
                      </a:r>
                      <a:r>
                        <a:rPr lang="en-US" sz="800" noProof="0">
                          <a:effectLst/>
                        </a:rPr>
                        <a:t> Hubs &amp; </a:t>
                      </a:r>
                      <a:r>
                        <a:rPr lang="en-US" sz="800" noProof="0" err="1">
                          <a:effectLst/>
                        </a:rPr>
                        <a:t>Innovea</a:t>
                      </a:r>
                      <a:r>
                        <a:rPr lang="en-US" sz="800" noProof="0">
                          <a:effectLst/>
                        </a:rPr>
                        <a:t> Development Foundation</a:t>
                      </a:r>
                    </a:p>
                  </a:txBody>
                  <a:tcPr marL="0" marR="0" marT="0" marB="0" anchor="ctr"/>
                </a:tc>
                <a:tc>
                  <a:txBody>
                    <a:bodyPr/>
                    <a:lstStyle/>
                    <a:p>
                      <a:pPr algn="l"/>
                      <a:r>
                        <a:rPr lang="en-US" sz="800" noProof="0">
                          <a:effectLst/>
                        </a:rPr>
                        <a:t>Nigeria</a:t>
                      </a:r>
                    </a:p>
                  </a:txBody>
                  <a:tcPr marL="0" marR="0" marT="0" marB="0" anchor="ctr"/>
                </a:tc>
                <a:tc>
                  <a:txBody>
                    <a:bodyPr/>
                    <a:lstStyle/>
                    <a:p>
                      <a:pPr algn="l"/>
                      <a:r>
                        <a:rPr lang="en-US" sz="800" noProof="0">
                          <a:effectLst/>
                        </a:rPr>
                        <a:t>Energy Transfer Hub for Efficiency and Renewables seeks to transform skills, improve efficiency and productivity in energy solutions as a </a:t>
                      </a:r>
                      <a:r>
                        <a:rPr lang="en-US" sz="800" noProof="0" err="1">
                          <a:effectLst/>
                        </a:rPr>
                        <a:t>statrategic</a:t>
                      </a:r>
                      <a:r>
                        <a:rPr lang="en-US" sz="800" noProof="0">
                          <a:effectLst/>
                        </a:rPr>
                        <a:t> approach towards transitioning from fossil based energy to renewable energy. </a:t>
                      </a:r>
                    </a:p>
                  </a:txBody>
                  <a:tcPr marL="0" marR="0" marT="0" marB="0" anchor="ctr"/>
                </a:tc>
                <a:extLst>
                  <a:ext uri="{0D108BD9-81ED-4DB2-BD59-A6C34878D82A}">
                    <a16:rowId xmlns:a16="http://schemas.microsoft.com/office/drawing/2014/main" val="2909654405"/>
                  </a:ext>
                </a:extLst>
              </a:tr>
              <a:tr h="254723">
                <a:tc>
                  <a:txBody>
                    <a:bodyPr/>
                    <a:lstStyle/>
                    <a:p>
                      <a:pPr algn="l"/>
                      <a:r>
                        <a:rPr lang="en-US" sz="800" noProof="0">
                          <a:effectLst/>
                        </a:rPr>
                        <a:t>Civil society </a:t>
                      </a:r>
                    </a:p>
                  </a:txBody>
                  <a:tcPr marL="0" marR="0" marT="0" marB="0" anchor="ctr"/>
                </a:tc>
                <a:tc>
                  <a:txBody>
                    <a:bodyPr/>
                    <a:lstStyle/>
                    <a:p>
                      <a:pPr algn="l"/>
                      <a:r>
                        <a:rPr lang="en-US" sz="800" noProof="0">
                          <a:effectLst/>
                        </a:rPr>
                        <a:t>EU Africa RISE</a:t>
                      </a:r>
                    </a:p>
                  </a:txBody>
                  <a:tcPr marL="0" marR="0" marT="0" marB="0" anchor="ctr"/>
                </a:tc>
                <a:tc>
                  <a:txBody>
                    <a:bodyPr/>
                    <a:lstStyle/>
                    <a:p>
                      <a:pPr algn="l"/>
                      <a:r>
                        <a:rPr lang="en-US" sz="800" noProof="0">
                          <a:effectLst/>
                        </a:rPr>
                        <a:t>Belgium</a:t>
                      </a:r>
                    </a:p>
                  </a:txBody>
                  <a:tcPr marL="0" marR="0" marT="0" marB="0" anchor="ctr"/>
                </a:tc>
                <a:tc>
                  <a:txBody>
                    <a:bodyPr/>
                    <a:lstStyle/>
                    <a:p>
                      <a:pPr algn="l"/>
                      <a:r>
                        <a:rPr lang="en-US" sz="800" noProof="0">
                          <a:effectLst/>
                        </a:rPr>
                        <a:t>Africa RISE (Reform for Investment and Sustainable Economies) is a demand-led technical assistance facility that supports inclusive and sustainable growth and decent work in Eastern Africa, Southern Africa, and the Indian Ocean region. It promotes macro-e</a:t>
                      </a:r>
                    </a:p>
                  </a:txBody>
                  <a:tcPr marL="0" marR="0" marT="0" marB="0" anchor="ctr"/>
                </a:tc>
                <a:extLst>
                  <a:ext uri="{0D108BD9-81ED-4DB2-BD59-A6C34878D82A}">
                    <a16:rowId xmlns:a16="http://schemas.microsoft.com/office/drawing/2014/main" val="3719670215"/>
                  </a:ext>
                </a:extLst>
              </a:tr>
              <a:tr h="187437">
                <a:tc>
                  <a:txBody>
                    <a:bodyPr/>
                    <a:lstStyle/>
                    <a:p>
                      <a:pPr algn="l"/>
                      <a:r>
                        <a:rPr lang="en-US" sz="800" noProof="0">
                          <a:effectLst/>
                        </a:rPr>
                        <a:t>Civil society </a:t>
                      </a:r>
                    </a:p>
                  </a:txBody>
                  <a:tcPr marL="0" marR="0" marT="0" marB="0" anchor="ctr"/>
                </a:tc>
                <a:tc>
                  <a:txBody>
                    <a:bodyPr/>
                    <a:lstStyle/>
                    <a:p>
                      <a:pPr algn="l"/>
                      <a:r>
                        <a:rPr lang="en-US" sz="800" noProof="0">
                          <a:effectLst/>
                        </a:rPr>
                        <a:t>Global Young Leaders Organization</a:t>
                      </a:r>
                    </a:p>
                  </a:txBody>
                  <a:tcPr marL="0" marR="0" marT="0" marB="0" anchor="ctr"/>
                </a:tc>
                <a:tc>
                  <a:txBody>
                    <a:bodyPr/>
                    <a:lstStyle/>
                    <a:p>
                      <a:pPr algn="l"/>
                      <a:r>
                        <a:rPr lang="en-US" sz="800" noProof="0">
                          <a:effectLst/>
                        </a:rPr>
                        <a:t>Tunisia</a:t>
                      </a:r>
                    </a:p>
                  </a:txBody>
                  <a:tcPr marL="0" marR="0" marT="0" marB="0" anchor="ctr"/>
                </a:tc>
                <a:tc>
                  <a:txBody>
                    <a:bodyPr/>
                    <a:lstStyle/>
                    <a:p>
                      <a:pPr algn="l"/>
                      <a:r>
                        <a:rPr lang="en-US" sz="800" noProof="0">
                          <a:effectLst/>
                        </a:rPr>
                        <a:t>How women entrepreneurs in Africa can access finance</a:t>
                      </a:r>
                    </a:p>
                  </a:txBody>
                  <a:tcPr marL="0" marR="0" marT="0" marB="0" anchor="ctr"/>
                </a:tc>
                <a:extLst>
                  <a:ext uri="{0D108BD9-81ED-4DB2-BD59-A6C34878D82A}">
                    <a16:rowId xmlns:a16="http://schemas.microsoft.com/office/drawing/2014/main" val="2998606417"/>
                  </a:ext>
                </a:extLst>
              </a:tr>
              <a:tr h="254723">
                <a:tc>
                  <a:txBody>
                    <a:bodyPr/>
                    <a:lstStyle/>
                    <a:p>
                      <a:pPr algn="l"/>
                      <a:r>
                        <a:rPr lang="en-US" sz="800" noProof="0">
                          <a:effectLst/>
                        </a:rPr>
                        <a:t>Institution / Government</a:t>
                      </a:r>
                    </a:p>
                  </a:txBody>
                  <a:tcPr marL="0" marR="0" marT="0" marB="0" anchor="ctr"/>
                </a:tc>
                <a:tc>
                  <a:txBody>
                    <a:bodyPr/>
                    <a:lstStyle/>
                    <a:p>
                      <a:pPr algn="l"/>
                      <a:r>
                        <a:rPr lang="en-US" sz="800" noProof="0">
                          <a:effectLst/>
                        </a:rPr>
                        <a:t>LA VERTICALE AME</a:t>
                      </a:r>
                    </a:p>
                  </a:txBody>
                  <a:tcPr marL="0" marR="0" marT="0" marB="0" anchor="ctr"/>
                </a:tc>
                <a:tc>
                  <a:txBody>
                    <a:bodyPr/>
                    <a:lstStyle/>
                    <a:p>
                      <a:pPr algn="l"/>
                      <a:r>
                        <a:rPr lang="en-US" sz="800" noProof="0">
                          <a:effectLst/>
                        </a:rPr>
                        <a:t>France</a:t>
                      </a:r>
                    </a:p>
                  </a:txBody>
                  <a:tcPr marL="0" marR="0" marT="0" marB="0" anchor="ctr"/>
                </a:tc>
                <a:tc>
                  <a:txBody>
                    <a:bodyPr/>
                    <a:lstStyle/>
                    <a:p>
                      <a:pPr algn="l"/>
                      <a:r>
                        <a:rPr lang="en-US" sz="800" noProof="0" err="1">
                          <a:effectLst/>
                        </a:rPr>
                        <a:t>Projet</a:t>
                      </a:r>
                      <a:r>
                        <a:rPr lang="en-US" sz="800" noProof="0">
                          <a:effectLst/>
                        </a:rPr>
                        <a:t> ZESS : </a:t>
                      </a:r>
                      <a:r>
                        <a:rPr lang="en-US" sz="800" noProof="0" err="1">
                          <a:effectLst/>
                        </a:rPr>
                        <a:t>vers</a:t>
                      </a:r>
                      <a:r>
                        <a:rPr lang="en-US" sz="800" noProof="0">
                          <a:effectLst/>
                        </a:rPr>
                        <a:t> un </a:t>
                      </a:r>
                      <a:r>
                        <a:rPr lang="en-US" sz="800" noProof="0" err="1">
                          <a:effectLst/>
                        </a:rPr>
                        <a:t>modèle</a:t>
                      </a:r>
                      <a:r>
                        <a:rPr lang="en-US" sz="800" noProof="0">
                          <a:effectLst/>
                        </a:rPr>
                        <a:t> </a:t>
                      </a:r>
                      <a:r>
                        <a:rPr lang="en-US" sz="800" noProof="0" err="1">
                          <a:effectLst/>
                        </a:rPr>
                        <a:t>africain</a:t>
                      </a:r>
                      <a:r>
                        <a:rPr lang="en-US" sz="800" noProof="0">
                          <a:effectLst/>
                        </a:rPr>
                        <a:t> de zones </a:t>
                      </a:r>
                      <a:r>
                        <a:rPr lang="en-US" sz="800" noProof="0" err="1">
                          <a:effectLst/>
                        </a:rPr>
                        <a:t>économiques</a:t>
                      </a:r>
                      <a:r>
                        <a:rPr lang="en-US" sz="800" noProof="0">
                          <a:effectLst/>
                        </a:rPr>
                        <a:t> </a:t>
                      </a:r>
                      <a:r>
                        <a:rPr lang="en-US" sz="800" noProof="0" err="1">
                          <a:effectLst/>
                        </a:rPr>
                        <a:t>spéciales</a:t>
                      </a:r>
                      <a:r>
                        <a:rPr lang="en-US" sz="800" noProof="0">
                          <a:effectLst/>
                        </a:rPr>
                        <a:t> et </a:t>
                      </a:r>
                      <a:r>
                        <a:rPr lang="en-US" sz="800" noProof="0" err="1">
                          <a:effectLst/>
                        </a:rPr>
                        <a:t>sécurisées</a:t>
                      </a:r>
                      <a:r>
                        <a:rPr lang="en-US" sz="800" noProof="0">
                          <a:effectLst/>
                        </a:rPr>
                        <a:t/>
                      </a:r>
                      <a:br>
                        <a:rPr lang="en-US" sz="800" noProof="0">
                          <a:effectLst/>
                        </a:rPr>
                      </a:br>
                      <a:r>
                        <a:rPr lang="en-US" sz="800" noProof="0">
                          <a:effectLst/>
                        </a:rPr>
                        <a:t>(ZESS) </a:t>
                      </a:r>
                      <a:r>
                        <a:rPr lang="en-US" sz="800" noProof="0" err="1">
                          <a:effectLst/>
                        </a:rPr>
                        <a:t>en</a:t>
                      </a:r>
                      <a:r>
                        <a:rPr lang="en-US" sz="800" noProof="0">
                          <a:effectLst/>
                        </a:rPr>
                        <a:t> </a:t>
                      </a:r>
                      <a:r>
                        <a:rPr lang="en-US" sz="800" noProof="0" err="1">
                          <a:effectLst/>
                        </a:rPr>
                        <a:t>partenariat</a:t>
                      </a:r>
                      <a:r>
                        <a:rPr lang="en-US" sz="800" noProof="0">
                          <a:effectLst/>
                        </a:rPr>
                        <a:t> avec </a:t>
                      </a:r>
                      <a:r>
                        <a:rPr lang="en-US" sz="800" noProof="0" err="1">
                          <a:effectLst/>
                        </a:rPr>
                        <a:t>l'Europe</a:t>
                      </a:r>
                      <a:endParaRPr lang="en-US" sz="800" noProof="0">
                        <a:effectLst/>
                      </a:endParaRPr>
                    </a:p>
                  </a:txBody>
                  <a:tcPr marL="0" marR="0" marT="0" marB="0" anchor="ctr"/>
                </a:tc>
                <a:extLst>
                  <a:ext uri="{0D108BD9-81ED-4DB2-BD59-A6C34878D82A}">
                    <a16:rowId xmlns:a16="http://schemas.microsoft.com/office/drawing/2014/main" val="3767166296"/>
                  </a:ext>
                </a:extLst>
              </a:tr>
              <a:tr h="254723">
                <a:tc>
                  <a:txBody>
                    <a:bodyPr/>
                    <a:lstStyle/>
                    <a:p>
                      <a:pPr algn="l"/>
                      <a:r>
                        <a:rPr lang="en-US" sz="800">
                          <a:effectLst/>
                        </a:rPr>
                        <a:t>Academics / Researchers / Students</a:t>
                      </a:r>
                    </a:p>
                  </a:txBody>
                  <a:tcPr marL="0" marR="0" marT="0" marB="0" anchor="ctr"/>
                </a:tc>
                <a:tc>
                  <a:txBody>
                    <a:bodyPr/>
                    <a:lstStyle/>
                    <a:p>
                      <a:pPr algn="l"/>
                      <a:r>
                        <a:rPr lang="en-US" sz="800">
                          <a:effectLst/>
                        </a:rPr>
                        <a:t>Université Paris-Dauphine PSL</a:t>
                      </a:r>
                    </a:p>
                  </a:txBody>
                  <a:tcPr marL="0" marR="0" marT="0" marB="0" anchor="ctr"/>
                </a:tc>
                <a:tc>
                  <a:txBody>
                    <a:bodyPr/>
                    <a:lstStyle/>
                    <a:p>
                      <a:pPr algn="l"/>
                      <a:r>
                        <a:rPr lang="en-US" sz="800">
                          <a:effectLst/>
                        </a:rPr>
                        <a:t>France</a:t>
                      </a:r>
                    </a:p>
                  </a:txBody>
                  <a:tcPr marL="0" marR="0" marT="0" marB="0" anchor="ctr"/>
                </a:tc>
                <a:tc>
                  <a:txBody>
                    <a:bodyPr/>
                    <a:lstStyle/>
                    <a:p>
                      <a:pPr algn="l"/>
                      <a:r>
                        <a:rPr lang="en-US" sz="800" dirty="0">
                          <a:effectLst/>
                        </a:rPr>
                        <a:t>Through a collaboration approach between African and European academia and professionals, co-designing curricula, conceiving hybrid methodology (on-line and face-to-face) for the various types of training delivered (certificate, high-level seminars...). A</a:t>
                      </a:r>
                    </a:p>
                  </a:txBody>
                  <a:tcPr marL="0" marR="0" marT="0" marB="0" anchor="ctr"/>
                </a:tc>
                <a:extLst>
                  <a:ext uri="{0D108BD9-81ED-4DB2-BD59-A6C34878D82A}">
                    <a16:rowId xmlns:a16="http://schemas.microsoft.com/office/drawing/2014/main" val="1116822871"/>
                  </a:ext>
                </a:extLst>
              </a:tr>
            </a:tbl>
          </a:graphicData>
        </a:graphic>
      </p:graphicFrame>
      <p:sp>
        <p:nvSpPr>
          <p:cNvPr id="7" name="Content Placeholder 2">
            <a:extLst>
              <a:ext uri="{FF2B5EF4-FFF2-40B4-BE49-F238E27FC236}">
                <a16:creationId xmlns:a16="http://schemas.microsoft.com/office/drawing/2014/main" id="{61B779A3-A2D7-49C6-99DA-239373625FAD}"/>
              </a:ext>
            </a:extLst>
          </p:cNvPr>
          <p:cNvSpPr txBox="1">
            <a:spLocks/>
          </p:cNvSpPr>
          <p:nvPr/>
        </p:nvSpPr>
        <p:spPr>
          <a:xfrm>
            <a:off x="631592" y="662001"/>
            <a:ext cx="10676008" cy="41631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rgbClr val="68A5D7"/>
                </a:solidFill>
                <a:latin typeface="EC Square Sans Pro" panose="020B0506040000020004" pitchFamily="34" charset="0"/>
                <a:ea typeface="+mn-ea"/>
                <a:cs typeface="+mn-cs"/>
              </a:defRPr>
            </a:lvl1pPr>
            <a:lvl2pPr marL="173038" indent="-1619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EC Square Sans Pro" panose="020B0506040000020004" pitchFamily="34" charset="0"/>
                <a:ea typeface="+mn-ea"/>
                <a:cs typeface="+mn-cs"/>
              </a:defRPr>
            </a:lvl2pPr>
            <a:lvl3pPr marL="403225" indent="-173038" algn="l" defTabSz="914400" rtl="0" eaLnBrk="1" latinLnBrk="0" hangingPunct="1">
              <a:lnSpc>
                <a:spcPct val="90000"/>
              </a:lnSpc>
              <a:spcBef>
                <a:spcPts val="500"/>
              </a:spcBef>
              <a:buFont typeface="Arial" panose="020B0604020202020204" pitchFamily="34" charset="0"/>
              <a:buChar char="•"/>
              <a:tabLst/>
              <a:defRPr sz="1400" b="0" i="0" kern="1200">
                <a:solidFill>
                  <a:schemeClr val="tx1"/>
                </a:solidFill>
                <a:latin typeface="EC Square Sans Pro" panose="020B0506040000020004" pitchFamily="34" charset="0"/>
                <a:ea typeface="+mn-ea"/>
                <a:cs typeface="+mn-cs"/>
              </a:defRPr>
            </a:lvl3pPr>
            <a:lvl4pPr marL="633413" indent="-173038" algn="l" defTabSz="914400" rtl="0" eaLnBrk="1" latinLnBrk="0" hangingPunct="1">
              <a:lnSpc>
                <a:spcPct val="90000"/>
              </a:lnSpc>
              <a:spcBef>
                <a:spcPts val="500"/>
              </a:spcBef>
              <a:buFont typeface="Arial" panose="020B0604020202020204" pitchFamily="34" charset="0"/>
              <a:buChar char="•"/>
              <a:tabLst/>
              <a:defRPr sz="1400" b="0" i="0" kern="1200">
                <a:solidFill>
                  <a:schemeClr val="tx1"/>
                </a:solidFill>
                <a:latin typeface="EC Square Sans Pro" panose="020B0506040000020004" pitchFamily="34" charset="0"/>
                <a:ea typeface="+mn-ea"/>
                <a:cs typeface="+mn-cs"/>
              </a:defRPr>
            </a:lvl4pPr>
            <a:lvl5pPr marL="865188" indent="-173038" algn="l" defTabSz="914400" rtl="0" eaLnBrk="1" latinLnBrk="0" hangingPunct="1">
              <a:lnSpc>
                <a:spcPct val="90000"/>
              </a:lnSpc>
              <a:spcBef>
                <a:spcPts val="500"/>
              </a:spcBef>
              <a:buFont typeface="Arial" panose="020B0604020202020204" pitchFamily="34" charset="0"/>
              <a:buChar char="•"/>
              <a:tabLst/>
              <a:defRPr sz="1400" b="0" i="0" kern="1200">
                <a:solidFill>
                  <a:schemeClr val="tx1"/>
                </a:solidFill>
                <a:latin typeface="EC Square Sans Pro"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272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00000"/>
                </a:solidFill>
                <a:effectLst/>
                <a:uLnTx/>
                <a:uFillTx/>
                <a:latin typeface="EC Square Sans Pro"/>
                <a:ea typeface="+mn-ea"/>
                <a:cs typeface="+mn-cs"/>
              </a:rPr>
              <a:t>100 applications for workshops and seminars. 17 workshops were selected for the first wave.</a:t>
            </a:r>
          </a:p>
        </p:txBody>
      </p:sp>
    </p:spTree>
    <p:extLst>
      <p:ext uri="{BB962C8B-B14F-4D97-AF65-F5344CB8AC3E}">
        <p14:creationId xmlns:p14="http://schemas.microsoft.com/office/powerpoint/2010/main" val="554669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42B5BF1C-341C-49C6-BDE8-1E5871AD3480}"/>
              </a:ext>
            </a:extLst>
          </p:cNvPr>
          <p:cNvSpPr txBox="1">
            <a:spLocks/>
          </p:cNvSpPr>
          <p:nvPr/>
        </p:nvSpPr>
        <p:spPr>
          <a:xfrm>
            <a:off x="792000" y="576956"/>
            <a:ext cx="10515600" cy="65049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b="0" i="0" kern="1200">
                <a:solidFill>
                  <a:srgbClr val="3F66A3"/>
                </a:solidFill>
                <a:latin typeface="EC Square Sans Pro Medium" panose="020B05060400000200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FR" sz="2000" b="0" i="0" u="none" strike="noStrike" kern="1200" cap="none" spc="0" normalizeH="0" baseline="0" noProof="1">
              <a:ln>
                <a:noFill/>
              </a:ln>
              <a:solidFill>
                <a:srgbClr val="3F66A3"/>
              </a:solidFill>
              <a:effectLst/>
              <a:uLnTx/>
              <a:uFillTx/>
              <a:latin typeface="EC Square Sans Pro Medium" panose="020B0506040000020004" pitchFamily="34" charset="0"/>
              <a:ea typeface="+mj-ea"/>
              <a:cs typeface="+mj-cs"/>
            </a:endParaRPr>
          </a:p>
        </p:txBody>
      </p:sp>
      <p:sp>
        <p:nvSpPr>
          <p:cNvPr id="4" name="Title 3">
            <a:extLst>
              <a:ext uri="{FF2B5EF4-FFF2-40B4-BE49-F238E27FC236}">
                <a16:creationId xmlns:a16="http://schemas.microsoft.com/office/drawing/2014/main" id="{1FC08882-4761-204F-AA1C-29812C64D5EF}"/>
              </a:ext>
            </a:extLst>
          </p:cNvPr>
          <p:cNvSpPr>
            <a:spLocks noGrp="1"/>
          </p:cNvSpPr>
          <p:nvPr>
            <p:ph type="title"/>
          </p:nvPr>
        </p:nvSpPr>
        <p:spPr>
          <a:xfrm>
            <a:off x="1402532" y="139405"/>
            <a:ext cx="9294535" cy="619525"/>
          </a:xfrm>
        </p:spPr>
        <p:txBody>
          <a:bodyPr>
            <a:normAutofit/>
          </a:bodyPr>
          <a:lstStyle/>
          <a:p>
            <a:r>
              <a:rPr lang="fr-FR" noProof="1">
                <a:latin typeface="EC Square Sans Pro Medium"/>
              </a:rPr>
              <a:t>WORKSHOPS AND SEMINARS PROPOSED SELECTION (2)</a:t>
            </a:r>
            <a:endParaRPr lang="en-GB" dirty="0">
              <a:latin typeface="EC Square Sans Pro Medium"/>
            </a:endParaRPr>
          </a:p>
        </p:txBody>
      </p:sp>
      <p:sp>
        <p:nvSpPr>
          <p:cNvPr id="8" name="Date Placeholder 7">
            <a:extLst>
              <a:ext uri="{FF2B5EF4-FFF2-40B4-BE49-F238E27FC236}">
                <a16:creationId xmlns:a16="http://schemas.microsoft.com/office/drawing/2014/main" id="{A431BBA9-33B9-AE48-9C7F-2D5588B8E818}"/>
              </a:ext>
            </a:extLst>
          </p:cNvPr>
          <p:cNvSpPr>
            <a:spLocks noGrp="1"/>
          </p:cNvSpPr>
          <p:nvPr>
            <p:ph type="dt" sz="half" idx="10"/>
          </p:nvPr>
        </p:nvSpPr>
        <p:spPr>
          <a:xfrm>
            <a:off x="2566987" y="6129338"/>
            <a:ext cx="5653087" cy="468312"/>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lumMod val="65000"/>
                    <a:lumOff val="35000"/>
                  </a:srgbClr>
                </a:solidFill>
                <a:effectLst/>
                <a:uLnTx/>
                <a:uFillTx/>
                <a:latin typeface="EC Square Sans Pro" panose="020B0506040000020004" pitchFamily="34" charset="0"/>
                <a:ea typeface="+mn-ea"/>
                <a:cs typeface="+mn-cs"/>
              </a:rPr>
              <a:t>BUILDING STRONGER VALUE CHAINS FOR SUSTAINABLE GROWTH AND DECENT JOBS</a:t>
            </a:r>
          </a:p>
        </p:txBody>
      </p:sp>
      <p:graphicFrame>
        <p:nvGraphicFramePr>
          <p:cNvPr id="5" name="Table 4">
            <a:extLst>
              <a:ext uri="{FF2B5EF4-FFF2-40B4-BE49-F238E27FC236}">
                <a16:creationId xmlns:a16="http://schemas.microsoft.com/office/drawing/2014/main" id="{A4A50697-45D2-438A-A767-FAB0AE232810}"/>
              </a:ext>
            </a:extLst>
          </p:cNvPr>
          <p:cNvGraphicFramePr>
            <a:graphicFrameLocks noGrp="1"/>
          </p:cNvGraphicFramePr>
          <p:nvPr>
            <p:extLst/>
          </p:nvPr>
        </p:nvGraphicFramePr>
        <p:xfrm>
          <a:off x="1058235" y="944227"/>
          <a:ext cx="9983128" cy="4971980"/>
        </p:xfrm>
        <a:graphic>
          <a:graphicData uri="http://schemas.openxmlformats.org/drawingml/2006/table">
            <a:tbl>
              <a:tblPr firstRow="1" bandRow="1">
                <a:tableStyleId>{9D7B26C5-4107-4FEC-AEDC-1716B250A1EF}</a:tableStyleId>
              </a:tblPr>
              <a:tblGrid>
                <a:gridCol w="1095374">
                  <a:extLst>
                    <a:ext uri="{9D8B030D-6E8A-4147-A177-3AD203B41FA5}">
                      <a16:colId xmlns:a16="http://schemas.microsoft.com/office/drawing/2014/main" val="4068826502"/>
                    </a:ext>
                  </a:extLst>
                </a:gridCol>
                <a:gridCol w="2271053">
                  <a:extLst>
                    <a:ext uri="{9D8B030D-6E8A-4147-A177-3AD203B41FA5}">
                      <a16:colId xmlns:a16="http://schemas.microsoft.com/office/drawing/2014/main" val="3822887634"/>
                    </a:ext>
                  </a:extLst>
                </a:gridCol>
                <a:gridCol w="471496">
                  <a:extLst>
                    <a:ext uri="{9D8B030D-6E8A-4147-A177-3AD203B41FA5}">
                      <a16:colId xmlns:a16="http://schemas.microsoft.com/office/drawing/2014/main" val="1386105894"/>
                    </a:ext>
                  </a:extLst>
                </a:gridCol>
                <a:gridCol w="6145205">
                  <a:extLst>
                    <a:ext uri="{9D8B030D-6E8A-4147-A177-3AD203B41FA5}">
                      <a16:colId xmlns:a16="http://schemas.microsoft.com/office/drawing/2014/main" val="3785109282"/>
                    </a:ext>
                  </a:extLst>
                </a:gridCol>
              </a:tblGrid>
              <a:tr h="263338">
                <a:tc>
                  <a:txBody>
                    <a:bodyPr/>
                    <a:lstStyle/>
                    <a:p>
                      <a:pPr algn="ctr"/>
                      <a:r>
                        <a:rPr lang="en-US" sz="700" noProof="0">
                          <a:effectLst/>
                          <a:latin typeface="EC Square Sans Pro" panose="020B0506040000020004"/>
                        </a:rPr>
                        <a:t>Category</a:t>
                      </a:r>
                    </a:p>
                  </a:txBody>
                  <a:tcPr marL="0" marR="0" marT="0" marB="0" anchor="ctr"/>
                </a:tc>
                <a:tc>
                  <a:txBody>
                    <a:bodyPr/>
                    <a:lstStyle/>
                    <a:p>
                      <a:r>
                        <a:rPr lang="en-US" sz="700" noProof="0">
                          <a:effectLst/>
                          <a:latin typeface="EC Square Sans Pro" panose="020B0506040000020004"/>
                        </a:rPr>
                        <a:t>Organization name</a:t>
                      </a:r>
                    </a:p>
                  </a:txBody>
                  <a:tcPr marL="0" marR="0" marT="0" marB="0" anchor="ctr"/>
                </a:tc>
                <a:tc>
                  <a:txBody>
                    <a:bodyPr/>
                    <a:lstStyle/>
                    <a:p>
                      <a:r>
                        <a:rPr lang="en-US" sz="700" noProof="0">
                          <a:effectLst/>
                          <a:latin typeface="EC Square Sans Pro" panose="020B0506040000020004"/>
                        </a:rPr>
                        <a:t>Pays</a:t>
                      </a:r>
                    </a:p>
                  </a:txBody>
                  <a:tcPr marL="0" marR="0" marT="0" marB="0" anchor="ctr"/>
                </a:tc>
                <a:tc>
                  <a:txBody>
                    <a:bodyPr/>
                    <a:lstStyle/>
                    <a:p>
                      <a:r>
                        <a:rPr lang="en-US" sz="700" noProof="0">
                          <a:effectLst/>
                          <a:latin typeface="EC Square Sans Pro" panose="020B0506040000020004"/>
                        </a:rPr>
                        <a:t>Project in a few lines</a:t>
                      </a:r>
                    </a:p>
                  </a:txBody>
                  <a:tcPr marL="0" marR="0" marT="0" marB="0" anchor="ctr"/>
                </a:tc>
                <a:extLst>
                  <a:ext uri="{0D108BD9-81ED-4DB2-BD59-A6C34878D82A}">
                    <a16:rowId xmlns:a16="http://schemas.microsoft.com/office/drawing/2014/main" val="2009043883"/>
                  </a:ext>
                </a:extLst>
              </a:tr>
              <a:tr h="187437">
                <a:tc>
                  <a:txBody>
                    <a:bodyPr/>
                    <a:lstStyle/>
                    <a:p>
                      <a:pPr algn="ctr" fontAlgn="b"/>
                      <a:r>
                        <a:rPr lang="fr-FR" sz="700" b="0" i="0" u="none" strike="noStrike" dirty="0" err="1">
                          <a:effectLst/>
                          <a:latin typeface="EC Square Sans Pro" panose="020B0506040000020004"/>
                        </a:rPr>
                        <a:t>Academics</a:t>
                      </a:r>
                      <a:r>
                        <a:rPr lang="fr-FR" sz="700" b="0" i="0" u="none" strike="noStrike" dirty="0">
                          <a:effectLst/>
                          <a:latin typeface="EC Square Sans Pro" panose="020B0506040000020004"/>
                        </a:rPr>
                        <a:t> / </a:t>
                      </a:r>
                      <a:r>
                        <a:rPr lang="fr-FR" sz="700" b="0" i="0" u="none" strike="noStrike" dirty="0" err="1">
                          <a:effectLst/>
                          <a:latin typeface="EC Square Sans Pro" panose="020B0506040000020004"/>
                        </a:rPr>
                        <a:t>Researchers</a:t>
                      </a:r>
                      <a:r>
                        <a:rPr lang="fr-FR" sz="700" b="0" i="0" u="none" strike="noStrike" dirty="0">
                          <a:effectLst/>
                          <a:latin typeface="EC Square Sans Pro" panose="020B0506040000020004"/>
                        </a:rPr>
                        <a:t> / </a:t>
                      </a:r>
                      <a:r>
                        <a:rPr lang="fr-FR" sz="700" b="0" i="0" u="none" strike="noStrike" dirty="0" err="1">
                          <a:effectLst/>
                          <a:latin typeface="EC Square Sans Pro" panose="020B0506040000020004"/>
                        </a:rPr>
                        <a:t>Students</a:t>
                      </a:r>
                      <a:endParaRPr lang="fr-FR" sz="700" b="0" i="0" u="none" strike="noStrike" dirty="0">
                        <a:effectLst/>
                        <a:latin typeface="EC Square Sans Pro" panose="020B0506040000020004"/>
                      </a:endParaRPr>
                    </a:p>
                  </a:txBody>
                  <a:tcPr marL="6350" marR="6350" marT="6350" marB="0" anchor="ctr"/>
                </a:tc>
                <a:tc>
                  <a:txBody>
                    <a:bodyPr/>
                    <a:lstStyle/>
                    <a:p>
                      <a:pPr algn="l" fontAlgn="b"/>
                      <a:r>
                        <a:rPr lang="fr-FR" sz="700" b="0" i="0" u="none" strike="noStrike">
                          <a:effectLst/>
                          <a:latin typeface="EC Square Sans Pro" panose="020B0506040000020004"/>
                        </a:rPr>
                        <a:t>Africa Energy Services Group</a:t>
                      </a:r>
                    </a:p>
                  </a:txBody>
                  <a:tcPr marL="6350" marR="6350" marT="6350" marB="0" anchor="ctr"/>
                </a:tc>
                <a:tc>
                  <a:txBody>
                    <a:bodyPr/>
                    <a:lstStyle/>
                    <a:p>
                      <a:pPr algn="l" fontAlgn="b"/>
                      <a:r>
                        <a:rPr lang="fr-FR" sz="700" b="0" i="0" u="none" strike="noStrike">
                          <a:effectLst/>
                          <a:latin typeface="EC Square Sans Pro" panose="020B0506040000020004"/>
                        </a:rPr>
                        <a:t>Rwanda</a:t>
                      </a:r>
                    </a:p>
                  </a:txBody>
                  <a:tcPr marL="6350" marR="6350" marT="6350" marB="0" anchor="ctr"/>
                </a:tc>
                <a:tc>
                  <a:txBody>
                    <a:bodyPr/>
                    <a:lstStyle/>
                    <a:p>
                      <a:pPr algn="l" fontAlgn="b"/>
                      <a:r>
                        <a:rPr lang="en-US" sz="700" b="0" i="0" u="none" strike="noStrike">
                          <a:effectLst/>
                          <a:latin typeface="EC Square Sans Pro" panose="020B0506040000020004"/>
                        </a:rPr>
                        <a:t>wastes disposal is a big challenge for environment. My project is of transforming used car tires into black carbon which can be used in road construction .</a:t>
                      </a:r>
                    </a:p>
                  </a:txBody>
                  <a:tcPr marL="6350" marR="6350" marT="6350" marB="0" anchor="ctr"/>
                </a:tc>
                <a:extLst>
                  <a:ext uri="{0D108BD9-81ED-4DB2-BD59-A6C34878D82A}">
                    <a16:rowId xmlns:a16="http://schemas.microsoft.com/office/drawing/2014/main" val="3495213753"/>
                  </a:ext>
                </a:extLst>
              </a:tr>
              <a:tr h="187437">
                <a:tc>
                  <a:txBody>
                    <a:bodyPr/>
                    <a:lstStyle/>
                    <a:p>
                      <a:pPr algn="ctr" fontAlgn="b"/>
                      <a:r>
                        <a:rPr lang="fr-FR" sz="700" b="0" i="0" u="none" strike="noStrike">
                          <a:effectLst/>
                          <a:latin typeface="EC Square Sans Pro" panose="020B0506040000020004"/>
                        </a:rPr>
                        <a:t>Multinational</a:t>
                      </a:r>
                    </a:p>
                  </a:txBody>
                  <a:tcPr marL="6350" marR="6350" marT="6350" marB="0" anchor="ctr"/>
                </a:tc>
                <a:tc>
                  <a:txBody>
                    <a:bodyPr/>
                    <a:lstStyle/>
                    <a:p>
                      <a:pPr algn="l" fontAlgn="b"/>
                      <a:r>
                        <a:rPr lang="fr-FR" sz="700" b="0" i="0" u="none" strike="noStrike">
                          <a:effectLst/>
                          <a:latin typeface="EC Square Sans Pro" panose="020B0506040000020004"/>
                        </a:rPr>
                        <a:t>African Electronic Trade Group</a:t>
                      </a:r>
                    </a:p>
                  </a:txBody>
                  <a:tcPr marL="6350" marR="6350" marT="6350" marB="0" anchor="ctr"/>
                </a:tc>
                <a:tc>
                  <a:txBody>
                    <a:bodyPr/>
                    <a:lstStyle/>
                    <a:p>
                      <a:pPr algn="l" fontAlgn="b"/>
                      <a:r>
                        <a:rPr lang="fr-FR" sz="700" b="0" i="0" u="none" strike="noStrike">
                          <a:effectLst/>
                          <a:latin typeface="EC Square Sans Pro" panose="020B0506040000020004"/>
                        </a:rPr>
                        <a:t>Eswatini</a:t>
                      </a:r>
                    </a:p>
                  </a:txBody>
                  <a:tcPr marL="6350" marR="6350" marT="6350" marB="0" anchor="ctr"/>
                </a:tc>
                <a:tc>
                  <a:txBody>
                    <a:bodyPr/>
                    <a:lstStyle/>
                    <a:p>
                      <a:pPr algn="l" fontAlgn="b"/>
                      <a:r>
                        <a:rPr lang="en-US" sz="700" b="0" i="0" u="none" strike="noStrike">
                          <a:effectLst/>
                          <a:latin typeface="EC Square Sans Pro" panose="020B0506040000020004"/>
                        </a:rPr>
                        <a:t>The AeTrade Group is a social enterprise with a strategic partnership with the African Union and major private sector organisations in Africa, including MSMEs, women and youth. Our objective is to promote inclusive approaches and partnerships between Afri</a:t>
                      </a:r>
                    </a:p>
                  </a:txBody>
                  <a:tcPr marL="6350" marR="6350" marT="6350" marB="0" anchor="ctr"/>
                </a:tc>
                <a:extLst>
                  <a:ext uri="{0D108BD9-81ED-4DB2-BD59-A6C34878D82A}">
                    <a16:rowId xmlns:a16="http://schemas.microsoft.com/office/drawing/2014/main" val="3302927039"/>
                  </a:ext>
                </a:extLst>
              </a:tr>
              <a:tr h="254723">
                <a:tc>
                  <a:txBody>
                    <a:bodyPr/>
                    <a:lstStyle/>
                    <a:p>
                      <a:pPr algn="ctr" fontAlgn="b"/>
                      <a:r>
                        <a:rPr lang="en-US" sz="700" b="0" i="0" u="none" strike="noStrike">
                          <a:effectLst/>
                          <a:latin typeface="EC Square Sans Pro" panose="020B0506040000020004"/>
                        </a:rPr>
                        <a:t>Civil society – NGO, Youth organisation, Women organisation, Association</a:t>
                      </a:r>
                    </a:p>
                  </a:txBody>
                  <a:tcPr marL="6350" marR="6350" marT="6350" marB="0" anchor="ctr"/>
                </a:tc>
                <a:tc>
                  <a:txBody>
                    <a:bodyPr/>
                    <a:lstStyle/>
                    <a:p>
                      <a:pPr algn="l" fontAlgn="b"/>
                      <a:r>
                        <a:rPr lang="fr-FR" sz="700" b="0" i="0" u="none" strike="noStrike" dirty="0">
                          <a:effectLst/>
                          <a:latin typeface="EC Square Sans Pro" panose="020B0506040000020004"/>
                        </a:rPr>
                        <a:t>AFRUIBANA</a:t>
                      </a:r>
                    </a:p>
                  </a:txBody>
                  <a:tcPr marL="6350" marR="6350" marT="6350" marB="0" anchor="ctr"/>
                </a:tc>
                <a:tc>
                  <a:txBody>
                    <a:bodyPr/>
                    <a:lstStyle/>
                    <a:p>
                      <a:pPr algn="l" fontAlgn="b"/>
                      <a:r>
                        <a:rPr lang="fr-FR" sz="700" b="0" i="0" u="none" strike="noStrike">
                          <a:effectLst/>
                          <a:latin typeface="EC Square Sans Pro" panose="020B0506040000020004"/>
                        </a:rPr>
                        <a:t>France</a:t>
                      </a:r>
                    </a:p>
                  </a:txBody>
                  <a:tcPr marL="6350" marR="6350" marT="6350" marB="0" anchor="ctr"/>
                </a:tc>
                <a:tc>
                  <a:txBody>
                    <a:bodyPr/>
                    <a:lstStyle/>
                    <a:p>
                      <a:pPr algn="l" fontAlgn="b"/>
                      <a:r>
                        <a:rPr lang="en-US" sz="700" b="0" i="0" u="none" strike="noStrike">
                          <a:effectLst/>
                          <a:latin typeface="EC Square Sans Pro" panose="020B0506040000020004"/>
                        </a:rPr>
                        <a:t>As a pan-African association of producers and exporters of bananas and other fruits from Côte d'Ivoire, Cameroon and Ghana, we would like to organise a workshop on the notion of fair valuation of African agricultural production and the need to see th</a:t>
                      </a:r>
                    </a:p>
                  </a:txBody>
                  <a:tcPr marL="6350" marR="6350" marT="6350" marB="0" anchor="ctr"/>
                </a:tc>
                <a:extLst>
                  <a:ext uri="{0D108BD9-81ED-4DB2-BD59-A6C34878D82A}">
                    <a16:rowId xmlns:a16="http://schemas.microsoft.com/office/drawing/2014/main" val="1636667942"/>
                  </a:ext>
                </a:extLst>
              </a:tr>
              <a:tr h="254723">
                <a:tc>
                  <a:txBody>
                    <a:bodyPr/>
                    <a:lstStyle/>
                    <a:p>
                      <a:pPr algn="ctr" fontAlgn="b"/>
                      <a:r>
                        <a:rPr lang="fr-FR" sz="700" b="0" i="0" u="none" strike="noStrike">
                          <a:effectLst/>
                          <a:latin typeface="EC Square Sans Pro" panose="020B0506040000020004"/>
                        </a:rPr>
                        <a:t>Institution / Government</a:t>
                      </a:r>
                    </a:p>
                  </a:txBody>
                  <a:tcPr marL="6350" marR="6350" marT="6350" marB="0" anchor="ctr"/>
                </a:tc>
                <a:tc>
                  <a:txBody>
                    <a:bodyPr/>
                    <a:lstStyle/>
                    <a:p>
                      <a:pPr algn="l" fontAlgn="b"/>
                      <a:r>
                        <a:rPr lang="en-US" sz="700" b="0" i="0" u="none" strike="noStrike">
                          <a:effectLst/>
                          <a:latin typeface="EC Square Sans Pro" panose="020B0506040000020004"/>
                        </a:rPr>
                        <a:t>Agency for Business and Development - GIZ</a:t>
                      </a:r>
                    </a:p>
                  </a:txBody>
                  <a:tcPr marL="6350" marR="6350" marT="6350" marB="0" anchor="ctr"/>
                </a:tc>
                <a:tc>
                  <a:txBody>
                    <a:bodyPr/>
                    <a:lstStyle/>
                    <a:p>
                      <a:pPr algn="l" fontAlgn="b"/>
                      <a:r>
                        <a:rPr lang="fr-FR" sz="700" b="0" i="0" u="none" strike="noStrike">
                          <a:effectLst/>
                          <a:latin typeface="EC Square Sans Pro" panose="020B0506040000020004"/>
                        </a:rPr>
                        <a:t>Germany</a:t>
                      </a:r>
                    </a:p>
                  </a:txBody>
                  <a:tcPr marL="6350" marR="6350" marT="6350" marB="0" anchor="ctr"/>
                </a:tc>
                <a:tc>
                  <a:txBody>
                    <a:bodyPr/>
                    <a:lstStyle/>
                    <a:p>
                      <a:pPr algn="l" fontAlgn="b"/>
                      <a:r>
                        <a:rPr lang="en-US" sz="700" b="0" i="0" u="none" strike="noStrike">
                          <a:effectLst/>
                          <a:latin typeface="EC Square Sans Pro" panose="020B0506040000020004"/>
                        </a:rPr>
                        <a:t>Suggestion fits into the topic "Financing Africas Sustainable Growth" and highlights concrete possiblities to finance projects in Africa by bringing together decision makers from EU, IFIs and high level company representatives in a business brea</a:t>
                      </a:r>
                    </a:p>
                  </a:txBody>
                  <a:tcPr marL="6350" marR="6350" marT="6350" marB="0" anchor="ctr"/>
                </a:tc>
                <a:extLst>
                  <a:ext uri="{0D108BD9-81ED-4DB2-BD59-A6C34878D82A}">
                    <a16:rowId xmlns:a16="http://schemas.microsoft.com/office/drawing/2014/main" val="1087167019"/>
                  </a:ext>
                </a:extLst>
              </a:tr>
              <a:tr h="384487">
                <a:tc>
                  <a:txBody>
                    <a:bodyPr/>
                    <a:lstStyle/>
                    <a:p>
                      <a:pPr algn="ctr" fontAlgn="b"/>
                      <a:r>
                        <a:rPr lang="fr-FR" sz="700" b="0" i="0" u="none" strike="noStrike">
                          <a:effectLst/>
                          <a:latin typeface="EC Square Sans Pro" panose="020B0506040000020004"/>
                        </a:rPr>
                        <a:t>Institution / Government</a:t>
                      </a:r>
                    </a:p>
                  </a:txBody>
                  <a:tcPr marL="6350" marR="6350" marT="6350" marB="0" anchor="ctr"/>
                </a:tc>
                <a:tc>
                  <a:txBody>
                    <a:bodyPr/>
                    <a:lstStyle/>
                    <a:p>
                      <a:pPr algn="l" fontAlgn="b"/>
                      <a:r>
                        <a:rPr lang="fr-FR" sz="700" b="0" i="0" u="none" strike="noStrike">
                          <a:effectLst/>
                          <a:latin typeface="EC Square Sans Pro" panose="020B0506040000020004"/>
                        </a:rPr>
                        <a:t>British Council</a:t>
                      </a:r>
                    </a:p>
                  </a:txBody>
                  <a:tcPr marL="6350" marR="6350" marT="6350" marB="0" anchor="ctr"/>
                </a:tc>
                <a:tc>
                  <a:txBody>
                    <a:bodyPr/>
                    <a:lstStyle/>
                    <a:p>
                      <a:pPr algn="l" fontAlgn="b"/>
                      <a:r>
                        <a:rPr lang="fr-FR" sz="700" b="0" i="0" u="none" strike="noStrike">
                          <a:effectLst/>
                          <a:latin typeface="EC Square Sans Pro" panose="020B0506040000020004"/>
                        </a:rPr>
                        <a:t>Kenya</a:t>
                      </a:r>
                    </a:p>
                  </a:txBody>
                  <a:tcPr marL="6350" marR="6350" marT="6350" marB="0" anchor="ctr"/>
                </a:tc>
                <a:tc>
                  <a:txBody>
                    <a:bodyPr/>
                    <a:lstStyle/>
                    <a:p>
                      <a:pPr algn="l" fontAlgn="b"/>
                      <a:r>
                        <a:rPr lang="en-US" sz="700" b="0" i="0" u="none" strike="noStrike">
                          <a:effectLst/>
                          <a:latin typeface="EC Square Sans Pro" panose="020B0506040000020004"/>
                        </a:rPr>
                        <a:t>Environmental and social concerns are beginning to dent demand for ‘fast fashion’, with its attendant toxicity for the planet and for human rights consumers are increasingly looking for more sustainable options that cause less harm to the envi</a:t>
                      </a:r>
                    </a:p>
                  </a:txBody>
                  <a:tcPr marL="6350" marR="6350" marT="6350" marB="0" anchor="ctr"/>
                </a:tc>
                <a:extLst>
                  <a:ext uri="{0D108BD9-81ED-4DB2-BD59-A6C34878D82A}">
                    <a16:rowId xmlns:a16="http://schemas.microsoft.com/office/drawing/2014/main" val="2740121093"/>
                  </a:ext>
                </a:extLst>
              </a:tr>
              <a:tr h="254723">
                <a:tc>
                  <a:txBody>
                    <a:bodyPr/>
                    <a:lstStyle/>
                    <a:p>
                      <a:pPr algn="ctr" fontAlgn="b"/>
                      <a:r>
                        <a:rPr lang="fr-FR" sz="700" b="0" i="0" u="none" strike="noStrike">
                          <a:effectLst/>
                          <a:latin typeface="EC Square Sans Pro" panose="020B0506040000020004"/>
                        </a:rPr>
                        <a:t>Multinational</a:t>
                      </a:r>
                    </a:p>
                  </a:txBody>
                  <a:tcPr marL="6350" marR="6350" marT="6350" marB="0" anchor="ctr"/>
                </a:tc>
                <a:tc>
                  <a:txBody>
                    <a:bodyPr/>
                    <a:lstStyle/>
                    <a:p>
                      <a:pPr algn="l" fontAlgn="b"/>
                      <a:r>
                        <a:rPr lang="fr-FR" sz="700" b="0" i="0" u="none" strike="noStrike">
                          <a:effectLst/>
                          <a:latin typeface="EC Square Sans Pro" panose="020B0506040000020004"/>
                        </a:rPr>
                        <a:t>CGAP</a:t>
                      </a:r>
                    </a:p>
                  </a:txBody>
                  <a:tcPr marL="6350" marR="6350" marT="6350" marB="0" anchor="ctr"/>
                </a:tc>
                <a:tc>
                  <a:txBody>
                    <a:bodyPr/>
                    <a:lstStyle/>
                    <a:p>
                      <a:pPr algn="l" fontAlgn="b"/>
                      <a:r>
                        <a:rPr lang="fr-FR" sz="700" b="0" i="0" u="none" strike="noStrike">
                          <a:effectLst/>
                          <a:latin typeface="EC Square Sans Pro" panose="020B0506040000020004"/>
                        </a:rPr>
                        <a:t>Belgium</a:t>
                      </a:r>
                    </a:p>
                  </a:txBody>
                  <a:tcPr marL="6350" marR="6350" marT="6350" marB="0" anchor="ctr"/>
                </a:tc>
                <a:tc>
                  <a:txBody>
                    <a:bodyPr/>
                    <a:lstStyle/>
                    <a:p>
                      <a:pPr algn="l" fontAlgn="b"/>
                      <a:r>
                        <a:rPr lang="en-US" sz="700" b="0" i="0" u="none" strike="noStrike">
                          <a:effectLst/>
                          <a:latin typeface="EC Square Sans Pro" panose="020B0506040000020004"/>
                        </a:rPr>
                        <a:t>CGAP and EIB will co-organize a side session on the future of microfinance opportunities and challenges.</a:t>
                      </a:r>
                    </a:p>
                  </a:txBody>
                  <a:tcPr marL="6350" marR="6350" marT="6350" marB="0" anchor="ctr"/>
                </a:tc>
                <a:extLst>
                  <a:ext uri="{0D108BD9-81ED-4DB2-BD59-A6C34878D82A}">
                    <a16:rowId xmlns:a16="http://schemas.microsoft.com/office/drawing/2014/main" val="1055245144"/>
                  </a:ext>
                </a:extLst>
              </a:tr>
              <a:tr h="254723">
                <a:tc>
                  <a:txBody>
                    <a:bodyPr/>
                    <a:lstStyle/>
                    <a:p>
                      <a:pPr algn="ctr" fontAlgn="b"/>
                      <a:r>
                        <a:rPr lang="fr-FR" sz="700" b="0" i="0" u="none" strike="noStrike">
                          <a:effectLst/>
                          <a:latin typeface="EC Square Sans Pro" panose="020B0506040000020004"/>
                        </a:rPr>
                        <a:t>Professional organisation</a:t>
                      </a:r>
                    </a:p>
                  </a:txBody>
                  <a:tcPr marL="6350" marR="6350" marT="6350" marB="0" anchor="ctr"/>
                </a:tc>
                <a:tc>
                  <a:txBody>
                    <a:bodyPr/>
                    <a:lstStyle/>
                    <a:p>
                      <a:pPr algn="l" fontAlgn="b"/>
                      <a:r>
                        <a:rPr lang="fr-FR" sz="700" b="0" i="0" u="none" strike="noStrike">
                          <a:effectLst/>
                          <a:latin typeface="EC Square Sans Pro" panose="020B0506040000020004"/>
                        </a:rPr>
                        <a:t>COCOBOD</a:t>
                      </a:r>
                    </a:p>
                  </a:txBody>
                  <a:tcPr marL="6350" marR="6350" marT="6350" marB="0" anchor="ctr"/>
                </a:tc>
                <a:tc>
                  <a:txBody>
                    <a:bodyPr/>
                    <a:lstStyle/>
                    <a:p>
                      <a:pPr algn="l" fontAlgn="b"/>
                      <a:r>
                        <a:rPr lang="fr-FR" sz="700" b="0" i="0" u="none" strike="noStrike">
                          <a:effectLst/>
                          <a:latin typeface="EC Square Sans Pro" panose="020B0506040000020004"/>
                        </a:rPr>
                        <a:t>Ghana</a:t>
                      </a:r>
                    </a:p>
                  </a:txBody>
                  <a:tcPr marL="6350" marR="6350" marT="6350" marB="0" anchor="ctr"/>
                </a:tc>
                <a:tc>
                  <a:txBody>
                    <a:bodyPr/>
                    <a:lstStyle/>
                    <a:p>
                      <a:pPr algn="l" fontAlgn="b"/>
                      <a:r>
                        <a:rPr lang="en-US" sz="700" b="0" i="0" u="none" strike="noStrike" dirty="0">
                          <a:effectLst/>
                          <a:latin typeface="EC Square Sans Pro" panose="020B0506040000020004"/>
                        </a:rPr>
                        <a:t>Agribusiness in the Cocoa value chain</a:t>
                      </a:r>
                    </a:p>
                  </a:txBody>
                  <a:tcPr marL="6350" marR="6350" marT="6350" marB="0" anchor="ctr"/>
                </a:tc>
                <a:extLst>
                  <a:ext uri="{0D108BD9-81ED-4DB2-BD59-A6C34878D82A}">
                    <a16:rowId xmlns:a16="http://schemas.microsoft.com/office/drawing/2014/main" val="2894364362"/>
                  </a:ext>
                </a:extLst>
              </a:tr>
              <a:tr h="254723">
                <a:tc>
                  <a:txBody>
                    <a:bodyPr/>
                    <a:lstStyle/>
                    <a:p>
                      <a:pPr algn="ctr" fontAlgn="b"/>
                      <a:r>
                        <a:rPr lang="en-US" sz="700" b="0" i="0" u="none" strike="noStrike">
                          <a:effectLst/>
                          <a:latin typeface="EC Square Sans Pro" panose="020B0506040000020004"/>
                        </a:rPr>
                        <a:t>Civil society – NGO, Youth organisation, Women organisation, Association</a:t>
                      </a:r>
                    </a:p>
                  </a:txBody>
                  <a:tcPr marL="6350" marR="6350" marT="6350" marB="0" anchor="ctr"/>
                </a:tc>
                <a:tc>
                  <a:txBody>
                    <a:bodyPr/>
                    <a:lstStyle/>
                    <a:p>
                      <a:pPr algn="l" fontAlgn="b"/>
                      <a:r>
                        <a:rPr lang="fr-FR" sz="700" b="0" i="0" u="none" strike="noStrike">
                          <a:effectLst/>
                          <a:latin typeface="EC Square Sans Pro" panose="020B0506040000020004"/>
                        </a:rPr>
                        <a:t>European International Contractors (EIC)</a:t>
                      </a:r>
                    </a:p>
                  </a:txBody>
                  <a:tcPr marL="6350" marR="6350" marT="6350" marB="0" anchor="ctr"/>
                </a:tc>
                <a:tc>
                  <a:txBody>
                    <a:bodyPr/>
                    <a:lstStyle/>
                    <a:p>
                      <a:pPr algn="l" fontAlgn="b"/>
                      <a:r>
                        <a:rPr lang="fr-FR" sz="700" b="0" i="0" u="none" strike="noStrike">
                          <a:effectLst/>
                          <a:latin typeface="EC Square Sans Pro" panose="020B0506040000020004"/>
                        </a:rPr>
                        <a:t>Germany</a:t>
                      </a:r>
                    </a:p>
                  </a:txBody>
                  <a:tcPr marL="6350" marR="6350" marT="6350" marB="0" anchor="ctr"/>
                </a:tc>
                <a:tc>
                  <a:txBody>
                    <a:bodyPr/>
                    <a:lstStyle/>
                    <a:p>
                      <a:pPr algn="l" fontAlgn="b"/>
                      <a:r>
                        <a:rPr lang="en-US" sz="700" b="0" i="0" u="none" strike="noStrike">
                          <a:effectLst/>
                          <a:latin typeface="EC Square Sans Pro" panose="020B0506040000020004"/>
                        </a:rPr>
                        <a:t>Bringing together esteemed experts representing the African-European Financing Architecture for Development, this roundtable shall investigate in four discussion rounds of about 25 minutes each, how to address infrastructure development needs, how to oper</a:t>
                      </a:r>
                    </a:p>
                  </a:txBody>
                  <a:tcPr marL="6350" marR="6350" marT="6350" marB="0" anchor="ctr"/>
                </a:tc>
                <a:extLst>
                  <a:ext uri="{0D108BD9-81ED-4DB2-BD59-A6C34878D82A}">
                    <a16:rowId xmlns:a16="http://schemas.microsoft.com/office/drawing/2014/main" val="56911334"/>
                  </a:ext>
                </a:extLst>
              </a:tr>
              <a:tr h="254723">
                <a:tc>
                  <a:txBody>
                    <a:bodyPr/>
                    <a:lstStyle/>
                    <a:p>
                      <a:pPr algn="ctr" fontAlgn="b"/>
                      <a:r>
                        <a:rPr lang="fr-FR" sz="700" b="0" i="0" u="none" strike="noStrike">
                          <a:effectLst/>
                          <a:latin typeface="EC Square Sans Pro" panose="020B0506040000020004"/>
                        </a:rPr>
                        <a:t>Institution / Government</a:t>
                      </a:r>
                    </a:p>
                  </a:txBody>
                  <a:tcPr marL="6350" marR="6350" marT="6350" marB="0" anchor="ctr"/>
                </a:tc>
                <a:tc>
                  <a:txBody>
                    <a:bodyPr/>
                    <a:lstStyle/>
                    <a:p>
                      <a:pPr algn="l" fontAlgn="b"/>
                      <a:r>
                        <a:rPr lang="fr-FR" sz="700" b="0" i="0" u="none" strike="noStrike">
                          <a:effectLst/>
                          <a:latin typeface="EC Square Sans Pro" panose="020B0506040000020004"/>
                        </a:rPr>
                        <a:t>GIZ</a:t>
                      </a:r>
                    </a:p>
                  </a:txBody>
                  <a:tcPr marL="6350" marR="6350" marT="6350" marB="0" anchor="ctr"/>
                </a:tc>
                <a:tc>
                  <a:txBody>
                    <a:bodyPr/>
                    <a:lstStyle/>
                    <a:p>
                      <a:pPr algn="l" fontAlgn="b"/>
                      <a:r>
                        <a:rPr lang="fr-FR" sz="700" b="0" i="0" u="none" strike="noStrike">
                          <a:effectLst/>
                          <a:latin typeface="EC Square Sans Pro" panose="020B0506040000020004"/>
                        </a:rPr>
                        <a:t>Germany</a:t>
                      </a:r>
                    </a:p>
                  </a:txBody>
                  <a:tcPr marL="6350" marR="6350" marT="6350" marB="0" anchor="ctr"/>
                </a:tc>
                <a:tc>
                  <a:txBody>
                    <a:bodyPr/>
                    <a:lstStyle/>
                    <a:p>
                      <a:pPr algn="l" fontAlgn="b"/>
                      <a:r>
                        <a:rPr lang="fr-FR" sz="700" b="0" i="0" u="none" strike="noStrike">
                          <a:effectLst/>
                          <a:latin typeface="EC Square Sans Pro" panose="020B0506040000020004"/>
                        </a:rPr>
                        <a:t>tbd</a:t>
                      </a:r>
                    </a:p>
                  </a:txBody>
                  <a:tcPr marL="6350" marR="6350" marT="6350" marB="0" anchor="ctr"/>
                </a:tc>
                <a:extLst>
                  <a:ext uri="{0D108BD9-81ED-4DB2-BD59-A6C34878D82A}">
                    <a16:rowId xmlns:a16="http://schemas.microsoft.com/office/drawing/2014/main" val="1073625679"/>
                  </a:ext>
                </a:extLst>
              </a:tr>
              <a:tr h="254723">
                <a:tc>
                  <a:txBody>
                    <a:bodyPr/>
                    <a:lstStyle/>
                    <a:p>
                      <a:pPr algn="ctr" fontAlgn="b"/>
                      <a:r>
                        <a:rPr lang="fr-FR" sz="700" b="0" i="0" u="none" strike="noStrike">
                          <a:effectLst/>
                          <a:latin typeface="EC Square Sans Pro" panose="020B0506040000020004"/>
                        </a:rPr>
                        <a:t>Institution / Government</a:t>
                      </a:r>
                    </a:p>
                  </a:txBody>
                  <a:tcPr marL="6350" marR="6350" marT="6350" marB="0" anchor="ctr"/>
                </a:tc>
                <a:tc>
                  <a:txBody>
                    <a:bodyPr/>
                    <a:lstStyle/>
                    <a:p>
                      <a:pPr algn="l" fontAlgn="b"/>
                      <a:r>
                        <a:rPr lang="en-US" sz="700" b="0" i="0" u="none" strike="noStrike">
                          <a:effectLst/>
                          <a:latin typeface="EC Square Sans Pro" panose="020B0506040000020004"/>
                        </a:rPr>
                        <a:t>Hellenic Ministry of Foreign Affairs</a:t>
                      </a:r>
                    </a:p>
                  </a:txBody>
                  <a:tcPr marL="6350" marR="6350" marT="6350" marB="0" anchor="ctr"/>
                </a:tc>
                <a:tc>
                  <a:txBody>
                    <a:bodyPr/>
                    <a:lstStyle/>
                    <a:p>
                      <a:pPr algn="l" fontAlgn="b"/>
                      <a:r>
                        <a:rPr lang="fr-FR" sz="700" b="0" i="0" u="none" strike="noStrike">
                          <a:effectLst/>
                          <a:latin typeface="EC Square Sans Pro" panose="020B0506040000020004"/>
                        </a:rPr>
                        <a:t>Greece</a:t>
                      </a:r>
                    </a:p>
                  </a:txBody>
                  <a:tcPr marL="6350" marR="6350" marT="6350" marB="0" anchor="ctr"/>
                </a:tc>
                <a:tc>
                  <a:txBody>
                    <a:bodyPr/>
                    <a:lstStyle/>
                    <a:p>
                      <a:pPr algn="l" fontAlgn="b"/>
                      <a:r>
                        <a:rPr lang="en-US" sz="700" b="0" i="0" u="none" strike="noStrike">
                          <a:effectLst/>
                          <a:latin typeface="EC Square Sans Pro" panose="020B0506040000020004"/>
                        </a:rPr>
                        <a:t>"Green shipping for clean energy: market prerequisites and green energy transition opportunities for African and EU partners” (autonomous event in hybrid format)</a:t>
                      </a:r>
                    </a:p>
                  </a:txBody>
                  <a:tcPr marL="6350" marR="6350" marT="6350" marB="0" anchor="ctr"/>
                </a:tc>
                <a:extLst>
                  <a:ext uri="{0D108BD9-81ED-4DB2-BD59-A6C34878D82A}">
                    <a16:rowId xmlns:a16="http://schemas.microsoft.com/office/drawing/2014/main" val="3537054072"/>
                  </a:ext>
                </a:extLst>
              </a:tr>
              <a:tr h="254723">
                <a:tc>
                  <a:txBody>
                    <a:bodyPr/>
                    <a:lstStyle/>
                    <a:p>
                      <a:pPr algn="ctr" fontAlgn="b"/>
                      <a:r>
                        <a:rPr lang="en-US" sz="700" b="0" i="0" u="none" strike="noStrike" dirty="0">
                          <a:effectLst/>
                          <a:latin typeface="EC Square Sans Pro" panose="020B0506040000020004"/>
                        </a:rPr>
                        <a:t>Civil society – NGO, Youth </a:t>
                      </a:r>
                      <a:r>
                        <a:rPr lang="en-US" sz="700" b="0" i="0" u="none" strike="noStrike" dirty="0" err="1">
                          <a:effectLst/>
                          <a:latin typeface="EC Square Sans Pro" panose="020B0506040000020004"/>
                        </a:rPr>
                        <a:t>organisation</a:t>
                      </a:r>
                      <a:r>
                        <a:rPr lang="en-US" sz="700" b="0" i="0" u="none" strike="noStrike" dirty="0">
                          <a:effectLst/>
                          <a:latin typeface="EC Square Sans Pro" panose="020B0506040000020004"/>
                        </a:rPr>
                        <a:t>, Women </a:t>
                      </a:r>
                      <a:r>
                        <a:rPr lang="en-US" sz="700" b="0" i="0" u="none" strike="noStrike" dirty="0" err="1">
                          <a:effectLst/>
                          <a:latin typeface="EC Square Sans Pro" panose="020B0506040000020004"/>
                        </a:rPr>
                        <a:t>organisation</a:t>
                      </a:r>
                      <a:r>
                        <a:rPr lang="en-US" sz="700" b="0" i="0" u="none" strike="noStrike" dirty="0">
                          <a:effectLst/>
                          <a:latin typeface="EC Square Sans Pro" panose="020B0506040000020004"/>
                        </a:rPr>
                        <a:t>, Association</a:t>
                      </a:r>
                    </a:p>
                  </a:txBody>
                  <a:tcPr marL="6350" marR="6350" marT="6350" marB="0" anchor="ctr"/>
                </a:tc>
                <a:tc>
                  <a:txBody>
                    <a:bodyPr/>
                    <a:lstStyle/>
                    <a:p>
                      <a:pPr algn="l" fontAlgn="b"/>
                      <a:r>
                        <a:rPr lang="fr-FR" sz="700" b="0" i="0" u="none" strike="noStrike" dirty="0">
                          <a:effectLst/>
                          <a:latin typeface="EC Square Sans Pro" panose="020B0506040000020004"/>
                        </a:rPr>
                        <a:t>Irish Whiskey Association</a:t>
                      </a:r>
                    </a:p>
                  </a:txBody>
                  <a:tcPr marL="6350" marR="6350" marT="6350" marB="0" anchor="ctr"/>
                </a:tc>
                <a:tc>
                  <a:txBody>
                    <a:bodyPr/>
                    <a:lstStyle/>
                    <a:p>
                      <a:pPr algn="l" fontAlgn="b"/>
                      <a:r>
                        <a:rPr lang="fr-FR" sz="700" b="0" i="0" u="none" strike="noStrike" dirty="0">
                          <a:effectLst/>
                          <a:latin typeface="EC Square Sans Pro" panose="020B0506040000020004"/>
                        </a:rPr>
                        <a:t>Ireland</a:t>
                      </a:r>
                    </a:p>
                  </a:txBody>
                  <a:tcPr marL="6350" marR="6350" marT="6350" marB="0" anchor="ctr"/>
                </a:tc>
                <a:tc>
                  <a:txBody>
                    <a:bodyPr/>
                    <a:lstStyle/>
                    <a:p>
                      <a:pPr algn="l" fontAlgn="b"/>
                      <a:r>
                        <a:rPr lang="en-US" sz="700" b="0" i="0" u="none" strike="noStrike" dirty="0">
                          <a:effectLst/>
                          <a:latin typeface="EC Square Sans Pro" panose="020B0506040000020004"/>
                        </a:rPr>
                        <a:t>Representing Irish whiskey, the largest and fastest-growing EU spirits category in Africa</a:t>
                      </a:r>
                    </a:p>
                  </a:txBody>
                  <a:tcPr marL="6350" marR="6350" marT="6350" marB="0" anchor="ctr"/>
                </a:tc>
                <a:extLst>
                  <a:ext uri="{0D108BD9-81ED-4DB2-BD59-A6C34878D82A}">
                    <a16:rowId xmlns:a16="http://schemas.microsoft.com/office/drawing/2014/main" val="1269410571"/>
                  </a:ext>
                </a:extLst>
              </a:tr>
              <a:tr h="315904">
                <a:tc>
                  <a:txBody>
                    <a:bodyPr/>
                    <a:lstStyle/>
                    <a:p>
                      <a:pPr algn="ctr" fontAlgn="b"/>
                      <a:r>
                        <a:rPr lang="fr-FR" sz="700" b="0" i="0" u="none" strike="noStrike" dirty="0" err="1">
                          <a:effectLst/>
                          <a:latin typeface="EC Square Sans Pro" panose="020B0506040000020004"/>
                        </a:rPr>
                        <a:t>Academics</a:t>
                      </a:r>
                      <a:r>
                        <a:rPr lang="fr-FR" sz="700" b="0" i="0" u="none" strike="noStrike" dirty="0">
                          <a:effectLst/>
                          <a:latin typeface="EC Square Sans Pro" panose="020B0506040000020004"/>
                        </a:rPr>
                        <a:t> / </a:t>
                      </a:r>
                      <a:r>
                        <a:rPr lang="fr-FR" sz="700" b="0" i="0" u="none" strike="noStrike" dirty="0" err="1">
                          <a:effectLst/>
                          <a:latin typeface="EC Square Sans Pro" panose="020B0506040000020004"/>
                        </a:rPr>
                        <a:t>Researchers</a:t>
                      </a:r>
                      <a:r>
                        <a:rPr lang="fr-FR" sz="700" b="0" i="0" u="none" strike="noStrike" dirty="0">
                          <a:effectLst/>
                          <a:latin typeface="EC Square Sans Pro" panose="020B0506040000020004"/>
                        </a:rPr>
                        <a:t> / </a:t>
                      </a:r>
                      <a:r>
                        <a:rPr lang="fr-FR" sz="700" b="0" i="0" u="none" strike="noStrike" dirty="0" err="1">
                          <a:effectLst/>
                          <a:latin typeface="EC Square Sans Pro" panose="020B0506040000020004"/>
                        </a:rPr>
                        <a:t>Students</a:t>
                      </a:r>
                      <a:endParaRPr lang="fr-FR" sz="700" b="0" i="0" u="none" strike="noStrike" dirty="0">
                        <a:effectLst/>
                        <a:latin typeface="EC Square Sans Pro" panose="020B0506040000020004"/>
                      </a:endParaRPr>
                    </a:p>
                  </a:txBody>
                  <a:tcPr marL="6350" marR="6350" marT="6350" marB="0" anchor="ctr"/>
                </a:tc>
                <a:tc>
                  <a:txBody>
                    <a:bodyPr/>
                    <a:lstStyle/>
                    <a:p>
                      <a:pPr algn="l" fontAlgn="b"/>
                      <a:r>
                        <a:rPr lang="en-US" sz="700" b="0" i="0" u="none" strike="noStrike" dirty="0">
                          <a:effectLst/>
                          <a:latin typeface="EC Square Sans Pro" panose="020B0506040000020004"/>
                        </a:rPr>
                        <a:t>Office of Valorization and Relation with the industry at the Ministry of High School and Scientific Research)</a:t>
                      </a:r>
                    </a:p>
                  </a:txBody>
                  <a:tcPr marL="6350" marR="6350" marT="6350" marB="0" anchor="ctr"/>
                </a:tc>
                <a:tc>
                  <a:txBody>
                    <a:bodyPr/>
                    <a:lstStyle/>
                    <a:p>
                      <a:pPr algn="l" fontAlgn="b"/>
                      <a:r>
                        <a:rPr lang="fr-FR" sz="700" b="0" i="0" u="none" strike="noStrike">
                          <a:effectLst/>
                          <a:latin typeface="EC Square Sans Pro" panose="020B0506040000020004"/>
                        </a:rPr>
                        <a:t>Cote d'Ivoire</a:t>
                      </a:r>
                    </a:p>
                  </a:txBody>
                  <a:tcPr marL="6350" marR="6350" marT="6350" marB="0" anchor="ctr"/>
                </a:tc>
                <a:tc>
                  <a:txBody>
                    <a:bodyPr/>
                    <a:lstStyle/>
                    <a:p>
                      <a:pPr algn="l" fontAlgn="b"/>
                      <a:r>
                        <a:rPr lang="en-US" sz="700" b="0" i="0" u="none" strike="noStrike">
                          <a:effectLst/>
                          <a:latin typeface="EC Square Sans Pro" panose="020B0506040000020004"/>
                        </a:rPr>
                        <a:t>My commitment,s as Deputy Director of Valorization and Relation with Industry at the Ministry of High school and Scientific research in Côte d'Ivoire, is to build the public-private partnership ecosystem for R&amp;D in Côte d'Ivoire: </a:t>
                      </a:r>
                      <a:br>
                        <a:rPr lang="en-US" sz="700" b="0" i="0" u="none" strike="noStrike">
                          <a:effectLst/>
                          <a:latin typeface="EC Square Sans Pro" panose="020B0506040000020004"/>
                        </a:rPr>
                      </a:br>
                      <a:r>
                        <a:rPr lang="en-US" sz="700" b="0" i="0" u="none" strike="noStrike">
                          <a:effectLst/>
                          <a:latin typeface="EC Square Sans Pro" panose="020B0506040000020004"/>
                        </a:rPr>
                        <a:t>oneline m</a:t>
                      </a:r>
                    </a:p>
                  </a:txBody>
                  <a:tcPr marL="6350" marR="6350" marT="6350" marB="0" anchor="ctr"/>
                </a:tc>
                <a:extLst>
                  <a:ext uri="{0D108BD9-81ED-4DB2-BD59-A6C34878D82A}">
                    <a16:rowId xmlns:a16="http://schemas.microsoft.com/office/drawing/2014/main" val="2909654405"/>
                  </a:ext>
                </a:extLst>
              </a:tr>
              <a:tr h="254723">
                <a:tc>
                  <a:txBody>
                    <a:bodyPr/>
                    <a:lstStyle/>
                    <a:p>
                      <a:pPr algn="ctr" fontAlgn="b"/>
                      <a:r>
                        <a:rPr lang="en-US" sz="700" b="0" i="0" u="none" strike="noStrike">
                          <a:effectLst/>
                          <a:latin typeface="EC Square Sans Pro" panose="020B0506040000020004"/>
                        </a:rPr>
                        <a:t>Civil society – NGO, Youth organisation, Women organisation, Association</a:t>
                      </a:r>
                    </a:p>
                  </a:txBody>
                  <a:tcPr marL="6350" marR="6350" marT="6350" marB="0" anchor="ctr"/>
                </a:tc>
                <a:tc>
                  <a:txBody>
                    <a:bodyPr/>
                    <a:lstStyle/>
                    <a:p>
                      <a:pPr algn="l" fontAlgn="b"/>
                      <a:r>
                        <a:rPr lang="fr-FR" sz="700" b="0" i="0" u="none" strike="noStrike" dirty="0">
                          <a:effectLst/>
                          <a:latin typeface="EC Square Sans Pro" panose="020B0506040000020004"/>
                        </a:rPr>
                        <a:t>Organisation des femmes africaines de la diaspora (OFAD)</a:t>
                      </a:r>
                    </a:p>
                  </a:txBody>
                  <a:tcPr marL="6350" marR="6350" marT="6350" marB="0" anchor="ctr"/>
                </a:tc>
                <a:tc>
                  <a:txBody>
                    <a:bodyPr/>
                    <a:lstStyle/>
                    <a:p>
                      <a:pPr algn="l" fontAlgn="b"/>
                      <a:r>
                        <a:rPr lang="fr-FR" sz="700" b="0" i="0" u="none" strike="noStrike">
                          <a:effectLst/>
                          <a:latin typeface="EC Square Sans Pro" panose="020B0506040000020004"/>
                        </a:rPr>
                        <a:t>France</a:t>
                      </a:r>
                    </a:p>
                  </a:txBody>
                  <a:tcPr marL="6350" marR="6350" marT="6350" marB="0" anchor="ctr"/>
                </a:tc>
                <a:tc>
                  <a:txBody>
                    <a:bodyPr/>
                    <a:lstStyle/>
                    <a:p>
                      <a:pPr algn="l" fontAlgn="b"/>
                      <a:r>
                        <a:rPr lang="fr-FR" sz="700" b="0" i="0" u="none" strike="noStrike">
                          <a:effectLst/>
                          <a:latin typeface="EC Square Sans Pro" panose="020B0506040000020004"/>
                        </a:rPr>
                        <a:t>Un atelier sur Femmes ,Entrepreneuriat et Développement en Afrique.</a:t>
                      </a:r>
                      <a:br>
                        <a:rPr lang="fr-FR" sz="700" b="0" i="0" u="none" strike="noStrike">
                          <a:effectLst/>
                          <a:latin typeface="EC Square Sans Pro" panose="020B0506040000020004"/>
                        </a:rPr>
                      </a:br>
                      <a:r>
                        <a:rPr lang="fr-FR" sz="700" b="0" i="0" u="none" strike="noStrike">
                          <a:effectLst/>
                          <a:latin typeface="EC Square Sans Pro" panose="020B0506040000020004"/>
                        </a:rPr>
                        <a:t>L'AFRIQUE est le continent où les femmes créent le plus au monde cependant elles font face aux problèmes de formation et de financement.  Il nous a paru normal dans u</a:t>
                      </a:r>
                    </a:p>
                  </a:txBody>
                  <a:tcPr marL="6350" marR="6350" marT="6350" marB="0" anchor="ctr"/>
                </a:tc>
                <a:extLst>
                  <a:ext uri="{0D108BD9-81ED-4DB2-BD59-A6C34878D82A}">
                    <a16:rowId xmlns:a16="http://schemas.microsoft.com/office/drawing/2014/main" val="3719670215"/>
                  </a:ext>
                </a:extLst>
              </a:tr>
              <a:tr h="187437">
                <a:tc>
                  <a:txBody>
                    <a:bodyPr/>
                    <a:lstStyle/>
                    <a:p>
                      <a:pPr algn="ctr" fontAlgn="b"/>
                      <a:r>
                        <a:rPr lang="en-US" sz="700" b="0" i="0" u="none" strike="noStrike">
                          <a:effectLst/>
                          <a:latin typeface="EC Square Sans Pro" panose="020B0506040000020004"/>
                        </a:rPr>
                        <a:t>Civil society – NGO, Youth organisation, Women organisation, Association</a:t>
                      </a:r>
                    </a:p>
                  </a:txBody>
                  <a:tcPr marL="6350" marR="6350" marT="6350" marB="0" anchor="ctr"/>
                </a:tc>
                <a:tc>
                  <a:txBody>
                    <a:bodyPr/>
                    <a:lstStyle/>
                    <a:p>
                      <a:pPr algn="l" fontAlgn="b"/>
                      <a:r>
                        <a:rPr lang="en-US" sz="700" b="0" i="0" u="none" strike="noStrike">
                          <a:effectLst/>
                          <a:latin typeface="EC Square Sans Pro" panose="020B0506040000020004"/>
                        </a:rPr>
                        <a:t>PEEP - Policy Experimentation &amp; Evaluation Platform</a:t>
                      </a:r>
                    </a:p>
                  </a:txBody>
                  <a:tcPr marL="6350" marR="6350" marT="6350" marB="0" anchor="ctr"/>
                </a:tc>
                <a:tc>
                  <a:txBody>
                    <a:bodyPr/>
                    <a:lstStyle/>
                    <a:p>
                      <a:pPr algn="l" fontAlgn="b"/>
                      <a:r>
                        <a:rPr lang="fr-FR" sz="700" b="0" i="0" u="none" strike="noStrike">
                          <a:effectLst/>
                          <a:latin typeface="EC Square Sans Pro" panose="020B0506040000020004"/>
                        </a:rPr>
                        <a:t>Portugal</a:t>
                      </a:r>
                    </a:p>
                  </a:txBody>
                  <a:tcPr marL="6350" marR="6350" marT="6350" marB="0" anchor="ctr"/>
                </a:tc>
                <a:tc>
                  <a:txBody>
                    <a:bodyPr/>
                    <a:lstStyle/>
                    <a:p>
                      <a:pPr algn="l" fontAlgn="b"/>
                      <a:r>
                        <a:rPr lang="en-US" sz="700" b="0" i="0" u="none" strike="noStrike">
                          <a:effectLst/>
                          <a:latin typeface="EC Square Sans Pro" panose="020B0506040000020004"/>
                        </a:rPr>
                        <a:t>www.sg4africa.org - is a pan-Africa research project on savings groups coordinated by our NGO For Development (recognized with the ONG-D status from the Portuguese foreign office). We would like to promote the consortium and the research that we have now</a:t>
                      </a:r>
                    </a:p>
                  </a:txBody>
                  <a:tcPr marL="6350" marR="6350" marT="6350" marB="0" anchor="ctr"/>
                </a:tc>
                <a:extLst>
                  <a:ext uri="{0D108BD9-81ED-4DB2-BD59-A6C34878D82A}">
                    <a16:rowId xmlns:a16="http://schemas.microsoft.com/office/drawing/2014/main" val="2998606417"/>
                  </a:ext>
                </a:extLst>
              </a:tr>
              <a:tr h="254723">
                <a:tc>
                  <a:txBody>
                    <a:bodyPr/>
                    <a:lstStyle/>
                    <a:p>
                      <a:pPr algn="ctr" fontAlgn="b"/>
                      <a:r>
                        <a:rPr lang="en-US" sz="700" b="0" i="0" u="none" strike="noStrike">
                          <a:effectLst/>
                          <a:latin typeface="EC Square Sans Pro" panose="020B0506040000020004"/>
                        </a:rPr>
                        <a:t>Civil society – NGO, Youth organisation, Women organisation, Association</a:t>
                      </a:r>
                    </a:p>
                  </a:txBody>
                  <a:tcPr marL="6350" marR="6350" marT="6350" marB="0" anchor="ctr"/>
                </a:tc>
                <a:tc>
                  <a:txBody>
                    <a:bodyPr/>
                    <a:lstStyle/>
                    <a:p>
                      <a:pPr algn="l" fontAlgn="b"/>
                      <a:r>
                        <a:rPr lang="fr-FR" sz="700" b="0" i="0" u="none" strike="noStrike">
                          <a:effectLst/>
                          <a:latin typeface="EC Square Sans Pro" panose="020B0506040000020004"/>
                        </a:rPr>
                        <a:t>PharmAccess Group</a:t>
                      </a:r>
                    </a:p>
                  </a:txBody>
                  <a:tcPr marL="6350" marR="6350" marT="6350" marB="0" anchor="ctr"/>
                </a:tc>
                <a:tc>
                  <a:txBody>
                    <a:bodyPr/>
                    <a:lstStyle/>
                    <a:p>
                      <a:pPr algn="l" fontAlgn="b"/>
                      <a:r>
                        <a:rPr lang="fr-FR" sz="700" b="0" i="0" u="none" strike="noStrike">
                          <a:effectLst/>
                          <a:latin typeface="EC Square Sans Pro" panose="020B0506040000020004"/>
                        </a:rPr>
                        <a:t>Netherlands</a:t>
                      </a:r>
                    </a:p>
                  </a:txBody>
                  <a:tcPr marL="6350" marR="6350" marT="6350" marB="0" anchor="ctr"/>
                </a:tc>
                <a:tc>
                  <a:txBody>
                    <a:bodyPr/>
                    <a:lstStyle/>
                    <a:p>
                      <a:pPr algn="l" fontAlgn="b"/>
                      <a:r>
                        <a:rPr lang="en-US" sz="700" b="0" i="0" u="none" strike="noStrike">
                          <a:effectLst/>
                          <a:latin typeface="EC Square Sans Pro" panose="020B0506040000020004"/>
                        </a:rPr>
                        <a:t>PharmAccess Group is an international non-profit organization dedicated to strengthening health systems in Africa (focus on Ghana, Kenya, Nigeria and Tanzania) through an integrated approach, public-private partnerships and by leveraging digital technolog</a:t>
                      </a:r>
                    </a:p>
                  </a:txBody>
                  <a:tcPr marL="6350" marR="6350" marT="6350" marB="0" anchor="ctr"/>
                </a:tc>
                <a:extLst>
                  <a:ext uri="{0D108BD9-81ED-4DB2-BD59-A6C34878D82A}">
                    <a16:rowId xmlns:a16="http://schemas.microsoft.com/office/drawing/2014/main" val="3767166296"/>
                  </a:ext>
                </a:extLst>
              </a:tr>
              <a:tr h="254723">
                <a:tc>
                  <a:txBody>
                    <a:bodyPr/>
                    <a:lstStyle/>
                    <a:p>
                      <a:pPr algn="ctr" fontAlgn="b"/>
                      <a:r>
                        <a:rPr lang="fr-FR" sz="700" b="0" i="0" u="none" strike="noStrike" dirty="0">
                          <a:effectLst/>
                          <a:latin typeface="EC Square Sans Pro" panose="020B0506040000020004"/>
                        </a:rPr>
                        <a:t>Institution / </a:t>
                      </a:r>
                      <a:r>
                        <a:rPr lang="fr-FR" sz="700" b="0" i="0" u="none" strike="noStrike" dirty="0" err="1">
                          <a:effectLst/>
                          <a:latin typeface="EC Square Sans Pro" panose="020B0506040000020004"/>
                        </a:rPr>
                        <a:t>Government</a:t>
                      </a:r>
                      <a:endParaRPr lang="fr-FR" sz="700" b="0" i="0" u="none" strike="noStrike" dirty="0">
                        <a:effectLst/>
                        <a:latin typeface="EC Square Sans Pro" panose="020B0506040000020004"/>
                      </a:endParaRPr>
                    </a:p>
                  </a:txBody>
                  <a:tcPr marL="6350" marR="6350" marT="6350" marB="0" anchor="ctr"/>
                </a:tc>
                <a:tc>
                  <a:txBody>
                    <a:bodyPr/>
                    <a:lstStyle/>
                    <a:p>
                      <a:pPr algn="l" fontAlgn="b"/>
                      <a:r>
                        <a:rPr lang="fr-FR" sz="700" b="0" i="0" u="none" strike="noStrike">
                          <a:effectLst/>
                          <a:latin typeface="EC Square Sans Pro" panose="020B0506040000020004"/>
                        </a:rPr>
                        <a:t>Spain Chamber</a:t>
                      </a:r>
                    </a:p>
                  </a:txBody>
                  <a:tcPr marL="6350" marR="6350" marT="6350" marB="0" anchor="ctr"/>
                </a:tc>
                <a:tc>
                  <a:txBody>
                    <a:bodyPr/>
                    <a:lstStyle/>
                    <a:p>
                      <a:pPr algn="l" fontAlgn="b"/>
                      <a:r>
                        <a:rPr lang="fr-FR" sz="700" b="0" i="0" u="none" strike="noStrike">
                          <a:effectLst/>
                          <a:latin typeface="EC Square Sans Pro" panose="020B0506040000020004"/>
                        </a:rPr>
                        <a:t>Spain</a:t>
                      </a:r>
                    </a:p>
                  </a:txBody>
                  <a:tcPr marL="6350" marR="6350" marT="6350" marB="0" anchor="ctr"/>
                </a:tc>
                <a:tc>
                  <a:txBody>
                    <a:bodyPr/>
                    <a:lstStyle/>
                    <a:p>
                      <a:pPr algn="l" fontAlgn="b"/>
                      <a:r>
                        <a:rPr lang="en-US" sz="700" b="0" i="0" u="none" strike="noStrike" dirty="0">
                          <a:effectLst/>
                          <a:latin typeface="EC Square Sans Pro" panose="020B0506040000020004"/>
                        </a:rPr>
                        <a:t>To explore means of strengthening Africa Europe partnerships, and the role of the private sector to respond to disrupted markets and ensure post-COVID 19 economic resilience and steady recovery driven by strong, vibrant, and dynamic Private Sector.</a:t>
                      </a:r>
                      <a:br>
                        <a:rPr lang="en-US" sz="700" b="0" i="0" u="none" strike="noStrike" dirty="0">
                          <a:effectLst/>
                          <a:latin typeface="EC Square Sans Pro" panose="020B0506040000020004"/>
                        </a:rPr>
                      </a:br>
                      <a:r>
                        <a:rPr lang="en-US" sz="700" b="0" i="0" u="none" strike="noStrike" dirty="0">
                          <a:effectLst/>
                          <a:latin typeface="EC Square Sans Pro" panose="020B0506040000020004"/>
                        </a:rPr>
                        <a:t>The E</a:t>
                      </a:r>
                    </a:p>
                  </a:txBody>
                  <a:tcPr marL="6350" marR="6350" marT="6350" marB="0" anchor="ctr"/>
                </a:tc>
                <a:extLst>
                  <a:ext uri="{0D108BD9-81ED-4DB2-BD59-A6C34878D82A}">
                    <a16:rowId xmlns:a16="http://schemas.microsoft.com/office/drawing/2014/main" val="1116822871"/>
                  </a:ext>
                </a:extLst>
              </a:tr>
            </a:tbl>
          </a:graphicData>
        </a:graphic>
      </p:graphicFrame>
      <p:sp>
        <p:nvSpPr>
          <p:cNvPr id="7" name="Content Placeholder 2">
            <a:extLst>
              <a:ext uri="{FF2B5EF4-FFF2-40B4-BE49-F238E27FC236}">
                <a16:creationId xmlns:a16="http://schemas.microsoft.com/office/drawing/2014/main" id="{61B779A3-A2D7-49C6-99DA-239373625FAD}"/>
              </a:ext>
            </a:extLst>
          </p:cNvPr>
          <p:cNvSpPr txBox="1">
            <a:spLocks/>
          </p:cNvSpPr>
          <p:nvPr/>
        </p:nvSpPr>
        <p:spPr>
          <a:xfrm>
            <a:off x="631592" y="662001"/>
            <a:ext cx="10977312" cy="416318"/>
          </a:xfrm>
          <a:prstGeom prst="rect">
            <a:avLst/>
          </a:prstGeom>
        </p:spPr>
        <p:txBody>
          <a:bodyPr vert="horz" lIns="91440" tIns="45720" rIns="91440" bIns="45720" rtlCol="0" anchor="t">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rgbClr val="68A5D7"/>
                </a:solidFill>
                <a:latin typeface="EC Square Sans Pro" panose="020B0506040000020004" pitchFamily="34" charset="0"/>
                <a:ea typeface="+mn-ea"/>
                <a:cs typeface="+mn-cs"/>
              </a:defRPr>
            </a:lvl1pPr>
            <a:lvl2pPr marL="173038" indent="-1619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EC Square Sans Pro" panose="020B0506040000020004" pitchFamily="34" charset="0"/>
                <a:ea typeface="+mn-ea"/>
                <a:cs typeface="+mn-cs"/>
              </a:defRPr>
            </a:lvl2pPr>
            <a:lvl3pPr marL="403225" indent="-173038" algn="l" defTabSz="914400" rtl="0" eaLnBrk="1" latinLnBrk="0" hangingPunct="1">
              <a:lnSpc>
                <a:spcPct val="90000"/>
              </a:lnSpc>
              <a:spcBef>
                <a:spcPts val="500"/>
              </a:spcBef>
              <a:buFont typeface="Arial" panose="020B0604020202020204" pitchFamily="34" charset="0"/>
              <a:buChar char="•"/>
              <a:tabLst/>
              <a:defRPr sz="1400" b="0" i="0" kern="1200">
                <a:solidFill>
                  <a:schemeClr val="tx1"/>
                </a:solidFill>
                <a:latin typeface="EC Square Sans Pro" panose="020B0506040000020004" pitchFamily="34" charset="0"/>
                <a:ea typeface="+mn-ea"/>
                <a:cs typeface="+mn-cs"/>
              </a:defRPr>
            </a:lvl3pPr>
            <a:lvl4pPr marL="633413" indent="-173038" algn="l" defTabSz="914400" rtl="0" eaLnBrk="1" latinLnBrk="0" hangingPunct="1">
              <a:lnSpc>
                <a:spcPct val="90000"/>
              </a:lnSpc>
              <a:spcBef>
                <a:spcPts val="500"/>
              </a:spcBef>
              <a:buFont typeface="Arial" panose="020B0604020202020204" pitchFamily="34" charset="0"/>
              <a:buChar char="•"/>
              <a:tabLst/>
              <a:defRPr sz="1400" b="0" i="0" kern="1200">
                <a:solidFill>
                  <a:schemeClr val="tx1"/>
                </a:solidFill>
                <a:latin typeface="EC Square Sans Pro" panose="020B0506040000020004" pitchFamily="34" charset="0"/>
                <a:ea typeface="+mn-ea"/>
                <a:cs typeface="+mn-cs"/>
              </a:defRPr>
            </a:lvl4pPr>
            <a:lvl5pPr marL="865188" indent="-173038" algn="l" defTabSz="914400" rtl="0" eaLnBrk="1" latinLnBrk="0" hangingPunct="1">
              <a:lnSpc>
                <a:spcPct val="90000"/>
              </a:lnSpc>
              <a:spcBef>
                <a:spcPts val="500"/>
              </a:spcBef>
              <a:buFont typeface="Arial" panose="020B0604020202020204" pitchFamily="34" charset="0"/>
              <a:buChar char="•"/>
              <a:tabLst/>
              <a:defRPr sz="1400" b="0" i="0" kern="1200">
                <a:solidFill>
                  <a:schemeClr val="tx1"/>
                </a:solidFill>
                <a:latin typeface="EC Square Sans Pro"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272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00000"/>
                </a:solidFill>
                <a:effectLst/>
                <a:uLnTx/>
                <a:uFillTx/>
                <a:latin typeface="EC Square Sans Pro"/>
                <a:ea typeface="+mn-ea"/>
                <a:cs typeface="+mn-cs"/>
              </a:rPr>
              <a:t>We propose to preselect 50 workshops for the second wave. Some applications need to be further examined in coordination with Working groups.</a:t>
            </a:r>
          </a:p>
        </p:txBody>
      </p:sp>
    </p:spTree>
    <p:extLst>
      <p:ext uri="{BB962C8B-B14F-4D97-AF65-F5344CB8AC3E}">
        <p14:creationId xmlns:p14="http://schemas.microsoft.com/office/powerpoint/2010/main" val="3802295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4698" y="171018"/>
            <a:ext cx="10676038" cy="2387600"/>
          </a:xfrm>
        </p:spPr>
        <p:txBody>
          <a:bodyPr/>
          <a:lstStyle/>
          <a:p>
            <a:r>
              <a:rPr lang="en-GB" dirty="0" smtClean="0"/>
              <a:t>General update</a:t>
            </a:r>
            <a:endParaRPr lang="en-GB" dirty="0"/>
          </a:p>
        </p:txBody>
      </p:sp>
      <p:sp>
        <p:nvSpPr>
          <p:cNvPr id="3" name="Subtitle 2"/>
          <p:cNvSpPr>
            <a:spLocks noGrp="1"/>
          </p:cNvSpPr>
          <p:nvPr>
            <p:ph type="subTitle" idx="1"/>
          </p:nvPr>
        </p:nvSpPr>
        <p:spPr>
          <a:xfrm>
            <a:off x="1258349" y="3602038"/>
            <a:ext cx="10487878" cy="1655762"/>
          </a:xfrm>
        </p:spPr>
        <p:txBody>
          <a:bodyPr/>
          <a:lstStyle/>
          <a:p>
            <a:pPr marL="342900" indent="-342900">
              <a:buClr>
                <a:schemeClr val="bg1"/>
              </a:buClr>
              <a:buFont typeface="Arial" panose="020B0604020202020204" pitchFamily="34" charset="0"/>
              <a:buChar char="•"/>
            </a:pPr>
            <a:r>
              <a:rPr lang="en-GB" dirty="0" smtClean="0"/>
              <a:t>COVID situation and format of the event</a:t>
            </a:r>
          </a:p>
          <a:p>
            <a:pPr marL="342900" indent="-342900">
              <a:buClr>
                <a:schemeClr val="bg1"/>
              </a:buClr>
              <a:buFont typeface="Arial" panose="020B0604020202020204" pitchFamily="34" charset="0"/>
              <a:buChar char="•"/>
            </a:pPr>
            <a:endParaRPr lang="en-GB" dirty="0"/>
          </a:p>
        </p:txBody>
      </p:sp>
    </p:spTree>
    <p:extLst>
      <p:ext uri="{BB962C8B-B14F-4D97-AF65-F5344CB8AC3E}">
        <p14:creationId xmlns:p14="http://schemas.microsoft.com/office/powerpoint/2010/main" val="4822847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42B5BF1C-341C-49C6-BDE8-1E5871AD3480}"/>
              </a:ext>
            </a:extLst>
          </p:cNvPr>
          <p:cNvSpPr txBox="1">
            <a:spLocks/>
          </p:cNvSpPr>
          <p:nvPr/>
        </p:nvSpPr>
        <p:spPr>
          <a:xfrm>
            <a:off x="792000" y="576956"/>
            <a:ext cx="10515600" cy="65049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b="0" i="0" kern="1200">
                <a:solidFill>
                  <a:srgbClr val="3F66A3"/>
                </a:solidFill>
                <a:latin typeface="EC Square Sans Pro Medium" panose="020B05060400000200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FR" sz="2000" b="0" i="0" u="none" strike="noStrike" kern="1200" cap="none" spc="0" normalizeH="0" baseline="0" noProof="1">
              <a:ln>
                <a:noFill/>
              </a:ln>
              <a:solidFill>
                <a:srgbClr val="3F66A3"/>
              </a:solidFill>
              <a:effectLst/>
              <a:uLnTx/>
              <a:uFillTx/>
              <a:latin typeface="EC Square Sans Pro Medium" panose="020B0506040000020004" pitchFamily="34" charset="0"/>
              <a:ea typeface="+mj-ea"/>
              <a:cs typeface="+mj-cs"/>
            </a:endParaRPr>
          </a:p>
        </p:txBody>
      </p:sp>
      <p:sp>
        <p:nvSpPr>
          <p:cNvPr id="4" name="Title 3">
            <a:extLst>
              <a:ext uri="{FF2B5EF4-FFF2-40B4-BE49-F238E27FC236}">
                <a16:creationId xmlns:a16="http://schemas.microsoft.com/office/drawing/2014/main" id="{1FC08882-4761-204F-AA1C-29812C64D5EF}"/>
              </a:ext>
            </a:extLst>
          </p:cNvPr>
          <p:cNvSpPr>
            <a:spLocks noGrp="1"/>
          </p:cNvSpPr>
          <p:nvPr>
            <p:ph type="title"/>
          </p:nvPr>
        </p:nvSpPr>
        <p:spPr>
          <a:xfrm>
            <a:off x="1402532" y="139405"/>
            <a:ext cx="9294535" cy="619525"/>
          </a:xfrm>
        </p:spPr>
        <p:txBody>
          <a:bodyPr>
            <a:normAutofit/>
          </a:bodyPr>
          <a:lstStyle/>
          <a:p>
            <a:r>
              <a:rPr lang="fr-FR" noProof="1">
                <a:latin typeface="EC Square Sans Pro Medium"/>
              </a:rPr>
              <a:t>WORKSHOPS AND SEMINARS PROPOSED SELECTION (3)</a:t>
            </a:r>
            <a:endParaRPr lang="en-GB" dirty="0">
              <a:latin typeface="EC Square Sans Pro Medium"/>
            </a:endParaRPr>
          </a:p>
        </p:txBody>
      </p:sp>
      <p:sp>
        <p:nvSpPr>
          <p:cNvPr id="8" name="Date Placeholder 7">
            <a:extLst>
              <a:ext uri="{FF2B5EF4-FFF2-40B4-BE49-F238E27FC236}">
                <a16:creationId xmlns:a16="http://schemas.microsoft.com/office/drawing/2014/main" id="{A431BBA9-33B9-AE48-9C7F-2D5588B8E818}"/>
              </a:ext>
            </a:extLst>
          </p:cNvPr>
          <p:cNvSpPr>
            <a:spLocks noGrp="1"/>
          </p:cNvSpPr>
          <p:nvPr>
            <p:ph type="dt" sz="half" idx="10"/>
          </p:nvPr>
        </p:nvSpPr>
        <p:spPr>
          <a:xfrm>
            <a:off x="2566987" y="6129338"/>
            <a:ext cx="5653087" cy="468312"/>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lumMod val="65000"/>
                    <a:lumOff val="35000"/>
                  </a:srgbClr>
                </a:solidFill>
                <a:effectLst/>
                <a:uLnTx/>
                <a:uFillTx/>
                <a:latin typeface="EC Square Sans Pro" panose="020B0506040000020004" pitchFamily="34" charset="0"/>
                <a:ea typeface="+mn-ea"/>
                <a:cs typeface="+mn-cs"/>
              </a:rPr>
              <a:t>BUILDING STRONGER VALUE CHAINS FOR SUSTAINABLE GROWTH AND DECENT JOBS</a:t>
            </a:r>
          </a:p>
        </p:txBody>
      </p:sp>
      <p:graphicFrame>
        <p:nvGraphicFramePr>
          <p:cNvPr id="5" name="Table 4">
            <a:extLst>
              <a:ext uri="{FF2B5EF4-FFF2-40B4-BE49-F238E27FC236}">
                <a16:creationId xmlns:a16="http://schemas.microsoft.com/office/drawing/2014/main" id="{A4A50697-45D2-438A-A767-FAB0AE232810}"/>
              </a:ext>
            </a:extLst>
          </p:cNvPr>
          <p:cNvGraphicFramePr>
            <a:graphicFrameLocks noGrp="1"/>
          </p:cNvGraphicFramePr>
          <p:nvPr>
            <p:extLst/>
          </p:nvPr>
        </p:nvGraphicFramePr>
        <p:xfrm>
          <a:off x="1058235" y="721278"/>
          <a:ext cx="9983128" cy="5586137"/>
        </p:xfrm>
        <a:graphic>
          <a:graphicData uri="http://schemas.openxmlformats.org/drawingml/2006/table">
            <a:tbl>
              <a:tblPr firstRow="1" bandRow="1">
                <a:tableStyleId>{9D7B26C5-4107-4FEC-AEDC-1716B250A1EF}</a:tableStyleId>
              </a:tblPr>
              <a:tblGrid>
                <a:gridCol w="1095374">
                  <a:extLst>
                    <a:ext uri="{9D8B030D-6E8A-4147-A177-3AD203B41FA5}">
                      <a16:colId xmlns:a16="http://schemas.microsoft.com/office/drawing/2014/main" val="4068826502"/>
                    </a:ext>
                  </a:extLst>
                </a:gridCol>
                <a:gridCol w="2271053">
                  <a:extLst>
                    <a:ext uri="{9D8B030D-6E8A-4147-A177-3AD203B41FA5}">
                      <a16:colId xmlns:a16="http://schemas.microsoft.com/office/drawing/2014/main" val="3822887634"/>
                    </a:ext>
                  </a:extLst>
                </a:gridCol>
                <a:gridCol w="471496">
                  <a:extLst>
                    <a:ext uri="{9D8B030D-6E8A-4147-A177-3AD203B41FA5}">
                      <a16:colId xmlns:a16="http://schemas.microsoft.com/office/drawing/2014/main" val="1386105894"/>
                    </a:ext>
                  </a:extLst>
                </a:gridCol>
                <a:gridCol w="6145205">
                  <a:extLst>
                    <a:ext uri="{9D8B030D-6E8A-4147-A177-3AD203B41FA5}">
                      <a16:colId xmlns:a16="http://schemas.microsoft.com/office/drawing/2014/main" val="3785109282"/>
                    </a:ext>
                  </a:extLst>
                </a:gridCol>
              </a:tblGrid>
              <a:tr h="263338">
                <a:tc>
                  <a:txBody>
                    <a:bodyPr/>
                    <a:lstStyle/>
                    <a:p>
                      <a:pPr algn="l"/>
                      <a:r>
                        <a:rPr lang="en-US" sz="700" noProof="0">
                          <a:effectLst/>
                          <a:latin typeface="EC Square Sans Pro" panose="020B0506040000020004"/>
                        </a:rPr>
                        <a:t>Category</a:t>
                      </a:r>
                    </a:p>
                  </a:txBody>
                  <a:tcPr marL="0" marR="0" marT="0" marB="0" anchor="ctr"/>
                </a:tc>
                <a:tc>
                  <a:txBody>
                    <a:bodyPr/>
                    <a:lstStyle/>
                    <a:p>
                      <a:pPr algn="l"/>
                      <a:r>
                        <a:rPr lang="en-US" sz="700" noProof="0">
                          <a:effectLst/>
                          <a:latin typeface="EC Square Sans Pro" panose="020B0506040000020004"/>
                        </a:rPr>
                        <a:t>Organization name</a:t>
                      </a:r>
                    </a:p>
                  </a:txBody>
                  <a:tcPr marL="0" marR="0" marT="0" marB="0" anchor="ctr"/>
                </a:tc>
                <a:tc>
                  <a:txBody>
                    <a:bodyPr/>
                    <a:lstStyle/>
                    <a:p>
                      <a:pPr algn="l"/>
                      <a:r>
                        <a:rPr lang="en-US" sz="700" noProof="0">
                          <a:effectLst/>
                          <a:latin typeface="EC Square Sans Pro" panose="020B0506040000020004"/>
                        </a:rPr>
                        <a:t>Pays</a:t>
                      </a:r>
                    </a:p>
                  </a:txBody>
                  <a:tcPr marL="0" marR="0" marT="0" marB="0" anchor="ctr"/>
                </a:tc>
                <a:tc>
                  <a:txBody>
                    <a:bodyPr/>
                    <a:lstStyle/>
                    <a:p>
                      <a:pPr algn="l"/>
                      <a:r>
                        <a:rPr lang="en-US" sz="700" noProof="0">
                          <a:effectLst/>
                          <a:latin typeface="EC Square Sans Pro" panose="020B0506040000020004"/>
                        </a:rPr>
                        <a:t>Project in a few lines</a:t>
                      </a:r>
                    </a:p>
                  </a:txBody>
                  <a:tcPr marL="0" marR="0" marT="0" marB="0" anchor="ctr"/>
                </a:tc>
                <a:extLst>
                  <a:ext uri="{0D108BD9-81ED-4DB2-BD59-A6C34878D82A}">
                    <a16:rowId xmlns:a16="http://schemas.microsoft.com/office/drawing/2014/main" val="2009043883"/>
                  </a:ext>
                </a:extLst>
              </a:tr>
              <a:tr h="187437">
                <a:tc>
                  <a:txBody>
                    <a:bodyPr/>
                    <a:lstStyle/>
                    <a:p>
                      <a:pPr algn="l" fontAlgn="b"/>
                      <a:r>
                        <a:rPr lang="fr-FR" sz="700" b="0" i="0" u="none" strike="noStrike" dirty="0">
                          <a:effectLst/>
                          <a:latin typeface="EC Square Sans Pro" panose="020B0506040000020004"/>
                        </a:rPr>
                        <a:t>Professional organisation</a:t>
                      </a:r>
                    </a:p>
                  </a:txBody>
                  <a:tcPr marL="6350" marR="6350" marT="6350" marB="0" anchor="ctr"/>
                </a:tc>
                <a:tc>
                  <a:txBody>
                    <a:bodyPr/>
                    <a:lstStyle/>
                    <a:p>
                      <a:pPr algn="l" fontAlgn="b"/>
                      <a:r>
                        <a:rPr lang="fr-FR" sz="700" b="0" i="0" u="none" strike="noStrike">
                          <a:effectLst/>
                          <a:latin typeface="EC Square Sans Pro" panose="020B0506040000020004"/>
                        </a:rPr>
                        <a:t>Africa Business Council</a:t>
                      </a:r>
                    </a:p>
                  </a:txBody>
                  <a:tcPr marL="6350" marR="6350" marT="6350" marB="0" anchor="ctr"/>
                </a:tc>
                <a:tc>
                  <a:txBody>
                    <a:bodyPr/>
                    <a:lstStyle/>
                    <a:p>
                      <a:pPr algn="l" fontAlgn="b"/>
                      <a:r>
                        <a:rPr lang="fr-FR" sz="700" b="0" i="0" u="none" strike="noStrike" dirty="0" err="1">
                          <a:effectLst/>
                          <a:latin typeface="EC Square Sans Pro" panose="020B0506040000020004"/>
                        </a:rPr>
                        <a:t>Egypt</a:t>
                      </a:r>
                      <a:endParaRPr lang="fr-FR" sz="700" b="0" i="0" u="none" strike="noStrike" dirty="0">
                        <a:effectLst/>
                        <a:latin typeface="EC Square Sans Pro" panose="020B0506040000020004"/>
                      </a:endParaRPr>
                    </a:p>
                  </a:txBody>
                  <a:tcPr marL="6350" marR="6350" marT="6350" marB="0" anchor="ctr"/>
                </a:tc>
                <a:tc>
                  <a:txBody>
                    <a:bodyPr/>
                    <a:lstStyle/>
                    <a:p>
                      <a:pPr algn="l" fontAlgn="b"/>
                      <a:r>
                        <a:rPr lang="en-US" sz="700" b="0" i="0" u="none" strike="noStrike">
                          <a:solidFill>
                            <a:schemeClr val="tx1"/>
                          </a:solidFill>
                          <a:effectLst/>
                          <a:latin typeface="EC Square Sans Pro" panose="020B0506040000020004"/>
                        </a:rPr>
                        <a:t>The Africa Business Council ( AfBC) is established as an institution in line with the African Union Assembly Decision on Boosting Intra African trade and Fast Tracking the Establishment of the African Continental Free Trade Area.</a:t>
                      </a:r>
                      <a:br>
                        <a:rPr lang="en-US" sz="700" b="0" i="0" u="none" strike="noStrike">
                          <a:solidFill>
                            <a:schemeClr val="tx1"/>
                          </a:solidFill>
                          <a:effectLst/>
                          <a:latin typeface="EC Square Sans Pro" panose="020B0506040000020004"/>
                        </a:rPr>
                      </a:br>
                      <a:r>
                        <a:rPr lang="en-US" sz="700" b="0" i="0" u="none" strike="noStrike">
                          <a:solidFill>
                            <a:schemeClr val="tx1"/>
                          </a:solidFill>
                          <a:effectLst/>
                          <a:latin typeface="EC Square Sans Pro" panose="020B0506040000020004"/>
                        </a:rPr>
                        <a:t>AfBC founding Vision is</a:t>
                      </a:r>
                    </a:p>
                  </a:txBody>
                  <a:tcPr marL="6350" marR="6350" marT="6350" marB="0" anchor="ctr"/>
                </a:tc>
                <a:extLst>
                  <a:ext uri="{0D108BD9-81ED-4DB2-BD59-A6C34878D82A}">
                    <a16:rowId xmlns:a16="http://schemas.microsoft.com/office/drawing/2014/main" val="3495213753"/>
                  </a:ext>
                </a:extLst>
              </a:tr>
              <a:tr h="187437">
                <a:tc>
                  <a:txBody>
                    <a:bodyPr/>
                    <a:lstStyle/>
                    <a:p>
                      <a:pPr algn="l" fontAlgn="b"/>
                      <a:r>
                        <a:rPr lang="fr-FR" sz="700" b="0" i="0" u="none" strike="noStrike">
                          <a:effectLst/>
                          <a:latin typeface="EC Square Sans Pro" panose="020B0506040000020004"/>
                        </a:rPr>
                        <a:t>Professional organisation</a:t>
                      </a:r>
                    </a:p>
                  </a:txBody>
                  <a:tcPr marL="6350" marR="6350" marT="6350" marB="0" anchor="ctr"/>
                </a:tc>
                <a:tc>
                  <a:txBody>
                    <a:bodyPr/>
                    <a:lstStyle/>
                    <a:p>
                      <a:pPr algn="l" fontAlgn="b"/>
                      <a:r>
                        <a:rPr lang="fr-FR" sz="700" b="0" i="0" u="none" strike="noStrike">
                          <a:effectLst/>
                          <a:latin typeface="EC Square Sans Pro" panose="020B0506040000020004"/>
                        </a:rPr>
                        <a:t>Africa Business Council</a:t>
                      </a:r>
                    </a:p>
                  </a:txBody>
                  <a:tcPr marL="6350" marR="6350" marT="6350" marB="0" anchor="ctr"/>
                </a:tc>
                <a:tc>
                  <a:txBody>
                    <a:bodyPr/>
                    <a:lstStyle/>
                    <a:p>
                      <a:pPr algn="l" fontAlgn="b"/>
                      <a:r>
                        <a:rPr lang="fr-FR" sz="700" b="0" i="0" u="none" strike="noStrike">
                          <a:effectLst/>
                          <a:latin typeface="EC Square Sans Pro" panose="020B0506040000020004"/>
                        </a:rPr>
                        <a:t>Egypt</a:t>
                      </a:r>
                    </a:p>
                  </a:txBody>
                  <a:tcPr marL="6350" marR="6350" marT="6350" marB="0" anchor="ctr"/>
                </a:tc>
                <a:tc>
                  <a:txBody>
                    <a:bodyPr/>
                    <a:lstStyle/>
                    <a:p>
                      <a:pPr algn="l" fontAlgn="b"/>
                      <a:r>
                        <a:rPr lang="en-US" sz="700" b="0" i="0" u="none" strike="noStrike">
                          <a:solidFill>
                            <a:schemeClr val="tx1"/>
                          </a:solidFill>
                          <a:effectLst/>
                          <a:latin typeface="EC Square Sans Pro" panose="020B0506040000020004"/>
                        </a:rPr>
                        <a:t>The Africa Business Council ( AfBC) is established as an institution in line with the African Union Assembly Decision on Boosting Intra African trade and Fast Tracking the Establishment of the African Continental Free Trade Area.</a:t>
                      </a:r>
                      <a:br>
                        <a:rPr lang="en-US" sz="700" b="0" i="0" u="none" strike="noStrike">
                          <a:solidFill>
                            <a:schemeClr val="tx1"/>
                          </a:solidFill>
                          <a:effectLst/>
                          <a:latin typeface="EC Square Sans Pro" panose="020B0506040000020004"/>
                        </a:rPr>
                      </a:br>
                      <a:r>
                        <a:rPr lang="en-US" sz="700" b="0" i="0" u="none" strike="noStrike">
                          <a:solidFill>
                            <a:schemeClr val="tx1"/>
                          </a:solidFill>
                          <a:effectLst/>
                          <a:latin typeface="EC Square Sans Pro" panose="020B0506040000020004"/>
                        </a:rPr>
                        <a:t>AfBC founding Vision is</a:t>
                      </a:r>
                    </a:p>
                  </a:txBody>
                  <a:tcPr marL="6350" marR="6350" marT="6350" marB="0" anchor="ctr"/>
                </a:tc>
                <a:extLst>
                  <a:ext uri="{0D108BD9-81ED-4DB2-BD59-A6C34878D82A}">
                    <a16:rowId xmlns:a16="http://schemas.microsoft.com/office/drawing/2014/main" val="3302927039"/>
                  </a:ext>
                </a:extLst>
              </a:tr>
              <a:tr h="254723">
                <a:tc>
                  <a:txBody>
                    <a:bodyPr/>
                    <a:lstStyle/>
                    <a:p>
                      <a:pPr algn="l" fontAlgn="b"/>
                      <a:r>
                        <a:rPr lang="fr-FR" sz="700" b="0" i="0" u="none" strike="noStrike">
                          <a:effectLst/>
                          <a:latin typeface="EC Square Sans Pro" panose="020B0506040000020004"/>
                        </a:rPr>
                        <a:t>Professional organisation</a:t>
                      </a:r>
                    </a:p>
                  </a:txBody>
                  <a:tcPr marL="6350" marR="6350" marT="6350" marB="0" anchor="ctr"/>
                </a:tc>
                <a:tc>
                  <a:txBody>
                    <a:bodyPr/>
                    <a:lstStyle/>
                    <a:p>
                      <a:pPr algn="l" fontAlgn="b"/>
                      <a:r>
                        <a:rPr lang="fr-FR" sz="700" b="0" i="0" u="none" strike="noStrike">
                          <a:effectLst/>
                          <a:latin typeface="EC Square Sans Pro" panose="020B0506040000020004"/>
                        </a:rPr>
                        <a:t>Africa Business Council</a:t>
                      </a:r>
                    </a:p>
                  </a:txBody>
                  <a:tcPr marL="6350" marR="6350" marT="6350" marB="0" anchor="ctr"/>
                </a:tc>
                <a:tc>
                  <a:txBody>
                    <a:bodyPr/>
                    <a:lstStyle/>
                    <a:p>
                      <a:pPr algn="l" fontAlgn="b"/>
                      <a:r>
                        <a:rPr lang="fr-FR" sz="700" b="0" i="0" u="none" strike="noStrike" dirty="0" err="1">
                          <a:effectLst/>
                          <a:latin typeface="EC Square Sans Pro" panose="020B0506040000020004"/>
                        </a:rPr>
                        <a:t>Egypt</a:t>
                      </a:r>
                      <a:endParaRPr lang="fr-FR" sz="700" b="0" i="0" u="none" strike="noStrike" dirty="0">
                        <a:effectLst/>
                        <a:latin typeface="EC Square Sans Pro" panose="020B0506040000020004"/>
                      </a:endParaRPr>
                    </a:p>
                  </a:txBody>
                  <a:tcPr marL="6350" marR="6350" marT="6350" marB="0" anchor="ctr"/>
                </a:tc>
                <a:tc>
                  <a:txBody>
                    <a:bodyPr/>
                    <a:lstStyle/>
                    <a:p>
                      <a:pPr algn="l" fontAlgn="b"/>
                      <a:r>
                        <a:rPr lang="en-US" sz="700" b="0" i="0" u="none" strike="noStrike" dirty="0">
                          <a:solidFill>
                            <a:schemeClr val="tx1"/>
                          </a:solidFill>
                          <a:effectLst/>
                          <a:latin typeface="EC Square Sans Pro" panose="020B0506040000020004"/>
                        </a:rPr>
                        <a:t>The Africa Business Council ( </a:t>
                      </a:r>
                      <a:r>
                        <a:rPr lang="en-US" sz="700" b="0" i="0" u="none" strike="noStrike" dirty="0" err="1">
                          <a:solidFill>
                            <a:schemeClr val="tx1"/>
                          </a:solidFill>
                          <a:effectLst/>
                          <a:latin typeface="EC Square Sans Pro" panose="020B0506040000020004"/>
                        </a:rPr>
                        <a:t>AfBC</a:t>
                      </a:r>
                      <a:r>
                        <a:rPr lang="en-US" sz="700" b="0" i="0" u="none" strike="noStrike" dirty="0">
                          <a:solidFill>
                            <a:schemeClr val="tx1"/>
                          </a:solidFill>
                          <a:effectLst/>
                          <a:latin typeface="EC Square Sans Pro" panose="020B0506040000020004"/>
                        </a:rPr>
                        <a:t>) is established as an institution in line with the African Union Assembly Decision on Boosting Intra African trade and Fast Tracking the Establishment of the African Continental Free Trade Area.</a:t>
                      </a:r>
                      <a:br>
                        <a:rPr lang="en-US" sz="700" b="0" i="0" u="none" strike="noStrike" dirty="0">
                          <a:solidFill>
                            <a:schemeClr val="tx1"/>
                          </a:solidFill>
                          <a:effectLst/>
                          <a:latin typeface="EC Square Sans Pro" panose="020B0506040000020004"/>
                        </a:rPr>
                      </a:br>
                      <a:r>
                        <a:rPr lang="en-US" sz="700" b="0" i="0" u="none" strike="noStrike" dirty="0" err="1">
                          <a:solidFill>
                            <a:schemeClr val="tx1"/>
                          </a:solidFill>
                          <a:effectLst/>
                          <a:latin typeface="EC Square Sans Pro" panose="020B0506040000020004"/>
                        </a:rPr>
                        <a:t>AfBC</a:t>
                      </a:r>
                      <a:r>
                        <a:rPr lang="en-US" sz="700" b="0" i="0" u="none" strike="noStrike" dirty="0">
                          <a:solidFill>
                            <a:schemeClr val="tx1"/>
                          </a:solidFill>
                          <a:effectLst/>
                          <a:latin typeface="EC Square Sans Pro" panose="020B0506040000020004"/>
                        </a:rPr>
                        <a:t> founding Vision is</a:t>
                      </a:r>
                    </a:p>
                  </a:txBody>
                  <a:tcPr marL="6350" marR="6350" marT="6350" marB="0" anchor="ctr"/>
                </a:tc>
                <a:extLst>
                  <a:ext uri="{0D108BD9-81ED-4DB2-BD59-A6C34878D82A}">
                    <a16:rowId xmlns:a16="http://schemas.microsoft.com/office/drawing/2014/main" val="1636667942"/>
                  </a:ext>
                </a:extLst>
              </a:tr>
              <a:tr h="254723">
                <a:tc>
                  <a:txBody>
                    <a:bodyPr/>
                    <a:lstStyle/>
                    <a:p>
                      <a:pPr algn="l" fontAlgn="b"/>
                      <a:r>
                        <a:rPr lang="fr-FR" sz="700" b="0" i="0" u="none" strike="noStrike">
                          <a:effectLst/>
                          <a:latin typeface="EC Square Sans Pro" panose="020B0506040000020004"/>
                        </a:rPr>
                        <a:t>Institution / Government</a:t>
                      </a:r>
                    </a:p>
                  </a:txBody>
                  <a:tcPr marL="6350" marR="6350" marT="6350" marB="0" anchor="ctr"/>
                </a:tc>
                <a:tc>
                  <a:txBody>
                    <a:bodyPr/>
                    <a:lstStyle/>
                    <a:p>
                      <a:pPr algn="l" fontAlgn="b"/>
                      <a:r>
                        <a:rPr lang="fr-FR" sz="700" b="0" i="0" u="none" strike="noStrike">
                          <a:effectLst/>
                          <a:latin typeface="EC Square Sans Pro" panose="020B0506040000020004"/>
                        </a:rPr>
                        <a:t>AFRICA ECONOMIC ZONES ORGANIZATION (AEZO)</a:t>
                      </a:r>
                    </a:p>
                  </a:txBody>
                  <a:tcPr marL="6350" marR="6350" marT="6350" marB="0" anchor="ctr"/>
                </a:tc>
                <a:tc>
                  <a:txBody>
                    <a:bodyPr/>
                    <a:lstStyle/>
                    <a:p>
                      <a:pPr algn="l" fontAlgn="b"/>
                      <a:r>
                        <a:rPr lang="fr-FR" sz="700" b="0" i="0" u="none" strike="noStrike">
                          <a:effectLst/>
                          <a:latin typeface="EC Square Sans Pro" panose="020B0506040000020004"/>
                        </a:rPr>
                        <a:t>Morocco</a:t>
                      </a:r>
                    </a:p>
                  </a:txBody>
                  <a:tcPr marL="6350" marR="6350" marT="6350" marB="0" anchor="ctr"/>
                </a:tc>
                <a:tc>
                  <a:txBody>
                    <a:bodyPr/>
                    <a:lstStyle/>
                    <a:p>
                      <a:pPr algn="l" fontAlgn="b"/>
                      <a:r>
                        <a:rPr lang="fr-FR" sz="700" b="0" i="0" u="none" strike="noStrike" dirty="0">
                          <a:effectLst/>
                          <a:latin typeface="EC Square Sans Pro" panose="020B0506040000020004"/>
                        </a:rPr>
                        <a:t>SEZ Workshop</a:t>
                      </a:r>
                    </a:p>
                  </a:txBody>
                  <a:tcPr marL="6350" marR="6350" marT="6350" marB="0" anchor="ctr"/>
                </a:tc>
                <a:extLst>
                  <a:ext uri="{0D108BD9-81ED-4DB2-BD59-A6C34878D82A}">
                    <a16:rowId xmlns:a16="http://schemas.microsoft.com/office/drawing/2014/main" val="1087167019"/>
                  </a:ext>
                </a:extLst>
              </a:tr>
              <a:tr h="384487">
                <a:tc>
                  <a:txBody>
                    <a:bodyPr/>
                    <a:lstStyle/>
                    <a:p>
                      <a:pPr algn="l" fontAlgn="b"/>
                      <a:r>
                        <a:rPr lang="fr-FR" sz="700" b="0" i="0" u="none" strike="noStrike">
                          <a:effectLst/>
                          <a:latin typeface="EC Square Sans Pro" panose="020B0506040000020004"/>
                        </a:rPr>
                        <a:t>Institution / Government</a:t>
                      </a:r>
                    </a:p>
                  </a:txBody>
                  <a:tcPr marL="6350" marR="6350" marT="6350" marB="0" anchor="ctr"/>
                </a:tc>
                <a:tc>
                  <a:txBody>
                    <a:bodyPr/>
                    <a:lstStyle/>
                    <a:p>
                      <a:pPr algn="l" fontAlgn="b"/>
                      <a:r>
                        <a:rPr lang="fr-FR" sz="700" b="0" i="0" u="none" strike="noStrike">
                          <a:effectLst/>
                          <a:latin typeface="EC Square Sans Pro" panose="020B0506040000020004"/>
                        </a:rPr>
                        <a:t>Africa Economic Zones Organization (AEZO)</a:t>
                      </a:r>
                    </a:p>
                  </a:txBody>
                  <a:tcPr marL="6350" marR="6350" marT="6350" marB="0" anchor="ctr"/>
                </a:tc>
                <a:tc>
                  <a:txBody>
                    <a:bodyPr/>
                    <a:lstStyle/>
                    <a:p>
                      <a:pPr algn="l" fontAlgn="b"/>
                      <a:r>
                        <a:rPr lang="fr-FR" sz="700" b="0" i="0" u="none" strike="noStrike">
                          <a:effectLst/>
                          <a:latin typeface="EC Square Sans Pro" panose="020B0506040000020004"/>
                        </a:rPr>
                        <a:t>Morocco</a:t>
                      </a:r>
                    </a:p>
                  </a:txBody>
                  <a:tcPr marL="6350" marR="6350" marT="6350" marB="0" anchor="ctr"/>
                </a:tc>
                <a:tc>
                  <a:txBody>
                    <a:bodyPr/>
                    <a:lstStyle/>
                    <a:p>
                      <a:pPr algn="l" fontAlgn="b"/>
                      <a:r>
                        <a:rPr lang="en-US" sz="700" b="0" i="0" u="none" strike="noStrike">
                          <a:effectLst/>
                          <a:latin typeface="EC Square Sans Pro" panose="020B0506040000020004"/>
                        </a:rPr>
                        <a:t>Africa Economic Zones Organization (AEZO) is a continental association representing of leading public and private institutions in charge of the Development, Management and Promotion of Economic Zones in Africa. Founded in November 2015 by Tanger Med Group</a:t>
                      </a:r>
                    </a:p>
                  </a:txBody>
                  <a:tcPr marL="6350" marR="6350" marT="6350" marB="0" anchor="ctr"/>
                </a:tc>
                <a:extLst>
                  <a:ext uri="{0D108BD9-81ED-4DB2-BD59-A6C34878D82A}">
                    <a16:rowId xmlns:a16="http://schemas.microsoft.com/office/drawing/2014/main" val="2740121093"/>
                  </a:ext>
                </a:extLst>
              </a:tr>
              <a:tr h="254723">
                <a:tc>
                  <a:txBody>
                    <a:bodyPr/>
                    <a:lstStyle/>
                    <a:p>
                      <a:pPr algn="l" fontAlgn="b"/>
                      <a:r>
                        <a:rPr lang="fr-FR" sz="700" b="0" i="0" u="none" strike="noStrike">
                          <a:effectLst/>
                          <a:latin typeface="EC Square Sans Pro" panose="020B0506040000020004"/>
                        </a:rPr>
                        <a:t>Institution / Government</a:t>
                      </a:r>
                    </a:p>
                  </a:txBody>
                  <a:tcPr marL="6350" marR="6350" marT="6350" marB="0" anchor="ctr"/>
                </a:tc>
                <a:tc>
                  <a:txBody>
                    <a:bodyPr/>
                    <a:lstStyle/>
                    <a:p>
                      <a:pPr algn="l" fontAlgn="b"/>
                      <a:r>
                        <a:rPr lang="fr-FR" sz="700" b="0" i="0" u="none" strike="noStrike">
                          <a:effectLst/>
                          <a:latin typeface="EC Square Sans Pro" panose="020B0506040000020004"/>
                        </a:rPr>
                        <a:t>Africa-EU Energy Partnership</a:t>
                      </a:r>
                    </a:p>
                  </a:txBody>
                  <a:tcPr marL="6350" marR="6350" marT="6350" marB="0" anchor="ctr"/>
                </a:tc>
                <a:tc>
                  <a:txBody>
                    <a:bodyPr/>
                    <a:lstStyle/>
                    <a:p>
                      <a:pPr algn="l" fontAlgn="b"/>
                      <a:r>
                        <a:rPr lang="fr-FR" sz="700" b="0" i="0" u="none" strike="noStrike">
                          <a:effectLst/>
                          <a:latin typeface="EC Square Sans Pro" panose="020B0506040000020004"/>
                        </a:rPr>
                        <a:t>Germany</a:t>
                      </a:r>
                    </a:p>
                  </a:txBody>
                  <a:tcPr marL="6350" marR="6350" marT="6350" marB="0" anchor="ctr"/>
                </a:tc>
                <a:tc>
                  <a:txBody>
                    <a:bodyPr/>
                    <a:lstStyle/>
                    <a:p>
                      <a:pPr algn="l" fontAlgn="b"/>
                      <a:endParaRPr lang="fr-FR" sz="700" b="0" i="0" u="none" strike="noStrike" dirty="0">
                        <a:effectLst/>
                        <a:latin typeface="EC Square Sans Pro" panose="020B0506040000020004"/>
                      </a:endParaRPr>
                    </a:p>
                  </a:txBody>
                  <a:tcPr marL="6350" marR="6350" marT="6350" marB="0" anchor="ctr"/>
                </a:tc>
                <a:extLst>
                  <a:ext uri="{0D108BD9-81ED-4DB2-BD59-A6C34878D82A}">
                    <a16:rowId xmlns:a16="http://schemas.microsoft.com/office/drawing/2014/main" val="1055245144"/>
                  </a:ext>
                </a:extLst>
              </a:tr>
              <a:tr h="254723">
                <a:tc>
                  <a:txBody>
                    <a:bodyPr/>
                    <a:lstStyle/>
                    <a:p>
                      <a:pPr algn="l" fontAlgn="b"/>
                      <a:r>
                        <a:rPr lang="en-US" sz="700" b="0" i="0" u="none" strike="noStrike">
                          <a:effectLst/>
                          <a:latin typeface="EC Square Sans Pro" panose="020B0506040000020004"/>
                        </a:rPr>
                        <a:t>Civil society – NGO, Youth organisation, Women organisation, Association</a:t>
                      </a:r>
                    </a:p>
                  </a:txBody>
                  <a:tcPr marL="6350" marR="6350" marT="6350" marB="0" anchor="ctr"/>
                </a:tc>
                <a:tc>
                  <a:txBody>
                    <a:bodyPr/>
                    <a:lstStyle/>
                    <a:p>
                      <a:pPr algn="l" fontAlgn="b"/>
                      <a:r>
                        <a:rPr lang="fr-FR" sz="700" b="0" i="0" u="none" strike="noStrike">
                          <a:effectLst/>
                          <a:latin typeface="EC Square Sans Pro" panose="020B0506040000020004"/>
                        </a:rPr>
                        <a:t>Africa-EU Energy Partnership (AEEP)</a:t>
                      </a:r>
                    </a:p>
                  </a:txBody>
                  <a:tcPr marL="6350" marR="6350" marT="6350" marB="0" anchor="ctr"/>
                </a:tc>
                <a:tc>
                  <a:txBody>
                    <a:bodyPr/>
                    <a:lstStyle/>
                    <a:p>
                      <a:pPr algn="l" fontAlgn="b"/>
                      <a:r>
                        <a:rPr lang="fr-FR" sz="700" b="0" i="0" u="none" strike="noStrike">
                          <a:effectLst/>
                          <a:latin typeface="EC Square Sans Pro" panose="020B0506040000020004"/>
                        </a:rPr>
                        <a:t>Germany</a:t>
                      </a:r>
                    </a:p>
                  </a:txBody>
                  <a:tcPr marL="6350" marR="6350" marT="6350" marB="0" anchor="ctr"/>
                </a:tc>
                <a:tc>
                  <a:txBody>
                    <a:bodyPr/>
                    <a:lstStyle/>
                    <a:p>
                      <a:pPr algn="l" fontAlgn="b"/>
                      <a:r>
                        <a:rPr lang="en-US" sz="700" b="0" i="0" u="none" strike="noStrike">
                          <a:effectLst/>
                          <a:latin typeface="EC Square Sans Pro" panose="020B0506040000020004"/>
                        </a:rPr>
                        <a:t>The Africa-EU Energy Partnership (AEEP) was launched by African and European Heads of State in 2007 at the AU-EU Summit in Lisbon, Portugal. A central partnership of the Joint Africa-EU Strategy, the AEEP is the key political platform through which both c</a:t>
                      </a:r>
                    </a:p>
                  </a:txBody>
                  <a:tcPr marL="6350" marR="6350" marT="6350" marB="0" anchor="ctr"/>
                </a:tc>
                <a:extLst>
                  <a:ext uri="{0D108BD9-81ED-4DB2-BD59-A6C34878D82A}">
                    <a16:rowId xmlns:a16="http://schemas.microsoft.com/office/drawing/2014/main" val="2894364362"/>
                  </a:ext>
                </a:extLst>
              </a:tr>
              <a:tr h="254723">
                <a:tc>
                  <a:txBody>
                    <a:bodyPr/>
                    <a:lstStyle/>
                    <a:p>
                      <a:pPr algn="l" fontAlgn="b"/>
                      <a:r>
                        <a:rPr lang="en-US" sz="700" b="0" i="0" u="none" strike="noStrike">
                          <a:effectLst/>
                          <a:latin typeface="EC Square Sans Pro" panose="020B0506040000020004"/>
                        </a:rPr>
                        <a:t>Civil society – NGO, Youth organisation, Women organisation, Association</a:t>
                      </a:r>
                    </a:p>
                  </a:txBody>
                  <a:tcPr marL="6350" marR="6350" marT="6350" marB="0" anchor="ctr"/>
                </a:tc>
                <a:tc>
                  <a:txBody>
                    <a:bodyPr/>
                    <a:lstStyle/>
                    <a:p>
                      <a:pPr algn="l" fontAlgn="b"/>
                      <a:r>
                        <a:rPr lang="en-US" sz="700" b="0" i="0" u="none" strike="noStrike">
                          <a:effectLst/>
                          <a:latin typeface="EC Square Sans Pro" panose="020B0506040000020004"/>
                        </a:rPr>
                        <a:t>Africa-Europe Foundation and British Council</a:t>
                      </a:r>
                    </a:p>
                  </a:txBody>
                  <a:tcPr marL="6350" marR="6350" marT="6350" marB="0" anchor="ctr"/>
                </a:tc>
                <a:tc>
                  <a:txBody>
                    <a:bodyPr/>
                    <a:lstStyle/>
                    <a:p>
                      <a:pPr algn="l" fontAlgn="b"/>
                      <a:r>
                        <a:rPr lang="fr-FR" sz="700" b="0" i="0" u="none" strike="noStrike">
                          <a:effectLst/>
                          <a:latin typeface="EC Square Sans Pro" panose="020B0506040000020004"/>
                        </a:rPr>
                        <a:t>Belgium</a:t>
                      </a:r>
                    </a:p>
                  </a:txBody>
                  <a:tcPr marL="6350" marR="6350" marT="6350" marB="0" anchor="ctr"/>
                </a:tc>
                <a:tc>
                  <a:txBody>
                    <a:bodyPr/>
                    <a:lstStyle/>
                    <a:p>
                      <a:pPr algn="l" fontAlgn="b"/>
                      <a:r>
                        <a:rPr lang="en-US" sz="700" b="0" i="0" u="none" strike="noStrike">
                          <a:effectLst/>
                          <a:latin typeface="EC Square Sans Pro" panose="020B0506040000020004"/>
                        </a:rPr>
                        <a:t>The British Council and the Africa-Europe Foundation (AEF) are accelerating shared efforts to reinforce youth voice, agency and leadership at the heart of the UN Climate Change Conference (COP) and the Africa-Europe partnership in 2022.  </a:t>
                      </a:r>
                      <a:br>
                        <a:rPr lang="en-US" sz="700" b="0" i="0" u="none" strike="noStrike">
                          <a:effectLst/>
                          <a:latin typeface="EC Square Sans Pro" panose="020B0506040000020004"/>
                        </a:rPr>
                      </a:br>
                      <a:r>
                        <a:rPr lang="en-US" sz="700" b="0" i="0" u="none" strike="noStrike">
                          <a:effectLst/>
                          <a:latin typeface="EC Square Sans Pro" panose="020B0506040000020004"/>
                        </a:rPr>
                        <a:t>In this context</a:t>
                      </a:r>
                    </a:p>
                  </a:txBody>
                  <a:tcPr marL="6350" marR="6350" marT="6350" marB="0" anchor="ctr"/>
                </a:tc>
                <a:extLst>
                  <a:ext uri="{0D108BD9-81ED-4DB2-BD59-A6C34878D82A}">
                    <a16:rowId xmlns:a16="http://schemas.microsoft.com/office/drawing/2014/main" val="56911334"/>
                  </a:ext>
                </a:extLst>
              </a:tr>
              <a:tr h="254723">
                <a:tc>
                  <a:txBody>
                    <a:bodyPr/>
                    <a:lstStyle/>
                    <a:p>
                      <a:pPr algn="l" fontAlgn="b"/>
                      <a:r>
                        <a:rPr lang="fr-FR" sz="700" b="0" i="0" u="none" strike="noStrike" dirty="0">
                          <a:effectLst/>
                          <a:latin typeface="EC Square Sans Pro" panose="020B0506040000020004"/>
                        </a:rPr>
                        <a:t>Institution / </a:t>
                      </a:r>
                      <a:r>
                        <a:rPr lang="fr-FR" sz="700" b="0" i="0" u="none" strike="noStrike" dirty="0" err="1">
                          <a:effectLst/>
                          <a:latin typeface="EC Square Sans Pro" panose="020B0506040000020004"/>
                        </a:rPr>
                        <a:t>Government</a:t>
                      </a:r>
                      <a:endParaRPr lang="fr-FR" sz="700" b="0" i="0" u="none" strike="noStrike" dirty="0">
                        <a:effectLst/>
                        <a:latin typeface="EC Square Sans Pro" panose="020B0506040000020004"/>
                      </a:endParaRPr>
                    </a:p>
                  </a:txBody>
                  <a:tcPr marL="6350" marR="6350" marT="6350" marB="0" anchor="ctr"/>
                </a:tc>
                <a:tc>
                  <a:txBody>
                    <a:bodyPr/>
                    <a:lstStyle/>
                    <a:p>
                      <a:pPr algn="l" fontAlgn="b"/>
                      <a:r>
                        <a:rPr lang="fr-FR" sz="700" b="0" i="0" u="none" strike="noStrike">
                          <a:effectLst/>
                          <a:latin typeface="EC Square Sans Pro" panose="020B0506040000020004"/>
                        </a:rPr>
                        <a:t>African Union Commission</a:t>
                      </a:r>
                    </a:p>
                  </a:txBody>
                  <a:tcPr marL="6350" marR="6350" marT="6350" marB="0" anchor="ctr"/>
                </a:tc>
                <a:tc>
                  <a:txBody>
                    <a:bodyPr/>
                    <a:lstStyle/>
                    <a:p>
                      <a:pPr algn="l" fontAlgn="b"/>
                      <a:r>
                        <a:rPr lang="fr-FR" sz="700" b="0" i="0" u="none" strike="noStrike">
                          <a:effectLst/>
                          <a:latin typeface="EC Square Sans Pro" panose="020B0506040000020004"/>
                        </a:rPr>
                        <a:t>Ethiopia</a:t>
                      </a:r>
                    </a:p>
                  </a:txBody>
                  <a:tcPr marL="6350" marR="6350" marT="6350" marB="0" anchor="ctr"/>
                </a:tc>
                <a:tc>
                  <a:txBody>
                    <a:bodyPr/>
                    <a:lstStyle/>
                    <a:p>
                      <a:pPr algn="l" fontAlgn="b"/>
                      <a:r>
                        <a:rPr lang="en-US" sz="700" b="0" i="0" u="none" strike="noStrike">
                          <a:effectLst/>
                          <a:latin typeface="EC Square Sans Pro" panose="020B0506040000020004"/>
                        </a:rPr>
                        <a:t>Host a platform that will allow young African Innovators to engage with stakeholders and venture capitalists. Activities will include a pitching for young nominated entrepreneurs, a mid-level dialogue and a workshop on the opportunities for young innovato</a:t>
                      </a:r>
                    </a:p>
                  </a:txBody>
                  <a:tcPr marL="6350" marR="6350" marT="6350" marB="0" anchor="ctr"/>
                </a:tc>
                <a:extLst>
                  <a:ext uri="{0D108BD9-81ED-4DB2-BD59-A6C34878D82A}">
                    <a16:rowId xmlns:a16="http://schemas.microsoft.com/office/drawing/2014/main" val="1073625679"/>
                  </a:ext>
                </a:extLst>
              </a:tr>
              <a:tr h="254723">
                <a:tc>
                  <a:txBody>
                    <a:bodyPr/>
                    <a:lstStyle/>
                    <a:p>
                      <a:pPr algn="l" fontAlgn="b"/>
                      <a:r>
                        <a:rPr lang="fr-FR" sz="700" b="0" i="0" u="none" strike="noStrike">
                          <a:effectLst/>
                          <a:latin typeface="EC Square Sans Pro" panose="020B0506040000020004"/>
                        </a:rPr>
                        <a:t>Institution / Government</a:t>
                      </a:r>
                    </a:p>
                  </a:txBody>
                  <a:tcPr marL="6350" marR="6350" marT="6350" marB="0" anchor="ctr"/>
                </a:tc>
                <a:tc>
                  <a:txBody>
                    <a:bodyPr/>
                    <a:lstStyle/>
                    <a:p>
                      <a:pPr algn="l" fontAlgn="b"/>
                      <a:r>
                        <a:rPr lang="fr-FR" sz="700" b="0" i="0" u="none" strike="noStrike">
                          <a:effectLst/>
                          <a:latin typeface="EC Square Sans Pro" panose="020B0506040000020004"/>
                        </a:rPr>
                        <a:t>AfrIPI</a:t>
                      </a:r>
                    </a:p>
                  </a:txBody>
                  <a:tcPr marL="6350" marR="6350" marT="6350" marB="0" anchor="ctr"/>
                </a:tc>
                <a:tc>
                  <a:txBody>
                    <a:bodyPr/>
                    <a:lstStyle/>
                    <a:p>
                      <a:pPr algn="l" fontAlgn="b"/>
                      <a:r>
                        <a:rPr lang="fr-FR" sz="700" b="0" i="0" u="none" strike="noStrike">
                          <a:effectLst/>
                          <a:latin typeface="EC Square Sans Pro" panose="020B0506040000020004"/>
                        </a:rPr>
                        <a:t>Spain</a:t>
                      </a:r>
                    </a:p>
                  </a:txBody>
                  <a:tcPr marL="6350" marR="6350" marT="6350" marB="0" anchor="ctr"/>
                </a:tc>
                <a:tc>
                  <a:txBody>
                    <a:bodyPr/>
                    <a:lstStyle/>
                    <a:p>
                      <a:pPr algn="l" fontAlgn="b"/>
                      <a:r>
                        <a:rPr lang="en-US" sz="700" b="0" i="0" u="none" strike="noStrike">
                          <a:effectLst/>
                          <a:latin typeface="EC Square Sans Pro" panose="020B0506040000020004"/>
                        </a:rPr>
                        <a:t>he AfrIPI project, funded under the Pan-African Program (and funded by the DG INTPA), aims to boost the continental economic integration through strengthening and improving the systems for Intellectual Property Rights (IPR) creation, protection, utilizati</a:t>
                      </a:r>
                    </a:p>
                  </a:txBody>
                  <a:tcPr marL="6350" marR="6350" marT="6350" marB="0" anchor="ctr"/>
                </a:tc>
                <a:extLst>
                  <a:ext uri="{0D108BD9-81ED-4DB2-BD59-A6C34878D82A}">
                    <a16:rowId xmlns:a16="http://schemas.microsoft.com/office/drawing/2014/main" val="3537054072"/>
                  </a:ext>
                </a:extLst>
              </a:tr>
              <a:tr h="288000">
                <a:tc>
                  <a:txBody>
                    <a:bodyPr/>
                    <a:lstStyle/>
                    <a:p>
                      <a:pPr algn="l" fontAlgn="b"/>
                      <a:r>
                        <a:rPr lang="en-US" sz="700" b="0" i="0" u="none" strike="noStrike">
                          <a:effectLst/>
                          <a:latin typeface="EC Square Sans Pro" panose="020B0506040000020004"/>
                        </a:rPr>
                        <a:t>Civil society – NGO, Youth organisation, Women organisation, Association</a:t>
                      </a:r>
                    </a:p>
                  </a:txBody>
                  <a:tcPr marL="6350" marR="6350" marT="6350" marB="0" anchor="ctr"/>
                </a:tc>
                <a:tc>
                  <a:txBody>
                    <a:bodyPr/>
                    <a:lstStyle/>
                    <a:p>
                      <a:pPr algn="l" fontAlgn="b"/>
                      <a:r>
                        <a:rPr lang="fr-FR" sz="700" b="0" i="0" u="none" strike="noStrike">
                          <a:effectLst/>
                          <a:latin typeface="EC Square Sans Pro" panose="020B0506040000020004"/>
                        </a:rPr>
                        <a:t>AfroChampions</a:t>
                      </a:r>
                    </a:p>
                  </a:txBody>
                  <a:tcPr marL="6350" marR="6350" marT="6350" marB="0" anchor="ctr"/>
                </a:tc>
                <a:tc>
                  <a:txBody>
                    <a:bodyPr/>
                    <a:lstStyle/>
                    <a:p>
                      <a:pPr algn="l" fontAlgn="b"/>
                      <a:r>
                        <a:rPr lang="fr-FR" sz="700" b="0" i="0" u="none" strike="noStrike">
                          <a:effectLst/>
                          <a:latin typeface="EC Square Sans Pro" panose="020B0506040000020004"/>
                        </a:rPr>
                        <a:t>Ghana</a:t>
                      </a:r>
                    </a:p>
                  </a:txBody>
                  <a:tcPr marL="6350" marR="6350" marT="6350" marB="0" anchor="ctr"/>
                </a:tc>
                <a:tc>
                  <a:txBody>
                    <a:bodyPr/>
                    <a:lstStyle/>
                    <a:p>
                      <a:pPr algn="l" fontAlgn="b"/>
                      <a:endParaRPr lang="fr-FR" sz="700" b="0" i="0" u="none" strike="noStrike" dirty="0">
                        <a:effectLst/>
                        <a:latin typeface="EC Square Sans Pro" panose="020B0506040000020004"/>
                      </a:endParaRPr>
                    </a:p>
                  </a:txBody>
                  <a:tcPr marL="6350" marR="6350" marT="6350" marB="0" anchor="ctr"/>
                </a:tc>
                <a:extLst>
                  <a:ext uri="{0D108BD9-81ED-4DB2-BD59-A6C34878D82A}">
                    <a16:rowId xmlns:a16="http://schemas.microsoft.com/office/drawing/2014/main" val="1204758651"/>
                  </a:ext>
                </a:extLst>
              </a:tr>
              <a:tr h="254723">
                <a:tc>
                  <a:txBody>
                    <a:bodyPr/>
                    <a:lstStyle/>
                    <a:p>
                      <a:pPr algn="l" fontAlgn="b"/>
                      <a:r>
                        <a:rPr lang="fr-FR" sz="700" b="0" i="0" u="none" strike="noStrike">
                          <a:effectLst/>
                          <a:latin typeface="EC Square Sans Pro" panose="020B0506040000020004"/>
                        </a:rPr>
                        <a:t>Professional organisation</a:t>
                      </a:r>
                    </a:p>
                  </a:txBody>
                  <a:tcPr marL="6350" marR="6350" marT="6350" marB="0" anchor="ctr"/>
                </a:tc>
                <a:tc>
                  <a:txBody>
                    <a:bodyPr/>
                    <a:lstStyle/>
                    <a:p>
                      <a:pPr algn="l" fontAlgn="b"/>
                      <a:r>
                        <a:rPr lang="fr-FR" sz="700" b="0" i="0" u="none" strike="noStrike" dirty="0">
                          <a:effectLst/>
                          <a:latin typeface="EC Square Sans Pro" panose="020B0506040000020004"/>
                        </a:rPr>
                        <a:t>ANIMA Investment Network</a:t>
                      </a:r>
                    </a:p>
                  </a:txBody>
                  <a:tcPr marL="6350" marR="6350" marT="6350" marB="0" anchor="ctr"/>
                </a:tc>
                <a:tc>
                  <a:txBody>
                    <a:bodyPr/>
                    <a:lstStyle/>
                    <a:p>
                      <a:pPr algn="l" fontAlgn="b"/>
                      <a:r>
                        <a:rPr lang="fr-FR" sz="700" b="0" i="0" u="none" strike="noStrike">
                          <a:effectLst/>
                          <a:latin typeface="EC Square Sans Pro" panose="020B0506040000020004"/>
                        </a:rPr>
                        <a:t>France</a:t>
                      </a:r>
                    </a:p>
                  </a:txBody>
                  <a:tcPr marL="6350" marR="6350" marT="6350" marB="0" anchor="ctr"/>
                </a:tc>
                <a:tc>
                  <a:txBody>
                    <a:bodyPr/>
                    <a:lstStyle/>
                    <a:p>
                      <a:pPr algn="l" fontAlgn="b"/>
                      <a:r>
                        <a:rPr lang="en-US" sz="700" b="0" i="0" u="none" strike="noStrike" dirty="0">
                          <a:effectLst/>
                          <a:latin typeface="EC Square Sans Pro" panose="020B0506040000020004"/>
                        </a:rPr>
                        <a:t>An exchange workshop on a key innovation sector for Africa to :</a:t>
                      </a:r>
                    </a:p>
                    <a:p>
                      <a:pPr algn="l" fontAlgn="b"/>
                      <a:r>
                        <a:rPr lang="en-US" sz="700" b="0" i="0" u="none" strike="noStrike" dirty="0" err="1">
                          <a:effectLst/>
                          <a:latin typeface="EC Square Sans Pro" panose="020B0506040000020004"/>
                        </a:rPr>
                        <a:t>a.Promote</a:t>
                      </a:r>
                      <a:r>
                        <a:rPr lang="en-US" sz="700" b="0" i="0" u="none" strike="noStrike" dirty="0">
                          <a:effectLst/>
                          <a:latin typeface="EC Square Sans Pro" panose="020B0506040000020004"/>
                        </a:rPr>
                        <a:t> innovators and public and private innovation support </a:t>
                      </a:r>
                      <a:r>
                        <a:rPr lang="en-US" sz="700" b="0" i="0" u="none" strike="noStrike" dirty="0" err="1">
                          <a:effectLst/>
                          <a:latin typeface="EC Square Sans Pro" panose="020B0506040000020004"/>
                        </a:rPr>
                        <a:t>organisations</a:t>
                      </a:r>
                      <a:r>
                        <a:rPr lang="en-US" sz="700" b="0" i="0" u="none" strike="noStrike" dirty="0">
                          <a:effectLst/>
                          <a:latin typeface="EC Square Sans Pro" panose="020B0506040000020004"/>
                        </a:rPr>
                        <a:t> in Africa</a:t>
                      </a:r>
                    </a:p>
                    <a:p>
                      <a:pPr algn="l" fontAlgn="b"/>
                      <a:r>
                        <a:rPr lang="en-US" sz="700" b="0" i="0" u="none" strike="noStrike" dirty="0" err="1">
                          <a:effectLst/>
                          <a:latin typeface="EC Square Sans Pro" panose="020B0506040000020004"/>
                        </a:rPr>
                        <a:t>b.Share</a:t>
                      </a:r>
                      <a:r>
                        <a:rPr lang="en-US" sz="700" b="0" i="0" u="none" strike="noStrike" dirty="0">
                          <a:effectLst/>
                          <a:latin typeface="EC Square Sans Pro" panose="020B0506040000020004"/>
                        </a:rPr>
                        <a:t> advice and best practices, including from THE NEXT SOCIETY achievements and successes</a:t>
                      </a:r>
                    </a:p>
                    <a:p>
                      <a:pPr algn="l" fontAlgn="b"/>
                      <a:r>
                        <a:rPr lang="en-US" sz="700" b="0" i="0" u="none" strike="noStrike" dirty="0" err="1">
                          <a:effectLst/>
                          <a:latin typeface="EC Square Sans Pro" panose="020B0506040000020004"/>
                        </a:rPr>
                        <a:t>c.Present</a:t>
                      </a:r>
                      <a:r>
                        <a:rPr lang="en-US" sz="700" b="0" i="0" u="none" strike="noStrike" dirty="0">
                          <a:effectLst/>
                          <a:latin typeface="EC Square Sans Pro" panose="020B0506040000020004"/>
                        </a:rPr>
                        <a:t> replicable national policies, tech hub models and solutions developed by startups in the continent that contribute to improving innovation in key sectors (e-health, e-education, green tech, agri-food, energy, transport).</a:t>
                      </a:r>
                      <a:endParaRPr lang="fr-FR" sz="700" b="0" i="0" u="none" strike="noStrike" dirty="0">
                        <a:effectLst/>
                        <a:latin typeface="EC Square Sans Pro" panose="020B0506040000020004"/>
                      </a:endParaRPr>
                    </a:p>
                  </a:txBody>
                  <a:tcPr marL="6350" marR="6350" marT="6350" marB="0" anchor="ctr"/>
                </a:tc>
                <a:extLst>
                  <a:ext uri="{0D108BD9-81ED-4DB2-BD59-A6C34878D82A}">
                    <a16:rowId xmlns:a16="http://schemas.microsoft.com/office/drawing/2014/main" val="1269410571"/>
                  </a:ext>
                </a:extLst>
              </a:tr>
              <a:tr h="315904">
                <a:tc>
                  <a:txBody>
                    <a:bodyPr/>
                    <a:lstStyle/>
                    <a:p>
                      <a:pPr algn="l" fontAlgn="b"/>
                      <a:r>
                        <a:rPr lang="en-US" sz="700" b="0" i="0" u="none" strike="noStrike">
                          <a:effectLst/>
                          <a:latin typeface="EC Square Sans Pro" panose="020B0506040000020004"/>
                        </a:rPr>
                        <a:t>Civil society – NGO, Youth organisation, Women organisation, Association</a:t>
                      </a:r>
                    </a:p>
                  </a:txBody>
                  <a:tcPr marL="6350" marR="6350" marT="6350" marB="0" anchor="ctr"/>
                </a:tc>
                <a:tc>
                  <a:txBody>
                    <a:bodyPr/>
                    <a:lstStyle/>
                    <a:p>
                      <a:pPr algn="l" fontAlgn="b"/>
                      <a:r>
                        <a:rPr lang="fr-FR" sz="700" b="0" i="0" u="none" strike="noStrike">
                          <a:effectLst/>
                          <a:latin typeface="EC Square Sans Pro" panose="020B0506040000020004"/>
                        </a:rPr>
                        <a:t>BDI</a:t>
                      </a:r>
                    </a:p>
                  </a:txBody>
                  <a:tcPr marL="6350" marR="6350" marT="6350" marB="0" anchor="ctr"/>
                </a:tc>
                <a:tc>
                  <a:txBody>
                    <a:bodyPr/>
                    <a:lstStyle/>
                    <a:p>
                      <a:pPr algn="l" fontAlgn="b"/>
                      <a:r>
                        <a:rPr lang="fr-FR" sz="700" b="0" i="0" u="none" strike="noStrike">
                          <a:effectLst/>
                          <a:latin typeface="EC Square Sans Pro" panose="020B0506040000020004"/>
                        </a:rPr>
                        <a:t>Germany</a:t>
                      </a:r>
                    </a:p>
                  </a:txBody>
                  <a:tcPr marL="6350" marR="6350" marT="6350" marB="0" anchor="ctr"/>
                </a:tc>
                <a:tc>
                  <a:txBody>
                    <a:bodyPr/>
                    <a:lstStyle/>
                    <a:p>
                      <a:pPr algn="l" fontAlgn="b"/>
                      <a:r>
                        <a:rPr lang="en-US" sz="700" b="0" i="0" u="none" strike="noStrike">
                          <a:effectLst/>
                          <a:latin typeface="EC Square Sans Pro" panose="020B0506040000020004"/>
                        </a:rPr>
                        <a:t>Together with our project partner, the COMESA Business Council (CBC), BDI is  fostering regional integration in the COMESA region. In our joint workshop with CBC, we will discuss how to boost the economic relations between the EU and the COMESA region.</a:t>
                      </a:r>
                    </a:p>
                  </a:txBody>
                  <a:tcPr marL="6350" marR="6350" marT="6350" marB="0" anchor="ctr"/>
                </a:tc>
                <a:extLst>
                  <a:ext uri="{0D108BD9-81ED-4DB2-BD59-A6C34878D82A}">
                    <a16:rowId xmlns:a16="http://schemas.microsoft.com/office/drawing/2014/main" val="2909654405"/>
                  </a:ext>
                </a:extLst>
              </a:tr>
              <a:tr h="254723">
                <a:tc>
                  <a:txBody>
                    <a:bodyPr/>
                    <a:lstStyle/>
                    <a:p>
                      <a:pPr algn="l" fontAlgn="b"/>
                      <a:r>
                        <a:rPr lang="en-US" sz="700" b="0" i="0" u="none" strike="noStrike">
                          <a:effectLst/>
                          <a:latin typeface="EC Square Sans Pro" panose="020B0506040000020004"/>
                        </a:rPr>
                        <a:t>Civil society – NGO, Youth organisation, Women organisation, Association</a:t>
                      </a:r>
                    </a:p>
                  </a:txBody>
                  <a:tcPr marL="6350" marR="6350" marT="6350" marB="0" anchor="ctr"/>
                </a:tc>
                <a:tc>
                  <a:txBody>
                    <a:bodyPr/>
                    <a:lstStyle/>
                    <a:p>
                      <a:pPr algn="l" fontAlgn="b"/>
                      <a:r>
                        <a:rPr lang="en-US" sz="700" b="0" i="0" u="none" strike="noStrike">
                          <a:effectLst/>
                          <a:latin typeface="EC Square Sans Pro" panose="020B0506040000020004"/>
                        </a:rPr>
                        <a:t>BDI - Federation of German Industries</a:t>
                      </a:r>
                    </a:p>
                  </a:txBody>
                  <a:tcPr marL="6350" marR="6350" marT="6350" marB="0" anchor="ctr"/>
                </a:tc>
                <a:tc>
                  <a:txBody>
                    <a:bodyPr/>
                    <a:lstStyle/>
                    <a:p>
                      <a:pPr algn="l" fontAlgn="b"/>
                      <a:r>
                        <a:rPr lang="fr-FR" sz="700" b="0" i="0" u="none" strike="noStrike">
                          <a:effectLst/>
                          <a:latin typeface="EC Square Sans Pro" panose="020B0506040000020004"/>
                        </a:rPr>
                        <a:t>Germany</a:t>
                      </a:r>
                    </a:p>
                  </a:txBody>
                  <a:tcPr marL="6350" marR="6350" marT="6350" marB="0" anchor="ctr"/>
                </a:tc>
                <a:tc>
                  <a:txBody>
                    <a:bodyPr/>
                    <a:lstStyle/>
                    <a:p>
                      <a:pPr algn="l" fontAlgn="b"/>
                      <a:r>
                        <a:rPr lang="en-US" sz="700" b="0" i="0" u="none" strike="noStrike">
                          <a:effectLst/>
                          <a:latin typeface="EC Square Sans Pro" panose="020B0506040000020004"/>
                        </a:rPr>
                        <a:t>BDI is engaged within Africa together with the Business Scouts for Development programme (GIZ) and our partners in East Africa fostering on regional integration, value chains, job creation. Female business leaders play an important role in the economic re</a:t>
                      </a:r>
                    </a:p>
                  </a:txBody>
                  <a:tcPr marL="6350" marR="6350" marT="6350" marB="0" anchor="ctr"/>
                </a:tc>
                <a:extLst>
                  <a:ext uri="{0D108BD9-81ED-4DB2-BD59-A6C34878D82A}">
                    <a16:rowId xmlns:a16="http://schemas.microsoft.com/office/drawing/2014/main" val="3719670215"/>
                  </a:ext>
                </a:extLst>
              </a:tr>
              <a:tr h="187437">
                <a:tc>
                  <a:txBody>
                    <a:bodyPr/>
                    <a:lstStyle/>
                    <a:p>
                      <a:pPr algn="l" fontAlgn="b"/>
                      <a:r>
                        <a:rPr lang="fr-FR" sz="700" b="0" i="0" u="none" strike="noStrike">
                          <a:effectLst/>
                          <a:latin typeface="EC Square Sans Pro" panose="020B0506040000020004"/>
                        </a:rPr>
                        <a:t>Institution / Government</a:t>
                      </a:r>
                    </a:p>
                  </a:txBody>
                  <a:tcPr marL="6350" marR="6350" marT="6350" marB="0" anchor="ctr"/>
                </a:tc>
                <a:tc>
                  <a:txBody>
                    <a:bodyPr/>
                    <a:lstStyle/>
                    <a:p>
                      <a:pPr algn="l" fontAlgn="b"/>
                      <a:r>
                        <a:rPr lang="fr-FR" sz="700" b="0" i="0" u="none" strike="noStrike" dirty="0">
                          <a:effectLst/>
                          <a:latin typeface="EC Square Sans Pro" panose="020B0506040000020004"/>
                        </a:rPr>
                        <a:t> </a:t>
                      </a:r>
                      <a:r>
                        <a:rPr lang="fr-FR" sz="700" b="0" i="0" u="none" strike="noStrike" dirty="0" err="1">
                          <a:effectLst/>
                          <a:latin typeface="EC Square Sans Pro" panose="020B0506040000020004"/>
                        </a:rPr>
                        <a:t>European</a:t>
                      </a:r>
                      <a:r>
                        <a:rPr lang="fr-FR" sz="700" b="0" i="0" u="none" strike="noStrike" dirty="0">
                          <a:effectLst/>
                          <a:latin typeface="EC Square Sans Pro" panose="020B0506040000020004"/>
                        </a:rPr>
                        <a:t> Commission – DG INTPA</a:t>
                      </a:r>
                    </a:p>
                  </a:txBody>
                  <a:tcPr marL="6350" marR="6350" marT="6350" marB="0" anchor="ctr"/>
                </a:tc>
                <a:tc>
                  <a:txBody>
                    <a:bodyPr/>
                    <a:lstStyle/>
                    <a:p>
                      <a:pPr algn="l" fontAlgn="b"/>
                      <a:r>
                        <a:rPr lang="fr-FR" sz="700" b="0" i="0" u="none" strike="noStrike">
                          <a:effectLst/>
                          <a:latin typeface="EC Square Sans Pro" panose="020B0506040000020004"/>
                        </a:rPr>
                        <a:t>Belgium</a:t>
                      </a:r>
                    </a:p>
                  </a:txBody>
                  <a:tcPr marL="6350" marR="6350" marT="6350" marB="0" anchor="ctr"/>
                </a:tc>
                <a:tc>
                  <a:txBody>
                    <a:bodyPr/>
                    <a:lstStyle/>
                    <a:p>
                      <a:pPr algn="l" fontAlgn="b"/>
                      <a:r>
                        <a:rPr lang="fr-FR" sz="700" b="0" i="0" u="none" strike="noStrike" dirty="0" err="1">
                          <a:effectLst/>
                          <a:latin typeface="EC Square Sans Pro" panose="020B0506040000020004"/>
                        </a:rPr>
                        <a:t>AfCFTA</a:t>
                      </a:r>
                      <a:r>
                        <a:rPr lang="fr-FR" sz="700" b="0" i="0" u="none" strike="noStrike" dirty="0">
                          <a:effectLst/>
                          <a:latin typeface="EC Square Sans Pro" panose="020B0506040000020004"/>
                        </a:rPr>
                        <a:t>, a </a:t>
                      </a:r>
                      <a:r>
                        <a:rPr lang="fr-FR" sz="700" b="0" i="0" u="none" strike="noStrike" dirty="0" err="1">
                          <a:effectLst/>
                          <a:latin typeface="EC Square Sans Pro" panose="020B0506040000020004"/>
                        </a:rPr>
                        <a:t>game</a:t>
                      </a:r>
                      <a:r>
                        <a:rPr lang="fr-FR" sz="700" b="0" i="0" u="none" strike="noStrike" dirty="0">
                          <a:effectLst/>
                          <a:latin typeface="EC Square Sans Pro" panose="020B0506040000020004"/>
                        </a:rPr>
                        <a:t> changer</a:t>
                      </a:r>
                    </a:p>
                  </a:txBody>
                  <a:tcPr marL="6350" marR="6350" marT="6350" marB="0" anchor="ctr"/>
                </a:tc>
                <a:extLst>
                  <a:ext uri="{0D108BD9-81ED-4DB2-BD59-A6C34878D82A}">
                    <a16:rowId xmlns:a16="http://schemas.microsoft.com/office/drawing/2014/main" val="2998606417"/>
                  </a:ext>
                </a:extLst>
              </a:tr>
              <a:tr h="254723">
                <a:tc>
                  <a:txBody>
                    <a:bodyPr/>
                    <a:lstStyle/>
                    <a:p>
                      <a:pPr algn="l" fontAlgn="b"/>
                      <a:r>
                        <a:rPr lang="fr-FR" sz="700" b="0" i="0" u="none" strike="noStrike">
                          <a:effectLst/>
                          <a:latin typeface="EC Square Sans Pro" panose="020B0506040000020004"/>
                        </a:rPr>
                        <a:t>Professional organisation</a:t>
                      </a:r>
                    </a:p>
                  </a:txBody>
                  <a:tcPr marL="6350" marR="6350" marT="6350" marB="0" anchor="ctr"/>
                </a:tc>
                <a:tc>
                  <a:txBody>
                    <a:bodyPr/>
                    <a:lstStyle/>
                    <a:p>
                      <a:pPr algn="l" fontAlgn="b"/>
                      <a:r>
                        <a:rPr lang="en-US" sz="700" b="0" i="0" u="none" strike="noStrike">
                          <a:effectLst/>
                          <a:latin typeface="EC Square Sans Pro" panose="020B0506040000020004"/>
                        </a:rPr>
                        <a:t>East African Chamber of Commerce, Industry and Agriculture</a:t>
                      </a:r>
                    </a:p>
                  </a:txBody>
                  <a:tcPr marL="6350" marR="6350" marT="6350" marB="0" anchor="ctr"/>
                </a:tc>
                <a:tc>
                  <a:txBody>
                    <a:bodyPr/>
                    <a:lstStyle/>
                    <a:p>
                      <a:pPr algn="l" fontAlgn="b"/>
                      <a:r>
                        <a:rPr lang="fr-FR" sz="700" b="0" i="0" u="none" strike="noStrike">
                          <a:effectLst/>
                          <a:latin typeface="EC Square Sans Pro" panose="020B0506040000020004"/>
                        </a:rPr>
                        <a:t>Kenya</a:t>
                      </a:r>
                    </a:p>
                  </a:txBody>
                  <a:tcPr marL="6350" marR="6350" marT="6350" marB="0" anchor="ctr"/>
                </a:tc>
                <a:tc>
                  <a:txBody>
                    <a:bodyPr/>
                    <a:lstStyle/>
                    <a:p>
                      <a:pPr algn="l" fontAlgn="b"/>
                      <a:r>
                        <a:rPr lang="en-US" sz="700" b="0" i="0" u="none" strike="noStrike" dirty="0">
                          <a:effectLst/>
                          <a:latin typeface="EC Square Sans Pro" panose="020B0506040000020004"/>
                        </a:rPr>
                        <a:t>In 2011 at the unveiling of Program for Infrastructure Development for Africa (PIDA), </a:t>
                      </a:r>
                      <a:br>
                        <a:rPr lang="en-US" sz="700" b="0" i="0" u="none" strike="noStrike" dirty="0">
                          <a:effectLst/>
                          <a:latin typeface="EC Square Sans Pro" panose="020B0506040000020004"/>
                        </a:rPr>
                      </a:br>
                      <a:r>
                        <a:rPr lang="en-US" sz="700" b="0" i="0" u="none" strike="noStrike" dirty="0">
                          <a:effectLst/>
                          <a:latin typeface="EC Square Sans Pro" panose="020B0506040000020004"/>
                        </a:rPr>
                        <a:t>it was noted that Africa's biggest challenge to its economic development is mainly the </a:t>
                      </a:r>
                      <a:br>
                        <a:rPr lang="en-US" sz="700" b="0" i="0" u="none" strike="noStrike" dirty="0">
                          <a:effectLst/>
                          <a:latin typeface="EC Square Sans Pro" panose="020B0506040000020004"/>
                        </a:rPr>
                      </a:br>
                      <a:r>
                        <a:rPr lang="en-US" sz="700" b="0" i="0" u="none" strike="noStrike" dirty="0">
                          <a:effectLst/>
                          <a:latin typeface="EC Square Sans Pro" panose="020B0506040000020004"/>
                        </a:rPr>
                        <a:t>infrastructure gap that has exacerbated inaccessibility and Intra-Africa Trade</a:t>
                      </a:r>
                    </a:p>
                  </a:txBody>
                  <a:tcPr marL="6350" marR="6350" marT="6350" marB="0" anchor="ctr"/>
                </a:tc>
                <a:extLst>
                  <a:ext uri="{0D108BD9-81ED-4DB2-BD59-A6C34878D82A}">
                    <a16:rowId xmlns:a16="http://schemas.microsoft.com/office/drawing/2014/main" val="3767166296"/>
                  </a:ext>
                </a:extLst>
              </a:tr>
              <a:tr h="254723">
                <a:tc>
                  <a:txBody>
                    <a:bodyPr/>
                    <a:lstStyle/>
                    <a:p>
                      <a:pPr algn="l" fontAlgn="b"/>
                      <a:r>
                        <a:rPr lang="fr-FR" sz="700" b="0" i="0" u="none" strike="noStrike">
                          <a:effectLst/>
                          <a:latin typeface="EC Square Sans Pro" panose="020B0506040000020004"/>
                        </a:rPr>
                        <a:t>Institution / Government</a:t>
                      </a:r>
                    </a:p>
                  </a:txBody>
                  <a:tcPr marL="6350" marR="6350" marT="6350" marB="0" anchor="ctr"/>
                </a:tc>
                <a:tc>
                  <a:txBody>
                    <a:bodyPr/>
                    <a:lstStyle/>
                    <a:p>
                      <a:pPr algn="l" fontAlgn="b"/>
                      <a:r>
                        <a:rPr lang="fr-FR" sz="700" b="0" i="0" u="none" strike="noStrike" dirty="0" err="1">
                          <a:effectLst/>
                          <a:latin typeface="EC Square Sans Pro" panose="020B0506040000020004"/>
                        </a:rPr>
                        <a:t>European</a:t>
                      </a:r>
                      <a:r>
                        <a:rPr lang="fr-FR" sz="700" b="0" i="0" u="none" strike="noStrike" dirty="0">
                          <a:effectLst/>
                          <a:latin typeface="EC Square Sans Pro" panose="020B0506040000020004"/>
                        </a:rPr>
                        <a:t> Commission -  DG JRC</a:t>
                      </a:r>
                    </a:p>
                  </a:txBody>
                  <a:tcPr marL="6350" marR="6350" marT="6350" marB="0" anchor="ctr"/>
                </a:tc>
                <a:tc>
                  <a:txBody>
                    <a:bodyPr/>
                    <a:lstStyle/>
                    <a:p>
                      <a:pPr algn="l" fontAlgn="b"/>
                      <a:r>
                        <a:rPr lang="fr-FR" sz="700" b="0" i="0" u="none" strike="noStrike">
                          <a:effectLst/>
                          <a:latin typeface="EC Square Sans Pro" panose="020B0506040000020004"/>
                        </a:rPr>
                        <a:t>Italy</a:t>
                      </a:r>
                    </a:p>
                  </a:txBody>
                  <a:tcPr marL="6350" marR="6350" marT="6350" marB="0" anchor="ctr"/>
                </a:tc>
                <a:tc>
                  <a:txBody>
                    <a:bodyPr/>
                    <a:lstStyle/>
                    <a:p>
                      <a:pPr algn="l" fontAlgn="b"/>
                      <a:r>
                        <a:rPr lang="en-US" sz="700" b="0" i="0" u="none" strike="noStrike" dirty="0">
                          <a:effectLst/>
                          <a:latin typeface="EC Square Sans Pro" panose="020B0506040000020004"/>
                        </a:rPr>
                        <a:t>The JRC has composed a Photovoltaic </a:t>
                      </a:r>
                      <a:r>
                        <a:rPr lang="en-US" sz="700" b="0" i="0" u="none" strike="noStrike" dirty="0" err="1">
                          <a:effectLst/>
                          <a:latin typeface="EC Square Sans Pro" panose="020B0506040000020004"/>
                        </a:rPr>
                        <a:t>Decentralised</a:t>
                      </a:r>
                      <a:r>
                        <a:rPr lang="en-US" sz="700" b="0" i="0" u="none" strike="noStrike" dirty="0">
                          <a:effectLst/>
                          <a:latin typeface="EC Square Sans Pro" panose="020B0506040000020004"/>
                        </a:rPr>
                        <a:t> Energy Investment (PV-DEI) Index that is highly relevant to the Business Forum. The PV-DEI  measures how </a:t>
                      </a:r>
                      <a:r>
                        <a:rPr lang="en-US" sz="700" b="0" i="0" u="none" strike="noStrike" dirty="0" err="1">
                          <a:effectLst/>
                          <a:latin typeface="EC Square Sans Pro" panose="020B0506040000020004"/>
                        </a:rPr>
                        <a:t>favourable</a:t>
                      </a:r>
                      <a:r>
                        <a:rPr lang="en-US" sz="700" b="0" i="0" u="none" strike="noStrike" dirty="0">
                          <a:effectLst/>
                          <a:latin typeface="EC Square Sans Pro" panose="020B0506040000020004"/>
                        </a:rPr>
                        <a:t> it is to invest in </a:t>
                      </a:r>
                      <a:r>
                        <a:rPr lang="en-US" sz="700" b="0" i="0" u="none" strike="noStrike" dirty="0" err="1">
                          <a:effectLst/>
                          <a:latin typeface="EC Square Sans Pro" panose="020B0506040000020004"/>
                        </a:rPr>
                        <a:t>decentralised</a:t>
                      </a:r>
                      <a:r>
                        <a:rPr lang="en-US" sz="700" b="0" i="0" u="none" strike="noStrike" dirty="0">
                          <a:effectLst/>
                          <a:latin typeface="EC Square Sans Pro" panose="020B0506040000020004"/>
                        </a:rPr>
                        <a:t> photovoltaic (PV) mini-grids in a given African country</a:t>
                      </a:r>
                    </a:p>
                  </a:txBody>
                  <a:tcPr marL="6350" marR="6350" marT="6350" marB="0" anchor="ctr"/>
                </a:tc>
                <a:extLst>
                  <a:ext uri="{0D108BD9-81ED-4DB2-BD59-A6C34878D82A}">
                    <a16:rowId xmlns:a16="http://schemas.microsoft.com/office/drawing/2014/main" val="1116822871"/>
                  </a:ext>
                </a:extLst>
              </a:tr>
            </a:tbl>
          </a:graphicData>
        </a:graphic>
      </p:graphicFrame>
    </p:spTree>
    <p:extLst>
      <p:ext uri="{BB962C8B-B14F-4D97-AF65-F5344CB8AC3E}">
        <p14:creationId xmlns:p14="http://schemas.microsoft.com/office/powerpoint/2010/main" val="2211899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42B5BF1C-341C-49C6-BDE8-1E5871AD3480}"/>
              </a:ext>
            </a:extLst>
          </p:cNvPr>
          <p:cNvSpPr txBox="1">
            <a:spLocks/>
          </p:cNvSpPr>
          <p:nvPr/>
        </p:nvSpPr>
        <p:spPr>
          <a:xfrm>
            <a:off x="792000" y="576956"/>
            <a:ext cx="10515600" cy="65049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b="0" i="0" kern="1200">
                <a:solidFill>
                  <a:srgbClr val="3F66A3"/>
                </a:solidFill>
                <a:latin typeface="EC Square Sans Pro Medium" panose="020B05060400000200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FR" sz="2000" b="0" i="0" u="none" strike="noStrike" kern="1200" cap="none" spc="0" normalizeH="0" baseline="0" noProof="1">
              <a:ln>
                <a:noFill/>
              </a:ln>
              <a:solidFill>
                <a:srgbClr val="3F66A3"/>
              </a:solidFill>
              <a:effectLst/>
              <a:uLnTx/>
              <a:uFillTx/>
              <a:latin typeface="EC Square Sans Pro Medium" panose="020B0506040000020004" pitchFamily="34" charset="0"/>
              <a:ea typeface="+mj-ea"/>
              <a:cs typeface="+mj-cs"/>
            </a:endParaRPr>
          </a:p>
        </p:txBody>
      </p:sp>
      <p:sp>
        <p:nvSpPr>
          <p:cNvPr id="4" name="Title 3">
            <a:extLst>
              <a:ext uri="{FF2B5EF4-FFF2-40B4-BE49-F238E27FC236}">
                <a16:creationId xmlns:a16="http://schemas.microsoft.com/office/drawing/2014/main" id="{1FC08882-4761-204F-AA1C-29812C64D5EF}"/>
              </a:ext>
            </a:extLst>
          </p:cNvPr>
          <p:cNvSpPr>
            <a:spLocks noGrp="1"/>
          </p:cNvSpPr>
          <p:nvPr>
            <p:ph type="title"/>
          </p:nvPr>
        </p:nvSpPr>
        <p:spPr>
          <a:xfrm>
            <a:off x="1402532" y="139405"/>
            <a:ext cx="9294535" cy="619525"/>
          </a:xfrm>
        </p:spPr>
        <p:txBody>
          <a:bodyPr>
            <a:normAutofit/>
          </a:bodyPr>
          <a:lstStyle/>
          <a:p>
            <a:r>
              <a:rPr lang="fr-FR" noProof="1">
                <a:latin typeface="EC Square Sans Pro Medium"/>
              </a:rPr>
              <a:t>WORKSHOPS AND SEMINARS PROPOSED SELECTION (4)</a:t>
            </a:r>
            <a:endParaRPr lang="en-GB" dirty="0">
              <a:latin typeface="EC Square Sans Pro Medium"/>
            </a:endParaRPr>
          </a:p>
        </p:txBody>
      </p:sp>
      <p:sp>
        <p:nvSpPr>
          <p:cNvPr id="8" name="Date Placeholder 7">
            <a:extLst>
              <a:ext uri="{FF2B5EF4-FFF2-40B4-BE49-F238E27FC236}">
                <a16:creationId xmlns:a16="http://schemas.microsoft.com/office/drawing/2014/main" id="{A431BBA9-33B9-AE48-9C7F-2D5588B8E818}"/>
              </a:ext>
            </a:extLst>
          </p:cNvPr>
          <p:cNvSpPr>
            <a:spLocks noGrp="1"/>
          </p:cNvSpPr>
          <p:nvPr>
            <p:ph type="dt" sz="half" idx="10"/>
          </p:nvPr>
        </p:nvSpPr>
        <p:spPr>
          <a:xfrm>
            <a:off x="2566987" y="6129338"/>
            <a:ext cx="5653087" cy="468312"/>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lumMod val="65000"/>
                    <a:lumOff val="35000"/>
                  </a:srgbClr>
                </a:solidFill>
                <a:effectLst/>
                <a:uLnTx/>
                <a:uFillTx/>
                <a:latin typeface="EC Square Sans Pro" panose="020B0506040000020004" pitchFamily="34" charset="0"/>
                <a:ea typeface="+mn-ea"/>
                <a:cs typeface="+mn-cs"/>
              </a:rPr>
              <a:t>BUILDING STRONGER VALUE CHAINS FOR SUSTAINABLE GROWTH AND DECENT JOBS</a:t>
            </a:r>
          </a:p>
        </p:txBody>
      </p:sp>
      <p:graphicFrame>
        <p:nvGraphicFramePr>
          <p:cNvPr id="5" name="Table 4">
            <a:extLst>
              <a:ext uri="{FF2B5EF4-FFF2-40B4-BE49-F238E27FC236}">
                <a16:creationId xmlns:a16="http://schemas.microsoft.com/office/drawing/2014/main" id="{A4A50697-45D2-438A-A767-FAB0AE232810}"/>
              </a:ext>
            </a:extLst>
          </p:cNvPr>
          <p:cNvGraphicFramePr>
            <a:graphicFrameLocks noGrp="1"/>
          </p:cNvGraphicFramePr>
          <p:nvPr>
            <p:extLst/>
          </p:nvPr>
        </p:nvGraphicFramePr>
        <p:xfrm>
          <a:off x="1058235" y="944227"/>
          <a:ext cx="9983128" cy="4825609"/>
        </p:xfrm>
        <a:graphic>
          <a:graphicData uri="http://schemas.openxmlformats.org/drawingml/2006/table">
            <a:tbl>
              <a:tblPr firstRow="1" bandRow="1">
                <a:tableStyleId>{9D7B26C5-4107-4FEC-AEDC-1716B250A1EF}</a:tableStyleId>
              </a:tblPr>
              <a:tblGrid>
                <a:gridCol w="1095374">
                  <a:extLst>
                    <a:ext uri="{9D8B030D-6E8A-4147-A177-3AD203B41FA5}">
                      <a16:colId xmlns:a16="http://schemas.microsoft.com/office/drawing/2014/main" val="4068826502"/>
                    </a:ext>
                  </a:extLst>
                </a:gridCol>
                <a:gridCol w="2271053">
                  <a:extLst>
                    <a:ext uri="{9D8B030D-6E8A-4147-A177-3AD203B41FA5}">
                      <a16:colId xmlns:a16="http://schemas.microsoft.com/office/drawing/2014/main" val="3822887634"/>
                    </a:ext>
                  </a:extLst>
                </a:gridCol>
                <a:gridCol w="471496">
                  <a:extLst>
                    <a:ext uri="{9D8B030D-6E8A-4147-A177-3AD203B41FA5}">
                      <a16:colId xmlns:a16="http://schemas.microsoft.com/office/drawing/2014/main" val="1386105894"/>
                    </a:ext>
                  </a:extLst>
                </a:gridCol>
                <a:gridCol w="6145205">
                  <a:extLst>
                    <a:ext uri="{9D8B030D-6E8A-4147-A177-3AD203B41FA5}">
                      <a16:colId xmlns:a16="http://schemas.microsoft.com/office/drawing/2014/main" val="3785109282"/>
                    </a:ext>
                  </a:extLst>
                </a:gridCol>
              </a:tblGrid>
              <a:tr h="263338">
                <a:tc>
                  <a:txBody>
                    <a:bodyPr/>
                    <a:lstStyle/>
                    <a:p>
                      <a:pPr algn="l"/>
                      <a:r>
                        <a:rPr lang="en-US" sz="700" noProof="0">
                          <a:effectLst/>
                          <a:latin typeface="EC Square Sans Pro" panose="020B0506040000020004"/>
                        </a:rPr>
                        <a:t>Category</a:t>
                      </a:r>
                    </a:p>
                  </a:txBody>
                  <a:tcPr marL="0" marR="0" marT="0" marB="0" anchor="ctr"/>
                </a:tc>
                <a:tc>
                  <a:txBody>
                    <a:bodyPr/>
                    <a:lstStyle/>
                    <a:p>
                      <a:pPr algn="l"/>
                      <a:r>
                        <a:rPr lang="en-US" sz="700" noProof="0">
                          <a:effectLst/>
                          <a:latin typeface="EC Square Sans Pro" panose="020B0506040000020004"/>
                        </a:rPr>
                        <a:t>Organization name</a:t>
                      </a:r>
                    </a:p>
                  </a:txBody>
                  <a:tcPr marL="0" marR="0" marT="0" marB="0" anchor="ctr"/>
                </a:tc>
                <a:tc>
                  <a:txBody>
                    <a:bodyPr/>
                    <a:lstStyle/>
                    <a:p>
                      <a:pPr algn="l"/>
                      <a:r>
                        <a:rPr lang="en-US" sz="700" noProof="0">
                          <a:effectLst/>
                          <a:latin typeface="EC Square Sans Pro" panose="020B0506040000020004"/>
                        </a:rPr>
                        <a:t>Pays</a:t>
                      </a:r>
                    </a:p>
                  </a:txBody>
                  <a:tcPr marL="0" marR="0" marT="0" marB="0" anchor="ctr"/>
                </a:tc>
                <a:tc>
                  <a:txBody>
                    <a:bodyPr/>
                    <a:lstStyle/>
                    <a:p>
                      <a:pPr algn="l"/>
                      <a:r>
                        <a:rPr lang="en-US" sz="700" noProof="0">
                          <a:effectLst/>
                          <a:latin typeface="EC Square Sans Pro" panose="020B0506040000020004"/>
                        </a:rPr>
                        <a:t>Project in a few lines</a:t>
                      </a:r>
                    </a:p>
                  </a:txBody>
                  <a:tcPr marL="0" marR="0" marT="0" marB="0" anchor="ctr"/>
                </a:tc>
                <a:extLst>
                  <a:ext uri="{0D108BD9-81ED-4DB2-BD59-A6C34878D82A}">
                    <a16:rowId xmlns:a16="http://schemas.microsoft.com/office/drawing/2014/main" val="2009043883"/>
                  </a:ext>
                </a:extLst>
              </a:tr>
              <a:tr h="187437">
                <a:tc>
                  <a:txBody>
                    <a:bodyPr/>
                    <a:lstStyle/>
                    <a:p>
                      <a:pPr algn="l" fontAlgn="b"/>
                      <a:r>
                        <a:rPr lang="fr-FR" sz="800" b="0" i="0" u="none" strike="noStrike" dirty="0">
                          <a:effectLst/>
                          <a:latin typeface="EC Square Sans Pro" panose="020B0506040000020004"/>
                        </a:rPr>
                        <a:t>Professional organisation</a:t>
                      </a:r>
                    </a:p>
                  </a:txBody>
                  <a:tcPr marL="6350" marR="6350" marT="6350" marB="0" anchor="ctr"/>
                </a:tc>
                <a:tc>
                  <a:txBody>
                    <a:bodyPr/>
                    <a:lstStyle/>
                    <a:p>
                      <a:pPr algn="l" fontAlgn="b"/>
                      <a:r>
                        <a:rPr lang="fr-FR" sz="800" b="0" i="0" u="none" strike="noStrike">
                          <a:effectLst/>
                          <a:latin typeface="EC Square Sans Pro" panose="020B0506040000020004"/>
                        </a:rPr>
                        <a:t>EDFI</a:t>
                      </a:r>
                    </a:p>
                  </a:txBody>
                  <a:tcPr marL="6350" marR="6350" marT="6350" marB="0" anchor="ctr"/>
                </a:tc>
                <a:tc>
                  <a:txBody>
                    <a:bodyPr/>
                    <a:lstStyle/>
                    <a:p>
                      <a:pPr algn="l" fontAlgn="b"/>
                      <a:r>
                        <a:rPr lang="fr-FR" sz="800" b="0" i="0" u="none" strike="noStrike">
                          <a:effectLst/>
                          <a:latin typeface="EC Square Sans Pro" panose="020B0506040000020004"/>
                        </a:rPr>
                        <a:t>Belgium</a:t>
                      </a:r>
                    </a:p>
                  </a:txBody>
                  <a:tcPr marL="6350" marR="6350" marT="6350" marB="0" anchor="ctr"/>
                </a:tc>
                <a:tc>
                  <a:txBody>
                    <a:bodyPr/>
                    <a:lstStyle/>
                    <a:p>
                      <a:pPr algn="l" fontAlgn="b"/>
                      <a:r>
                        <a:rPr lang="en-US" sz="800" b="0" i="0" u="none" strike="noStrike">
                          <a:effectLst/>
                          <a:latin typeface="EC Square Sans Pro" panose="020B0506040000020004"/>
                        </a:rPr>
                        <a:t>The Association of European Development Finance Institutions (EDFI) is delighted to contribute as a strategic partner to the EABF. Our 15 member institutions have a long-standing track record of investing in the sustainable development of the private sect</a:t>
                      </a:r>
                    </a:p>
                  </a:txBody>
                  <a:tcPr marL="6350" marR="6350" marT="6350" marB="0" anchor="ctr"/>
                </a:tc>
                <a:extLst>
                  <a:ext uri="{0D108BD9-81ED-4DB2-BD59-A6C34878D82A}">
                    <a16:rowId xmlns:a16="http://schemas.microsoft.com/office/drawing/2014/main" val="3495213753"/>
                  </a:ext>
                </a:extLst>
              </a:tr>
              <a:tr h="187437">
                <a:tc>
                  <a:txBody>
                    <a:bodyPr/>
                    <a:lstStyle/>
                    <a:p>
                      <a:pPr algn="l" fontAlgn="b"/>
                      <a:r>
                        <a:rPr lang="fr-FR" sz="800" b="0" i="0" u="none" strike="noStrike">
                          <a:effectLst/>
                          <a:latin typeface="EC Square Sans Pro" panose="020B0506040000020004"/>
                        </a:rPr>
                        <a:t>Institution / Government</a:t>
                      </a:r>
                    </a:p>
                  </a:txBody>
                  <a:tcPr marL="6350" marR="6350" marT="6350" marB="0" anchor="ctr"/>
                </a:tc>
                <a:tc>
                  <a:txBody>
                    <a:bodyPr/>
                    <a:lstStyle/>
                    <a:p>
                      <a:pPr algn="l" fontAlgn="b"/>
                      <a:r>
                        <a:rPr lang="fr-FR" sz="800" b="0" i="0" u="none" strike="noStrike">
                          <a:effectLst/>
                          <a:latin typeface="EC Square Sans Pro" panose="020B0506040000020004"/>
                        </a:rPr>
                        <a:t>European Commission</a:t>
                      </a:r>
                    </a:p>
                  </a:txBody>
                  <a:tcPr marL="6350" marR="6350" marT="6350" marB="0" anchor="ctr"/>
                </a:tc>
                <a:tc>
                  <a:txBody>
                    <a:bodyPr/>
                    <a:lstStyle/>
                    <a:p>
                      <a:pPr algn="l" fontAlgn="b"/>
                      <a:r>
                        <a:rPr lang="fr-FR" sz="800" b="0" i="0" u="none" strike="noStrike">
                          <a:effectLst/>
                          <a:latin typeface="EC Square Sans Pro" panose="020B0506040000020004"/>
                        </a:rPr>
                        <a:t>Belgium</a:t>
                      </a:r>
                    </a:p>
                  </a:txBody>
                  <a:tcPr marL="6350" marR="6350" marT="6350" marB="0" anchor="ctr"/>
                </a:tc>
                <a:tc>
                  <a:txBody>
                    <a:bodyPr/>
                    <a:lstStyle/>
                    <a:p>
                      <a:pPr algn="l" fontAlgn="b"/>
                      <a:r>
                        <a:rPr lang="en-US" sz="800" b="0" i="0" u="none" strike="noStrike" dirty="0">
                          <a:effectLst/>
                          <a:latin typeface="EC Square Sans Pro" panose="020B0506040000020004"/>
                        </a:rPr>
                        <a:t>Breaking through the product regulatory glass ceiling and boosting trade and investment in Africa</a:t>
                      </a:r>
                      <a:endParaRPr lang="fr-FR" sz="800" b="0" i="0" u="none" strike="noStrike" dirty="0">
                        <a:effectLst/>
                        <a:latin typeface="EC Square Sans Pro" panose="020B0506040000020004"/>
                      </a:endParaRPr>
                    </a:p>
                  </a:txBody>
                  <a:tcPr marL="6350" marR="6350" marT="6350" marB="0" anchor="ctr"/>
                </a:tc>
                <a:extLst>
                  <a:ext uri="{0D108BD9-81ED-4DB2-BD59-A6C34878D82A}">
                    <a16:rowId xmlns:a16="http://schemas.microsoft.com/office/drawing/2014/main" val="3302927039"/>
                  </a:ext>
                </a:extLst>
              </a:tr>
              <a:tr h="254723">
                <a:tc>
                  <a:txBody>
                    <a:bodyPr/>
                    <a:lstStyle/>
                    <a:p>
                      <a:pPr algn="l" fontAlgn="b"/>
                      <a:r>
                        <a:rPr lang="fr-FR" sz="800" b="0" i="0" u="none" strike="noStrike" dirty="0">
                          <a:effectLst/>
                          <a:latin typeface="EC Square Sans Pro" panose="020B0506040000020004"/>
                        </a:rPr>
                        <a:t>Institution / </a:t>
                      </a:r>
                      <a:r>
                        <a:rPr lang="fr-FR" sz="800" b="0" i="0" u="none" strike="noStrike" dirty="0" err="1">
                          <a:effectLst/>
                          <a:latin typeface="EC Square Sans Pro" panose="020B0506040000020004"/>
                        </a:rPr>
                        <a:t>Government</a:t>
                      </a:r>
                      <a:endParaRPr lang="fr-FR" sz="800" b="0" i="0" u="none" strike="noStrike" dirty="0">
                        <a:effectLst/>
                        <a:latin typeface="EC Square Sans Pro" panose="020B0506040000020004"/>
                      </a:endParaRPr>
                    </a:p>
                  </a:txBody>
                  <a:tcPr marL="6350" marR="6350" marT="6350" marB="0" anchor="ctr"/>
                </a:tc>
                <a:tc>
                  <a:txBody>
                    <a:bodyPr/>
                    <a:lstStyle/>
                    <a:p>
                      <a:pPr algn="l" fontAlgn="b"/>
                      <a:r>
                        <a:rPr lang="fr-FR" sz="800" b="0" i="0" u="none" strike="noStrike">
                          <a:effectLst/>
                          <a:latin typeface="EC Square Sans Pro" panose="020B0506040000020004"/>
                        </a:rPr>
                        <a:t>European Commission</a:t>
                      </a:r>
                    </a:p>
                  </a:txBody>
                  <a:tcPr marL="6350" marR="6350" marT="6350" marB="0" anchor="ctr"/>
                </a:tc>
                <a:tc>
                  <a:txBody>
                    <a:bodyPr/>
                    <a:lstStyle/>
                    <a:p>
                      <a:pPr algn="l" fontAlgn="b"/>
                      <a:r>
                        <a:rPr lang="fr-FR" sz="800" b="0" i="0" u="none" strike="noStrike">
                          <a:effectLst/>
                          <a:latin typeface="EC Square Sans Pro" panose="020B0506040000020004"/>
                        </a:rPr>
                        <a:t>Belgium</a:t>
                      </a:r>
                    </a:p>
                  </a:txBody>
                  <a:tcPr marL="6350" marR="6350" marT="6350" marB="0" anchor="ctr"/>
                </a:tc>
                <a:tc>
                  <a:txBody>
                    <a:bodyPr/>
                    <a:lstStyle/>
                    <a:p>
                      <a:pPr algn="l" fontAlgn="b"/>
                      <a:r>
                        <a:rPr lang="en-US" sz="800" b="0" i="0" u="none" strike="noStrike">
                          <a:effectLst/>
                          <a:latin typeface="EC Square Sans Pro" panose="020B0506040000020004"/>
                        </a:rPr>
                        <a:t>Project: Following the Pandora papers leak and the international deal on corporate taxation, the webinar will provide a platform for engagement about current international tax issues for stakeholders from tax authorities and businesses from Europe, Africa</a:t>
                      </a:r>
                    </a:p>
                  </a:txBody>
                  <a:tcPr marL="6350" marR="6350" marT="6350" marB="0" anchor="ctr"/>
                </a:tc>
                <a:extLst>
                  <a:ext uri="{0D108BD9-81ED-4DB2-BD59-A6C34878D82A}">
                    <a16:rowId xmlns:a16="http://schemas.microsoft.com/office/drawing/2014/main" val="1636667942"/>
                  </a:ext>
                </a:extLst>
              </a:tr>
              <a:tr h="254723">
                <a:tc>
                  <a:txBody>
                    <a:bodyPr/>
                    <a:lstStyle/>
                    <a:p>
                      <a:pPr algn="l" fontAlgn="b"/>
                      <a:r>
                        <a:rPr lang="fr-FR" sz="800" b="0" i="0" u="none" strike="noStrike">
                          <a:effectLst/>
                          <a:latin typeface="EC Square Sans Pro" panose="020B0506040000020004"/>
                        </a:rPr>
                        <a:t>Institution / Government</a:t>
                      </a:r>
                    </a:p>
                  </a:txBody>
                  <a:tcPr marL="6350" marR="6350" marT="6350" marB="0" anchor="ctr"/>
                </a:tc>
                <a:tc>
                  <a:txBody>
                    <a:bodyPr/>
                    <a:lstStyle/>
                    <a:p>
                      <a:pPr algn="l" fontAlgn="b"/>
                      <a:r>
                        <a:rPr lang="en-US" sz="800" b="0" i="0" u="none" strike="noStrike">
                          <a:effectLst/>
                          <a:latin typeface="EC Square Sans Pro" panose="020B0506040000020004"/>
                        </a:rPr>
                        <a:t>European Commission - DG Education, Culture, Youth and Sport</a:t>
                      </a:r>
                    </a:p>
                  </a:txBody>
                  <a:tcPr marL="6350" marR="6350" marT="6350" marB="0" anchor="ctr"/>
                </a:tc>
                <a:tc>
                  <a:txBody>
                    <a:bodyPr/>
                    <a:lstStyle/>
                    <a:p>
                      <a:pPr algn="l" fontAlgn="b"/>
                      <a:r>
                        <a:rPr lang="fr-FR" sz="800" b="0" i="0" u="none" strike="noStrike">
                          <a:effectLst/>
                          <a:latin typeface="EC Square Sans Pro" panose="020B0506040000020004"/>
                        </a:rPr>
                        <a:t>Belgium</a:t>
                      </a:r>
                    </a:p>
                  </a:txBody>
                  <a:tcPr marL="6350" marR="6350" marT="6350" marB="0" anchor="ctr"/>
                </a:tc>
                <a:tc>
                  <a:txBody>
                    <a:bodyPr/>
                    <a:lstStyle/>
                    <a:p>
                      <a:pPr algn="l" fontAlgn="b"/>
                      <a:r>
                        <a:rPr lang="en-US" sz="800" b="0" i="0" u="none" strike="noStrike">
                          <a:effectLst/>
                          <a:latin typeface="EC Square Sans Pro" panose="020B0506040000020004"/>
                        </a:rPr>
                        <a:t>In the context of the EABF, a “Youth and entrepreneurship panel” will focus on business creation. DG EAC considers that a workshop on education-business cooperation would usefully complement it. Entrepreneurship closely links also to skills de</a:t>
                      </a:r>
                    </a:p>
                  </a:txBody>
                  <a:tcPr marL="6350" marR="6350" marT="6350" marB="0" anchor="ctr"/>
                </a:tc>
                <a:extLst>
                  <a:ext uri="{0D108BD9-81ED-4DB2-BD59-A6C34878D82A}">
                    <a16:rowId xmlns:a16="http://schemas.microsoft.com/office/drawing/2014/main" val="1087167019"/>
                  </a:ext>
                </a:extLst>
              </a:tr>
              <a:tr h="384487">
                <a:tc>
                  <a:txBody>
                    <a:bodyPr/>
                    <a:lstStyle/>
                    <a:p>
                      <a:pPr algn="l" fontAlgn="b"/>
                      <a:r>
                        <a:rPr lang="fr-FR" sz="800" b="0" i="0" u="none" strike="noStrike">
                          <a:effectLst/>
                          <a:latin typeface="EC Square Sans Pro" panose="020B0506040000020004"/>
                        </a:rPr>
                        <a:t>Institution / Government</a:t>
                      </a:r>
                    </a:p>
                  </a:txBody>
                  <a:tcPr marL="6350" marR="6350" marT="6350" marB="0" anchor="ctr"/>
                </a:tc>
                <a:tc>
                  <a:txBody>
                    <a:bodyPr/>
                    <a:lstStyle/>
                    <a:p>
                      <a:pPr algn="l" fontAlgn="b"/>
                      <a:r>
                        <a:rPr lang="fr-FR" sz="800" b="0" i="0" u="none" strike="noStrike">
                          <a:effectLst/>
                          <a:latin typeface="EC Square Sans Pro" panose="020B0506040000020004"/>
                        </a:rPr>
                        <a:t>European Commission - DG ENV</a:t>
                      </a:r>
                    </a:p>
                  </a:txBody>
                  <a:tcPr marL="6350" marR="6350" marT="6350" marB="0" anchor="ctr"/>
                </a:tc>
                <a:tc>
                  <a:txBody>
                    <a:bodyPr/>
                    <a:lstStyle/>
                    <a:p>
                      <a:pPr algn="l" fontAlgn="b"/>
                      <a:r>
                        <a:rPr lang="fr-FR" sz="800" b="0" i="0" u="none" strike="noStrike">
                          <a:effectLst/>
                          <a:latin typeface="EC Square Sans Pro" panose="020B0506040000020004"/>
                        </a:rPr>
                        <a:t>Belgium</a:t>
                      </a:r>
                    </a:p>
                  </a:txBody>
                  <a:tcPr marL="6350" marR="6350" marT="6350" marB="0" anchor="ctr"/>
                </a:tc>
                <a:tc>
                  <a:txBody>
                    <a:bodyPr/>
                    <a:lstStyle/>
                    <a:p>
                      <a:pPr algn="l" fontAlgn="b"/>
                      <a:r>
                        <a:rPr lang="fr-FR" sz="700" b="0" i="0" u="none" strike="noStrike" dirty="0" err="1">
                          <a:effectLst/>
                          <a:latin typeface="EC Square Sans Pro" panose="020B0506040000020004"/>
                        </a:rPr>
                        <a:t>Circularity</a:t>
                      </a:r>
                      <a:endParaRPr lang="fr-FR" sz="700" b="0" i="0" u="none" strike="noStrike" dirty="0">
                        <a:effectLst/>
                        <a:latin typeface="EC Square Sans Pro" panose="020B0506040000020004"/>
                      </a:endParaRPr>
                    </a:p>
                  </a:txBody>
                  <a:tcPr marL="6350" marR="6350" marT="6350" marB="0" anchor="ctr"/>
                </a:tc>
                <a:extLst>
                  <a:ext uri="{0D108BD9-81ED-4DB2-BD59-A6C34878D82A}">
                    <a16:rowId xmlns:a16="http://schemas.microsoft.com/office/drawing/2014/main" val="2740121093"/>
                  </a:ext>
                </a:extLst>
              </a:tr>
              <a:tr h="254723">
                <a:tc>
                  <a:txBody>
                    <a:bodyPr/>
                    <a:lstStyle/>
                    <a:p>
                      <a:pPr algn="l" fontAlgn="b"/>
                      <a:r>
                        <a:rPr lang="fr-FR" sz="800" b="0" i="0" u="none" strike="noStrike">
                          <a:effectLst/>
                          <a:latin typeface="EC Square Sans Pro" panose="020B0506040000020004"/>
                        </a:rPr>
                        <a:t>Professional organisation</a:t>
                      </a:r>
                    </a:p>
                  </a:txBody>
                  <a:tcPr marL="6350" marR="6350" marT="6350" marB="0" anchor="ctr"/>
                </a:tc>
                <a:tc>
                  <a:txBody>
                    <a:bodyPr/>
                    <a:lstStyle/>
                    <a:p>
                      <a:pPr algn="l" fontAlgn="b"/>
                      <a:r>
                        <a:rPr lang="fr-FR" sz="800" b="0" i="0" u="none" strike="noStrike">
                          <a:effectLst/>
                          <a:latin typeface="EC Square Sans Pro" panose="020B0506040000020004"/>
                        </a:rPr>
                        <a:t>European Entrepreneurs CEA-PME</a:t>
                      </a:r>
                    </a:p>
                  </a:txBody>
                  <a:tcPr marL="6350" marR="6350" marT="6350" marB="0" anchor="ctr"/>
                </a:tc>
                <a:tc>
                  <a:txBody>
                    <a:bodyPr/>
                    <a:lstStyle/>
                    <a:p>
                      <a:pPr algn="l" fontAlgn="b"/>
                      <a:r>
                        <a:rPr lang="fr-FR" sz="800" b="0" i="0" u="none" strike="noStrike">
                          <a:effectLst/>
                          <a:latin typeface="EC Square Sans Pro" panose="020B0506040000020004"/>
                        </a:rPr>
                        <a:t>Belgium</a:t>
                      </a:r>
                    </a:p>
                  </a:txBody>
                  <a:tcPr marL="6350" marR="6350" marT="6350" marB="0" anchor="ctr"/>
                </a:tc>
                <a:tc>
                  <a:txBody>
                    <a:bodyPr/>
                    <a:lstStyle/>
                    <a:p>
                      <a:pPr algn="l" fontAlgn="b"/>
                      <a:endParaRPr lang="fr-FR" sz="800" b="0" i="0" u="none" strike="noStrike" dirty="0">
                        <a:effectLst/>
                        <a:latin typeface="EC Square Sans Pro" panose="020B0506040000020004"/>
                      </a:endParaRPr>
                    </a:p>
                  </a:txBody>
                  <a:tcPr marL="6350" marR="6350" marT="6350" marB="0" anchor="ctr"/>
                </a:tc>
                <a:extLst>
                  <a:ext uri="{0D108BD9-81ED-4DB2-BD59-A6C34878D82A}">
                    <a16:rowId xmlns:a16="http://schemas.microsoft.com/office/drawing/2014/main" val="1055245144"/>
                  </a:ext>
                </a:extLst>
              </a:tr>
              <a:tr h="254723">
                <a:tc>
                  <a:txBody>
                    <a:bodyPr/>
                    <a:lstStyle/>
                    <a:p>
                      <a:pPr algn="l" fontAlgn="b"/>
                      <a:r>
                        <a:rPr lang="fr-FR" sz="800" b="0" i="0" u="none" strike="noStrike">
                          <a:effectLst/>
                          <a:latin typeface="EC Square Sans Pro" panose="020B0506040000020004"/>
                        </a:rPr>
                        <a:t>Professional organisation</a:t>
                      </a:r>
                    </a:p>
                  </a:txBody>
                  <a:tcPr marL="6350" marR="6350" marT="6350" marB="0" anchor="ctr"/>
                </a:tc>
                <a:tc>
                  <a:txBody>
                    <a:bodyPr/>
                    <a:lstStyle/>
                    <a:p>
                      <a:pPr algn="l" fontAlgn="b"/>
                      <a:r>
                        <a:rPr lang="en-US" sz="800" b="0" i="0" u="none" strike="noStrike">
                          <a:effectLst/>
                          <a:latin typeface="EC Square Sans Pro" panose="020B0506040000020004"/>
                        </a:rPr>
                        <a:t>Federation of West Africa Chamber of Commerce and Industry</a:t>
                      </a:r>
                    </a:p>
                  </a:txBody>
                  <a:tcPr marL="6350" marR="6350" marT="6350" marB="0" anchor="ctr"/>
                </a:tc>
                <a:tc>
                  <a:txBody>
                    <a:bodyPr/>
                    <a:lstStyle/>
                    <a:p>
                      <a:pPr algn="l" fontAlgn="b"/>
                      <a:r>
                        <a:rPr lang="fr-FR" sz="800" b="0" i="0" u="none" strike="noStrike">
                          <a:effectLst/>
                          <a:latin typeface="EC Square Sans Pro" panose="020B0506040000020004"/>
                        </a:rPr>
                        <a:t>Nigeria</a:t>
                      </a:r>
                    </a:p>
                  </a:txBody>
                  <a:tcPr marL="6350" marR="6350" marT="6350" marB="0" anchor="ctr"/>
                </a:tc>
                <a:tc>
                  <a:txBody>
                    <a:bodyPr/>
                    <a:lstStyle/>
                    <a:p>
                      <a:pPr algn="l" fontAlgn="b"/>
                      <a:r>
                        <a:rPr lang="en-US" sz="800" b="0" i="0" u="none" strike="noStrike">
                          <a:effectLst/>
                          <a:latin typeface="EC Square Sans Pro" panose="020B0506040000020004"/>
                        </a:rPr>
                        <a:t>ECOWAS Community enterprise experiences as a tool to deepening continental integration under the framework of AfCFTA and to attract FDI in Africa.</a:t>
                      </a:r>
                    </a:p>
                  </a:txBody>
                  <a:tcPr marL="6350" marR="6350" marT="6350" marB="0" anchor="ctr"/>
                </a:tc>
                <a:extLst>
                  <a:ext uri="{0D108BD9-81ED-4DB2-BD59-A6C34878D82A}">
                    <a16:rowId xmlns:a16="http://schemas.microsoft.com/office/drawing/2014/main" val="2894364362"/>
                  </a:ext>
                </a:extLst>
              </a:tr>
              <a:tr h="254723">
                <a:tc>
                  <a:txBody>
                    <a:bodyPr/>
                    <a:lstStyle/>
                    <a:p>
                      <a:pPr algn="l" fontAlgn="b"/>
                      <a:r>
                        <a:rPr lang="en-US" sz="800" b="0" i="0" u="none" strike="noStrike">
                          <a:effectLst/>
                          <a:latin typeface="EC Square Sans Pro" panose="020B0506040000020004"/>
                        </a:rPr>
                        <a:t>Civil society – NGO, Youth organisation, Women organisation, Association</a:t>
                      </a:r>
                    </a:p>
                  </a:txBody>
                  <a:tcPr marL="6350" marR="6350" marT="6350" marB="0" anchor="ctr"/>
                </a:tc>
                <a:tc>
                  <a:txBody>
                    <a:bodyPr/>
                    <a:lstStyle/>
                    <a:p>
                      <a:pPr algn="l" fontAlgn="b"/>
                      <a:r>
                        <a:rPr lang="fr-FR" sz="800" b="0" i="0" u="none" strike="noStrike">
                          <a:effectLst/>
                          <a:latin typeface="EC Square Sans Pro" panose="020B0506040000020004"/>
                        </a:rPr>
                        <a:t>FIDA-Fédération Internationale de la Diaspora Afar</a:t>
                      </a:r>
                    </a:p>
                  </a:txBody>
                  <a:tcPr marL="6350" marR="6350" marT="6350" marB="0" anchor="ctr"/>
                </a:tc>
                <a:tc>
                  <a:txBody>
                    <a:bodyPr/>
                    <a:lstStyle/>
                    <a:p>
                      <a:pPr algn="l" fontAlgn="b"/>
                      <a:r>
                        <a:rPr lang="fr-FR" sz="800" b="0" i="0" u="none" strike="noStrike">
                          <a:effectLst/>
                          <a:latin typeface="EC Square Sans Pro" panose="020B0506040000020004"/>
                        </a:rPr>
                        <a:t>Belgium</a:t>
                      </a:r>
                    </a:p>
                  </a:txBody>
                  <a:tcPr marL="6350" marR="6350" marT="6350" marB="0" anchor="ctr"/>
                </a:tc>
                <a:tc>
                  <a:txBody>
                    <a:bodyPr/>
                    <a:lstStyle/>
                    <a:p>
                      <a:pPr algn="l" fontAlgn="b"/>
                      <a:r>
                        <a:rPr lang="fr-FR" sz="800" b="0" i="0" u="none" strike="noStrike">
                          <a:effectLst/>
                          <a:latin typeface="EC Square Sans Pro" panose="020B0506040000020004"/>
                        </a:rPr>
                        <a:t>Exposition des produits artisanales et traditionnels de la culture Afar.</a:t>
                      </a:r>
                      <a:br>
                        <a:rPr lang="fr-FR" sz="800" b="0" i="0" u="none" strike="noStrike">
                          <a:effectLst/>
                          <a:latin typeface="EC Square Sans Pro" panose="020B0506040000020004"/>
                        </a:rPr>
                      </a:br>
                      <a:r>
                        <a:rPr lang="fr-FR" sz="800" b="0" i="0" u="none" strike="noStrike">
                          <a:effectLst/>
                          <a:latin typeface="EC Square Sans Pro" panose="020B0506040000020004"/>
                        </a:rPr>
                        <a:t>Organisation d'une conférence sur le rôle de la Diaspora dans la reconstruction post-conflit en Ethiopie.</a:t>
                      </a:r>
                      <a:br>
                        <a:rPr lang="fr-FR" sz="800" b="0" i="0" u="none" strike="noStrike">
                          <a:effectLst/>
                          <a:latin typeface="EC Square Sans Pro" panose="020B0506040000020004"/>
                        </a:rPr>
                      </a:br>
                      <a:r>
                        <a:rPr lang="fr-FR" sz="800" b="0" i="0" u="none" strike="noStrike">
                          <a:effectLst/>
                          <a:latin typeface="EC Square Sans Pro" panose="020B0506040000020004"/>
                        </a:rPr>
                        <a:t>Présentation de chants et danses traditionnelles Afars.</a:t>
                      </a:r>
                    </a:p>
                  </a:txBody>
                  <a:tcPr marL="6350" marR="6350" marT="6350" marB="0" anchor="ctr"/>
                </a:tc>
                <a:extLst>
                  <a:ext uri="{0D108BD9-81ED-4DB2-BD59-A6C34878D82A}">
                    <a16:rowId xmlns:a16="http://schemas.microsoft.com/office/drawing/2014/main" val="56911334"/>
                  </a:ext>
                </a:extLst>
              </a:tr>
              <a:tr h="254723">
                <a:tc>
                  <a:txBody>
                    <a:bodyPr/>
                    <a:lstStyle/>
                    <a:p>
                      <a:pPr algn="l" fontAlgn="b"/>
                      <a:r>
                        <a:rPr lang="fr-FR" sz="800" b="0" i="0" u="none" strike="noStrike">
                          <a:effectLst/>
                          <a:latin typeface="EC Square Sans Pro" panose="020B0506040000020004"/>
                        </a:rPr>
                        <a:t>Institution / Government</a:t>
                      </a:r>
                    </a:p>
                  </a:txBody>
                  <a:tcPr marL="6350" marR="6350" marT="6350" marB="0" anchor="ctr"/>
                </a:tc>
                <a:tc>
                  <a:txBody>
                    <a:bodyPr/>
                    <a:lstStyle/>
                    <a:p>
                      <a:pPr algn="l" fontAlgn="b"/>
                      <a:r>
                        <a:rPr lang="fr-FR" sz="800" b="0" i="0" u="none" strike="noStrike">
                          <a:effectLst/>
                          <a:latin typeface="EC Square Sans Pro" panose="020B0506040000020004"/>
                        </a:rPr>
                        <a:t>GIZ</a:t>
                      </a:r>
                    </a:p>
                  </a:txBody>
                  <a:tcPr marL="6350" marR="6350" marT="6350" marB="0" anchor="ctr"/>
                </a:tc>
                <a:tc>
                  <a:txBody>
                    <a:bodyPr/>
                    <a:lstStyle/>
                    <a:p>
                      <a:pPr algn="l" fontAlgn="b"/>
                      <a:r>
                        <a:rPr lang="fr-FR" sz="800" b="0" i="0" u="none" strike="noStrike">
                          <a:effectLst/>
                          <a:latin typeface="EC Square Sans Pro" panose="020B0506040000020004"/>
                        </a:rPr>
                        <a:t>Germany</a:t>
                      </a:r>
                    </a:p>
                  </a:txBody>
                  <a:tcPr marL="6350" marR="6350" marT="6350" marB="0" anchor="ctr"/>
                </a:tc>
                <a:tc>
                  <a:txBody>
                    <a:bodyPr/>
                    <a:lstStyle/>
                    <a:p>
                      <a:pPr algn="l" fontAlgn="b"/>
                      <a:r>
                        <a:rPr lang="en-US" sz="800" b="0" i="0" u="none" strike="noStrike">
                          <a:effectLst/>
                          <a:latin typeface="EC Square Sans Pro" panose="020B0506040000020004"/>
                        </a:rPr>
                        <a:t>The proposed investment roundtable aims to bring together mutliple stakeholders from the EC, AU-C, Smart Africa, EU-MS, international financial institutions and the private sector to discuss how to enhance investments in sustainable digital infrastructure</a:t>
                      </a:r>
                    </a:p>
                  </a:txBody>
                  <a:tcPr marL="6350" marR="6350" marT="6350" marB="0" anchor="ctr"/>
                </a:tc>
                <a:extLst>
                  <a:ext uri="{0D108BD9-81ED-4DB2-BD59-A6C34878D82A}">
                    <a16:rowId xmlns:a16="http://schemas.microsoft.com/office/drawing/2014/main" val="1073625679"/>
                  </a:ext>
                </a:extLst>
              </a:tr>
              <a:tr h="254723">
                <a:tc>
                  <a:txBody>
                    <a:bodyPr/>
                    <a:lstStyle/>
                    <a:p>
                      <a:pPr algn="l" fontAlgn="b"/>
                      <a:r>
                        <a:rPr lang="fr-FR" sz="800" b="0" i="0" u="none" strike="noStrike">
                          <a:effectLst/>
                          <a:latin typeface="EC Square Sans Pro" panose="020B0506040000020004"/>
                        </a:rPr>
                        <a:t>Institution / Government</a:t>
                      </a:r>
                    </a:p>
                  </a:txBody>
                  <a:tcPr marL="6350" marR="6350" marT="6350" marB="0" anchor="ctr"/>
                </a:tc>
                <a:tc>
                  <a:txBody>
                    <a:bodyPr/>
                    <a:lstStyle/>
                    <a:p>
                      <a:pPr algn="l" fontAlgn="b"/>
                      <a:r>
                        <a:rPr lang="fr-FR" sz="800" b="0" i="0" u="none" strike="noStrike">
                          <a:effectLst/>
                          <a:latin typeface="EC Square Sans Pro" panose="020B0506040000020004"/>
                        </a:rPr>
                        <a:t>Infrastructure Support Mechanism Technical Assistance  to AU</a:t>
                      </a:r>
                    </a:p>
                  </a:txBody>
                  <a:tcPr marL="6350" marR="6350" marT="6350" marB="0" anchor="ctr"/>
                </a:tc>
                <a:tc>
                  <a:txBody>
                    <a:bodyPr/>
                    <a:lstStyle/>
                    <a:p>
                      <a:pPr algn="l" fontAlgn="b"/>
                      <a:r>
                        <a:rPr lang="fr-FR" sz="800" b="0" i="0" u="none" strike="noStrike">
                          <a:effectLst/>
                          <a:latin typeface="EC Square Sans Pro" panose="020B0506040000020004"/>
                        </a:rPr>
                        <a:t>Ethiopia</a:t>
                      </a:r>
                    </a:p>
                  </a:txBody>
                  <a:tcPr marL="6350" marR="6350" marT="6350" marB="0" anchor="ctr"/>
                </a:tc>
                <a:tc>
                  <a:txBody>
                    <a:bodyPr/>
                    <a:lstStyle/>
                    <a:p>
                      <a:pPr algn="l" fontAlgn="b"/>
                      <a:r>
                        <a:rPr lang="en-US" sz="800" b="0" i="0" u="none" strike="noStrike">
                          <a:effectLst/>
                          <a:latin typeface="EC Square Sans Pro" panose="020B0506040000020004"/>
                        </a:rPr>
                        <a:t>The Round table on Business opportunities in the Infrastructure and transport value chains will present the priority corridors in Africa and enable private sectors operators in infrastructure and transport sectors to brainstorm on business and investment</a:t>
                      </a:r>
                    </a:p>
                  </a:txBody>
                  <a:tcPr marL="6350" marR="6350" marT="6350" marB="0" anchor="ctr"/>
                </a:tc>
                <a:extLst>
                  <a:ext uri="{0D108BD9-81ED-4DB2-BD59-A6C34878D82A}">
                    <a16:rowId xmlns:a16="http://schemas.microsoft.com/office/drawing/2014/main" val="3537054072"/>
                  </a:ext>
                </a:extLst>
              </a:tr>
              <a:tr h="254723">
                <a:tc>
                  <a:txBody>
                    <a:bodyPr/>
                    <a:lstStyle/>
                    <a:p>
                      <a:pPr algn="l" fontAlgn="b"/>
                      <a:r>
                        <a:rPr lang="fr-FR" sz="800" b="0" i="0" u="none" strike="noStrike">
                          <a:effectLst/>
                          <a:latin typeface="EC Square Sans Pro" panose="020B0506040000020004"/>
                        </a:rPr>
                        <a:t>Professional organisation</a:t>
                      </a:r>
                    </a:p>
                  </a:txBody>
                  <a:tcPr marL="6350" marR="6350" marT="6350" marB="0" anchor="ctr"/>
                </a:tc>
                <a:tc>
                  <a:txBody>
                    <a:bodyPr/>
                    <a:lstStyle/>
                    <a:p>
                      <a:pPr algn="l" fontAlgn="b"/>
                      <a:r>
                        <a:rPr lang="fr-FR" sz="800" b="0" i="0" u="none" strike="noStrike">
                          <a:effectLst/>
                          <a:latin typeface="EC Square Sans Pro" panose="020B0506040000020004"/>
                        </a:rPr>
                        <a:t>MEDEF International</a:t>
                      </a:r>
                    </a:p>
                  </a:txBody>
                  <a:tcPr marL="6350" marR="6350" marT="6350" marB="0" anchor="ctr"/>
                </a:tc>
                <a:tc>
                  <a:txBody>
                    <a:bodyPr/>
                    <a:lstStyle/>
                    <a:p>
                      <a:pPr algn="l" fontAlgn="b"/>
                      <a:r>
                        <a:rPr lang="fr-FR" sz="800" b="0" i="0" u="none" strike="noStrike">
                          <a:effectLst/>
                          <a:latin typeface="EC Square Sans Pro" panose="020B0506040000020004"/>
                        </a:rPr>
                        <a:t>France</a:t>
                      </a:r>
                    </a:p>
                  </a:txBody>
                  <a:tcPr marL="6350" marR="6350" marT="6350" marB="0" anchor="ctr"/>
                </a:tc>
                <a:tc>
                  <a:txBody>
                    <a:bodyPr/>
                    <a:lstStyle/>
                    <a:p>
                      <a:pPr algn="l" fontAlgn="b"/>
                      <a:r>
                        <a:rPr lang="en-US" sz="800" b="0" i="0" u="none" strike="noStrike" dirty="0">
                          <a:effectLst/>
                          <a:latin typeface="EC Square Sans Pro" panose="020B0506040000020004"/>
                        </a:rPr>
                        <a:t>Green hydrogen: New opportunities for the EU-Africa low-carbon energy relationship and Africa's integration in energy value chains</a:t>
                      </a:r>
                    </a:p>
                  </a:txBody>
                  <a:tcPr marL="6350" marR="6350" marT="6350" marB="0" anchor="ctr"/>
                </a:tc>
                <a:extLst>
                  <a:ext uri="{0D108BD9-81ED-4DB2-BD59-A6C34878D82A}">
                    <a16:rowId xmlns:a16="http://schemas.microsoft.com/office/drawing/2014/main" val="1204758651"/>
                  </a:ext>
                </a:extLst>
              </a:tr>
              <a:tr h="254723">
                <a:tc>
                  <a:txBody>
                    <a:bodyPr/>
                    <a:lstStyle/>
                    <a:p>
                      <a:pPr algn="l" fontAlgn="b"/>
                      <a:r>
                        <a:rPr lang="fr-FR" sz="800" b="0" i="0" u="none" strike="noStrike">
                          <a:effectLst/>
                          <a:latin typeface="EC Square Sans Pro" panose="020B0506040000020004"/>
                        </a:rPr>
                        <a:t>Professional organisation</a:t>
                      </a:r>
                    </a:p>
                  </a:txBody>
                  <a:tcPr marL="6350" marR="6350" marT="6350" marB="0" anchor="ctr"/>
                </a:tc>
                <a:tc>
                  <a:txBody>
                    <a:bodyPr/>
                    <a:lstStyle/>
                    <a:p>
                      <a:pPr algn="l" fontAlgn="b"/>
                      <a:r>
                        <a:rPr lang="fr-FR" sz="800" b="0" i="0" u="none" strike="noStrike">
                          <a:effectLst/>
                          <a:latin typeface="EC Square Sans Pro" panose="020B0506040000020004"/>
                        </a:rPr>
                        <a:t>MEDEF International</a:t>
                      </a:r>
                    </a:p>
                  </a:txBody>
                  <a:tcPr marL="6350" marR="6350" marT="6350" marB="0" anchor="ctr"/>
                </a:tc>
                <a:tc>
                  <a:txBody>
                    <a:bodyPr/>
                    <a:lstStyle/>
                    <a:p>
                      <a:pPr algn="l" fontAlgn="b"/>
                      <a:r>
                        <a:rPr lang="fr-FR" sz="800" b="0" i="0" u="none" strike="noStrike">
                          <a:effectLst/>
                          <a:latin typeface="EC Square Sans Pro" panose="020B0506040000020004"/>
                        </a:rPr>
                        <a:t>France</a:t>
                      </a:r>
                    </a:p>
                  </a:txBody>
                  <a:tcPr marL="6350" marR="6350" marT="6350" marB="0" anchor="ctr"/>
                </a:tc>
                <a:tc>
                  <a:txBody>
                    <a:bodyPr/>
                    <a:lstStyle/>
                    <a:p>
                      <a:pPr algn="l" fontAlgn="b"/>
                      <a:r>
                        <a:rPr lang="en-US" sz="800" b="0" i="0" u="none" strike="noStrike" dirty="0">
                          <a:effectLst/>
                          <a:latin typeface="EC Square Sans Pro" panose="020B0506040000020004"/>
                        </a:rPr>
                        <a:t>digital technology for vocational training in Africa</a:t>
                      </a:r>
                      <a:endParaRPr lang="fr-FR" sz="800" b="0" i="0" u="none" strike="noStrike" dirty="0">
                        <a:effectLst/>
                        <a:latin typeface="EC Square Sans Pro" panose="020B0506040000020004"/>
                      </a:endParaRPr>
                    </a:p>
                  </a:txBody>
                  <a:tcPr marL="6350" marR="6350" marT="6350" marB="0" anchor="ctr"/>
                </a:tc>
                <a:extLst>
                  <a:ext uri="{0D108BD9-81ED-4DB2-BD59-A6C34878D82A}">
                    <a16:rowId xmlns:a16="http://schemas.microsoft.com/office/drawing/2014/main" val="1269410571"/>
                  </a:ext>
                </a:extLst>
              </a:tr>
              <a:tr h="315904">
                <a:tc>
                  <a:txBody>
                    <a:bodyPr/>
                    <a:lstStyle/>
                    <a:p>
                      <a:pPr algn="l" fontAlgn="b"/>
                      <a:r>
                        <a:rPr lang="fr-FR" sz="800" b="0" i="0" u="none" strike="noStrike">
                          <a:effectLst/>
                          <a:latin typeface="EC Square Sans Pro" panose="020B0506040000020004"/>
                        </a:rPr>
                        <a:t>Professional organisation</a:t>
                      </a:r>
                    </a:p>
                  </a:txBody>
                  <a:tcPr marL="6350" marR="6350" marT="6350" marB="0" anchor="ctr"/>
                </a:tc>
                <a:tc>
                  <a:txBody>
                    <a:bodyPr/>
                    <a:lstStyle/>
                    <a:p>
                      <a:pPr algn="l" fontAlgn="b"/>
                      <a:r>
                        <a:rPr lang="fr-FR" sz="800" b="0" i="0" u="none" strike="noStrike">
                          <a:effectLst/>
                          <a:latin typeface="EC Square Sans Pro" panose="020B0506040000020004"/>
                        </a:rPr>
                        <a:t>MEDEF International</a:t>
                      </a:r>
                    </a:p>
                  </a:txBody>
                  <a:tcPr marL="6350" marR="6350" marT="6350" marB="0" anchor="ctr"/>
                </a:tc>
                <a:tc>
                  <a:txBody>
                    <a:bodyPr/>
                    <a:lstStyle/>
                    <a:p>
                      <a:pPr algn="l" fontAlgn="b"/>
                      <a:r>
                        <a:rPr lang="fr-FR" sz="800" b="0" i="0" u="none" strike="noStrike">
                          <a:effectLst/>
                          <a:latin typeface="EC Square Sans Pro" panose="020B0506040000020004"/>
                        </a:rPr>
                        <a:t>France</a:t>
                      </a:r>
                    </a:p>
                  </a:txBody>
                  <a:tcPr marL="6350" marR="6350" marT="6350" marB="0" anchor="ctr"/>
                </a:tc>
                <a:tc>
                  <a:txBody>
                    <a:bodyPr/>
                    <a:lstStyle/>
                    <a:p>
                      <a:pPr algn="l" fontAlgn="b"/>
                      <a:r>
                        <a:rPr lang="en-US" sz="800" b="0" i="0" u="none" strike="noStrike" dirty="0">
                          <a:effectLst/>
                          <a:latin typeface="EC Square Sans Pro" panose="020B0506040000020004"/>
                        </a:rPr>
                        <a:t>Challenges and opportunities of cybersecurity in Africa</a:t>
                      </a:r>
                      <a:endParaRPr lang="fr-FR" sz="800" b="0" i="0" u="none" strike="noStrike" dirty="0">
                        <a:effectLst/>
                        <a:latin typeface="EC Square Sans Pro" panose="020B0506040000020004"/>
                      </a:endParaRPr>
                    </a:p>
                  </a:txBody>
                  <a:tcPr marL="6350" marR="6350" marT="6350" marB="0" anchor="ctr"/>
                </a:tc>
                <a:extLst>
                  <a:ext uri="{0D108BD9-81ED-4DB2-BD59-A6C34878D82A}">
                    <a16:rowId xmlns:a16="http://schemas.microsoft.com/office/drawing/2014/main" val="2909654405"/>
                  </a:ext>
                </a:extLst>
              </a:tr>
              <a:tr h="254723">
                <a:tc>
                  <a:txBody>
                    <a:bodyPr/>
                    <a:lstStyle/>
                    <a:p>
                      <a:pPr algn="l" fontAlgn="b"/>
                      <a:r>
                        <a:rPr lang="fr-FR" sz="800" b="0" i="0" u="none" strike="noStrike">
                          <a:effectLst/>
                          <a:latin typeface="EC Square Sans Pro" panose="020B0506040000020004"/>
                        </a:rPr>
                        <a:t>Professional organisation</a:t>
                      </a:r>
                    </a:p>
                  </a:txBody>
                  <a:tcPr marL="6350" marR="6350" marT="6350" marB="0" anchor="ctr"/>
                </a:tc>
                <a:tc>
                  <a:txBody>
                    <a:bodyPr/>
                    <a:lstStyle/>
                    <a:p>
                      <a:pPr algn="l" fontAlgn="b"/>
                      <a:r>
                        <a:rPr lang="fr-FR" sz="800" b="0" i="0" u="none" strike="noStrike">
                          <a:effectLst/>
                          <a:latin typeface="EC Square Sans Pro" panose="020B0506040000020004"/>
                        </a:rPr>
                        <a:t>MEDEF International</a:t>
                      </a:r>
                    </a:p>
                  </a:txBody>
                  <a:tcPr marL="6350" marR="6350" marT="6350" marB="0" anchor="ctr"/>
                </a:tc>
                <a:tc>
                  <a:txBody>
                    <a:bodyPr/>
                    <a:lstStyle/>
                    <a:p>
                      <a:pPr algn="l" fontAlgn="b"/>
                      <a:r>
                        <a:rPr lang="fr-FR" sz="800" b="0" i="0" u="none" strike="noStrike">
                          <a:effectLst/>
                          <a:latin typeface="EC Square Sans Pro" panose="020B0506040000020004"/>
                        </a:rPr>
                        <a:t>France</a:t>
                      </a:r>
                    </a:p>
                  </a:txBody>
                  <a:tcPr marL="6350" marR="6350" marT="6350" marB="0" anchor="ctr"/>
                </a:tc>
                <a:tc>
                  <a:txBody>
                    <a:bodyPr/>
                    <a:lstStyle/>
                    <a:p>
                      <a:pPr algn="l" fontAlgn="b"/>
                      <a:r>
                        <a:rPr lang="en-US" sz="800" b="0" i="0" u="none" strike="noStrike">
                          <a:effectLst/>
                          <a:latin typeface="EC Square Sans Pro" panose="020B0506040000020004"/>
                        </a:rPr>
                        <a:t>Online event : What technological mix to quickly bridge the digital divide in Africa? The example of the education sector.</a:t>
                      </a:r>
                    </a:p>
                  </a:txBody>
                  <a:tcPr marL="6350" marR="6350" marT="6350" marB="0" anchor="ctr"/>
                </a:tc>
                <a:extLst>
                  <a:ext uri="{0D108BD9-81ED-4DB2-BD59-A6C34878D82A}">
                    <a16:rowId xmlns:a16="http://schemas.microsoft.com/office/drawing/2014/main" val="3719670215"/>
                  </a:ext>
                </a:extLst>
              </a:tr>
              <a:tr h="187437">
                <a:tc>
                  <a:txBody>
                    <a:bodyPr/>
                    <a:lstStyle/>
                    <a:p>
                      <a:pPr algn="l" fontAlgn="b"/>
                      <a:r>
                        <a:rPr lang="fr-FR" sz="800" b="0" i="0" u="none" strike="noStrike">
                          <a:effectLst/>
                          <a:latin typeface="EC Square Sans Pro" panose="020B0506040000020004"/>
                        </a:rPr>
                        <a:t>Professional organisation</a:t>
                      </a:r>
                    </a:p>
                  </a:txBody>
                  <a:tcPr marL="6350" marR="6350" marT="6350" marB="0" anchor="ctr"/>
                </a:tc>
                <a:tc>
                  <a:txBody>
                    <a:bodyPr/>
                    <a:lstStyle/>
                    <a:p>
                      <a:pPr algn="l" fontAlgn="b"/>
                      <a:r>
                        <a:rPr lang="en-US" sz="800" b="0" i="0" u="none" strike="noStrike">
                          <a:effectLst/>
                          <a:latin typeface="EC Square Sans Pro" panose="020B0506040000020004"/>
                        </a:rPr>
                        <a:t>Pan African Chamber of Commerce and Industry</a:t>
                      </a:r>
                    </a:p>
                  </a:txBody>
                  <a:tcPr marL="6350" marR="6350" marT="6350" marB="0" anchor="ctr"/>
                </a:tc>
                <a:tc>
                  <a:txBody>
                    <a:bodyPr/>
                    <a:lstStyle/>
                    <a:p>
                      <a:pPr algn="l" fontAlgn="b"/>
                      <a:r>
                        <a:rPr lang="fr-FR" sz="800" b="0" i="0" u="none" strike="noStrike">
                          <a:effectLst/>
                          <a:latin typeface="EC Square Sans Pro" panose="020B0506040000020004"/>
                        </a:rPr>
                        <a:t>Ethiopia</a:t>
                      </a:r>
                    </a:p>
                  </a:txBody>
                  <a:tcPr marL="6350" marR="6350" marT="6350" marB="0" anchor="ctr"/>
                </a:tc>
                <a:tc>
                  <a:txBody>
                    <a:bodyPr/>
                    <a:lstStyle/>
                    <a:p>
                      <a:pPr algn="l" fontAlgn="b"/>
                      <a:r>
                        <a:rPr lang="en-US" sz="800" b="0" i="0" u="none" strike="noStrike">
                          <a:effectLst/>
                          <a:latin typeface="EC Square Sans Pro" panose="020B0506040000020004"/>
                        </a:rPr>
                        <a:t>Access to trade finance, or financial instruments and means of payment for international transactions, can improve the ability of small and medium-sized enterprises (SMEs) to engage in international activities and participate in global value chains (GVCs)</a:t>
                      </a:r>
                    </a:p>
                  </a:txBody>
                  <a:tcPr marL="6350" marR="6350" marT="6350" marB="0" anchor="ctr"/>
                </a:tc>
                <a:extLst>
                  <a:ext uri="{0D108BD9-81ED-4DB2-BD59-A6C34878D82A}">
                    <a16:rowId xmlns:a16="http://schemas.microsoft.com/office/drawing/2014/main" val="2998606417"/>
                  </a:ext>
                </a:extLst>
              </a:tr>
              <a:tr h="254723">
                <a:tc>
                  <a:txBody>
                    <a:bodyPr/>
                    <a:lstStyle/>
                    <a:p>
                      <a:pPr algn="l" fontAlgn="b"/>
                      <a:r>
                        <a:rPr lang="fr-FR" sz="800" b="0" i="0" u="none" strike="noStrike">
                          <a:effectLst/>
                          <a:latin typeface="EC Square Sans Pro" panose="020B0506040000020004"/>
                        </a:rPr>
                        <a:t>Professional organisation</a:t>
                      </a:r>
                    </a:p>
                  </a:txBody>
                  <a:tcPr marL="6350" marR="6350" marT="6350" marB="0" anchor="ctr"/>
                </a:tc>
                <a:tc>
                  <a:txBody>
                    <a:bodyPr/>
                    <a:lstStyle/>
                    <a:p>
                      <a:pPr algn="l" fontAlgn="b"/>
                      <a:r>
                        <a:rPr lang="en-US" sz="800" b="0" i="0" u="none" strike="noStrike">
                          <a:effectLst/>
                          <a:latin typeface="EC Square Sans Pro" panose="020B0506040000020004"/>
                        </a:rPr>
                        <a:t>Pan African Chamber of Commerce and Industry  [PACCI]</a:t>
                      </a:r>
                    </a:p>
                  </a:txBody>
                  <a:tcPr marL="6350" marR="6350" marT="6350" marB="0" anchor="ctr"/>
                </a:tc>
                <a:tc>
                  <a:txBody>
                    <a:bodyPr/>
                    <a:lstStyle/>
                    <a:p>
                      <a:pPr algn="l" fontAlgn="b"/>
                      <a:r>
                        <a:rPr lang="fr-FR" sz="800" b="0" i="0" u="none" strike="noStrike">
                          <a:effectLst/>
                          <a:latin typeface="EC Square Sans Pro" panose="020B0506040000020004"/>
                        </a:rPr>
                        <a:t>Ethiopia</a:t>
                      </a:r>
                    </a:p>
                  </a:txBody>
                  <a:tcPr marL="6350" marR="6350" marT="6350" marB="0" anchor="ctr"/>
                </a:tc>
                <a:tc>
                  <a:txBody>
                    <a:bodyPr/>
                    <a:lstStyle/>
                    <a:p>
                      <a:pPr algn="l" fontAlgn="b"/>
                      <a:r>
                        <a:rPr lang="en-US" sz="800" b="0" i="0" u="none" strike="noStrike">
                          <a:effectLst/>
                          <a:latin typeface="EC Square Sans Pro" panose="020B0506040000020004"/>
                        </a:rPr>
                        <a:t>Reliable Logistics Data through Technology Integration  This session will focus on new and advanced technologies that are used to track logistics and its contribution to building sustainable value chain in Africa.</a:t>
                      </a:r>
                    </a:p>
                  </a:txBody>
                  <a:tcPr marL="6350" marR="6350" marT="6350" marB="0" anchor="ctr"/>
                </a:tc>
                <a:extLst>
                  <a:ext uri="{0D108BD9-81ED-4DB2-BD59-A6C34878D82A}">
                    <a16:rowId xmlns:a16="http://schemas.microsoft.com/office/drawing/2014/main" val="3767166296"/>
                  </a:ext>
                </a:extLst>
              </a:tr>
              <a:tr h="254723">
                <a:tc>
                  <a:txBody>
                    <a:bodyPr/>
                    <a:lstStyle/>
                    <a:p>
                      <a:pPr algn="l" fontAlgn="b"/>
                      <a:r>
                        <a:rPr lang="fr-FR" sz="800" b="0" i="0" u="none" strike="noStrike" dirty="0">
                          <a:effectLst/>
                          <a:latin typeface="EC Square Sans Pro" panose="020B0506040000020004"/>
                        </a:rPr>
                        <a:t>Start-up</a:t>
                      </a:r>
                    </a:p>
                  </a:txBody>
                  <a:tcPr marL="6350" marR="6350" marT="6350" marB="0" anchor="ctr"/>
                </a:tc>
                <a:tc>
                  <a:txBody>
                    <a:bodyPr/>
                    <a:lstStyle/>
                    <a:p>
                      <a:pPr algn="l" fontAlgn="b"/>
                      <a:r>
                        <a:rPr lang="fr-FR" sz="800" b="0" i="0" u="none" strike="noStrike" dirty="0">
                          <a:effectLst/>
                          <a:latin typeface="EC Square Sans Pro" panose="020B0506040000020004"/>
                        </a:rPr>
                        <a:t>The </a:t>
                      </a:r>
                      <a:r>
                        <a:rPr lang="fr-FR" sz="800" b="0" i="0" u="none" strike="noStrike" dirty="0" err="1">
                          <a:effectLst/>
                          <a:latin typeface="EC Square Sans Pro" panose="020B0506040000020004"/>
                        </a:rPr>
                        <a:t>AeTrade</a:t>
                      </a:r>
                      <a:r>
                        <a:rPr lang="fr-FR" sz="800" b="0" i="0" u="none" strike="noStrike" dirty="0">
                          <a:effectLst/>
                          <a:latin typeface="EC Square Sans Pro" panose="020B0506040000020004"/>
                        </a:rPr>
                        <a:t> Group</a:t>
                      </a:r>
                    </a:p>
                  </a:txBody>
                  <a:tcPr marL="6350" marR="6350" marT="6350" marB="0" anchor="ctr"/>
                </a:tc>
                <a:tc>
                  <a:txBody>
                    <a:bodyPr/>
                    <a:lstStyle/>
                    <a:p>
                      <a:pPr algn="l" fontAlgn="b"/>
                      <a:r>
                        <a:rPr lang="fr-FR" sz="800" b="0" i="0" u="none" strike="noStrike" dirty="0">
                          <a:effectLst/>
                          <a:latin typeface="EC Square Sans Pro" panose="020B0506040000020004"/>
                        </a:rPr>
                        <a:t>United States</a:t>
                      </a:r>
                    </a:p>
                  </a:txBody>
                  <a:tcPr marL="6350" marR="6350" marT="6350" marB="0" anchor="ctr"/>
                </a:tc>
                <a:tc>
                  <a:txBody>
                    <a:bodyPr/>
                    <a:lstStyle/>
                    <a:p>
                      <a:pPr algn="l" fontAlgn="b"/>
                      <a:r>
                        <a:rPr lang="en-US" sz="800" b="0" i="0" u="none" strike="noStrike" dirty="0">
                          <a:effectLst/>
                          <a:latin typeface="EC Square Sans Pro" panose="020B0506040000020004"/>
                        </a:rPr>
                        <a:t>Under the theme of Infrastructure and Connectivity theme in the EUABF-22; the </a:t>
                      </a:r>
                      <a:r>
                        <a:rPr lang="en-US" sz="800" b="0" i="0" u="none" strike="noStrike" dirty="0" err="1">
                          <a:effectLst/>
                          <a:latin typeface="EC Square Sans Pro" panose="020B0506040000020004"/>
                        </a:rPr>
                        <a:t>AeTrade</a:t>
                      </a:r>
                      <a:r>
                        <a:rPr lang="en-US" sz="800" b="0" i="0" u="none" strike="noStrike" dirty="0">
                          <a:effectLst/>
                          <a:latin typeface="EC Square Sans Pro" panose="020B0506040000020004"/>
                        </a:rPr>
                        <a:t> Group plans to conduct a panel discussion on deploying Smart Logistics, Fulfilment and Transport Network for Africa.</a:t>
                      </a:r>
                    </a:p>
                  </a:txBody>
                  <a:tcPr marL="6350" marR="6350" marT="6350" marB="0" anchor="ctr"/>
                </a:tc>
                <a:extLst>
                  <a:ext uri="{0D108BD9-81ED-4DB2-BD59-A6C34878D82A}">
                    <a16:rowId xmlns:a16="http://schemas.microsoft.com/office/drawing/2014/main" val="1116822871"/>
                  </a:ext>
                </a:extLst>
              </a:tr>
            </a:tbl>
          </a:graphicData>
        </a:graphic>
      </p:graphicFrame>
    </p:spTree>
    <p:extLst>
      <p:ext uri="{BB962C8B-B14F-4D97-AF65-F5344CB8AC3E}">
        <p14:creationId xmlns:p14="http://schemas.microsoft.com/office/powerpoint/2010/main" val="371417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6B9A0-9220-4F2C-AE7F-880008BF94AD}"/>
              </a:ext>
            </a:extLst>
          </p:cNvPr>
          <p:cNvSpPr>
            <a:spLocks noGrp="1"/>
          </p:cNvSpPr>
          <p:nvPr>
            <p:ph type="ctrTitle"/>
          </p:nvPr>
        </p:nvSpPr>
        <p:spPr>
          <a:xfrm>
            <a:off x="686254" y="487363"/>
            <a:ext cx="5178425" cy="2386012"/>
          </a:xfrm>
        </p:spPr>
        <p:txBody>
          <a:bodyPr>
            <a:normAutofit/>
          </a:bodyPr>
          <a:lstStyle/>
          <a:p>
            <a:pPr algn="l"/>
            <a:r>
              <a:rPr lang="en-US" sz="4400"/>
              <a:t>BOOTHS</a:t>
            </a:r>
            <a:endParaRPr lang="en-GB" sz="4400"/>
          </a:p>
        </p:txBody>
      </p:sp>
      <p:pic>
        <p:nvPicPr>
          <p:cNvPr id="42" name="Graphic 41">
            <a:extLst>
              <a:ext uri="{FF2B5EF4-FFF2-40B4-BE49-F238E27FC236}">
                <a16:creationId xmlns:a16="http://schemas.microsoft.com/office/drawing/2014/main" id="{781757F1-0DE7-6949-9A19-E64CC81EA473}"/>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4514235" y="979714"/>
            <a:ext cx="3496326" cy="1360715"/>
          </a:xfrm>
          <a:prstGeom prst="rect">
            <a:avLst/>
          </a:prstGeom>
        </p:spPr>
      </p:pic>
      <p:sp>
        <p:nvSpPr>
          <p:cNvPr id="43" name="Freeform 42">
            <a:extLst>
              <a:ext uri="{FF2B5EF4-FFF2-40B4-BE49-F238E27FC236}">
                <a16:creationId xmlns:a16="http://schemas.microsoft.com/office/drawing/2014/main" id="{3E7D5B44-010B-F94E-8FE5-EE1083B18434}"/>
              </a:ext>
            </a:extLst>
          </p:cNvPr>
          <p:cNvSpPr/>
          <p:nvPr/>
        </p:nvSpPr>
        <p:spPr>
          <a:xfrm rot="17271635" flipV="1">
            <a:off x="3124298" y="1657560"/>
            <a:ext cx="2009452" cy="45719"/>
          </a:xfrm>
          <a:custGeom>
            <a:avLst/>
            <a:gdLst>
              <a:gd name="connsiteX0" fmla="*/ 0 w 324902"/>
              <a:gd name="connsiteY0" fmla="*/ 0 h 12235"/>
              <a:gd name="connsiteX1" fmla="*/ 324902 w 324902"/>
              <a:gd name="connsiteY1" fmla="*/ 0 h 12235"/>
              <a:gd name="connsiteX2" fmla="*/ 324902 w 324902"/>
              <a:gd name="connsiteY2" fmla="*/ 12235 h 12235"/>
              <a:gd name="connsiteX3" fmla="*/ 0 w 324902"/>
              <a:gd name="connsiteY3" fmla="*/ 12235 h 12235"/>
            </a:gdLst>
            <a:ahLst/>
            <a:cxnLst>
              <a:cxn ang="0">
                <a:pos x="connsiteX0" y="connsiteY0"/>
              </a:cxn>
              <a:cxn ang="0">
                <a:pos x="connsiteX1" y="connsiteY1"/>
              </a:cxn>
              <a:cxn ang="0">
                <a:pos x="connsiteX2" y="connsiteY2"/>
              </a:cxn>
              <a:cxn ang="0">
                <a:pos x="connsiteX3" y="connsiteY3"/>
              </a:cxn>
            </a:cxnLst>
            <a:rect l="l" t="t" r="r" b="b"/>
            <a:pathLst>
              <a:path w="324902" h="12235">
                <a:moveTo>
                  <a:pt x="0" y="0"/>
                </a:moveTo>
                <a:lnTo>
                  <a:pt x="324902" y="0"/>
                </a:lnTo>
                <a:lnTo>
                  <a:pt x="324902" y="12235"/>
                </a:lnTo>
                <a:lnTo>
                  <a:pt x="0" y="12235"/>
                </a:lnTo>
                <a:close/>
              </a:path>
            </a:pathLst>
          </a:custGeom>
          <a:solidFill>
            <a:schemeClr val="bg1"/>
          </a:solidFill>
          <a:ln w="611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22908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42B5BF1C-341C-49C6-BDE8-1E5871AD3480}"/>
              </a:ext>
            </a:extLst>
          </p:cNvPr>
          <p:cNvSpPr txBox="1">
            <a:spLocks/>
          </p:cNvSpPr>
          <p:nvPr/>
        </p:nvSpPr>
        <p:spPr>
          <a:xfrm>
            <a:off x="792000" y="576956"/>
            <a:ext cx="10515600" cy="65049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b="0" i="0" kern="1200">
                <a:solidFill>
                  <a:srgbClr val="3F66A3"/>
                </a:solidFill>
                <a:latin typeface="EC Square Sans Pro Medium" panose="020B05060400000200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FR" sz="2000" b="0" i="0" u="none" strike="noStrike" kern="1200" cap="none" spc="0" normalizeH="0" baseline="0" noProof="1">
              <a:ln>
                <a:noFill/>
              </a:ln>
              <a:solidFill>
                <a:srgbClr val="3F66A3"/>
              </a:solidFill>
              <a:effectLst/>
              <a:uLnTx/>
              <a:uFillTx/>
              <a:latin typeface="EC Square Sans Pro Medium" panose="020B0506040000020004" pitchFamily="34" charset="0"/>
              <a:ea typeface="+mj-ea"/>
              <a:cs typeface="+mj-cs"/>
            </a:endParaRPr>
          </a:p>
        </p:txBody>
      </p:sp>
      <p:sp>
        <p:nvSpPr>
          <p:cNvPr id="8" name="Date Placeholder 7">
            <a:extLst>
              <a:ext uri="{FF2B5EF4-FFF2-40B4-BE49-F238E27FC236}">
                <a16:creationId xmlns:a16="http://schemas.microsoft.com/office/drawing/2014/main" id="{A431BBA9-33B9-AE48-9C7F-2D5588B8E818}"/>
              </a:ext>
            </a:extLst>
          </p:cNvPr>
          <p:cNvSpPr>
            <a:spLocks noGrp="1"/>
          </p:cNvSpPr>
          <p:nvPr>
            <p:ph type="dt" sz="half" idx="10"/>
          </p:nvPr>
        </p:nvSpPr>
        <p:spPr>
          <a:xfrm>
            <a:off x="2566987" y="6129338"/>
            <a:ext cx="5653087" cy="468312"/>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lumMod val="65000"/>
                    <a:lumOff val="35000"/>
                  </a:srgbClr>
                </a:solidFill>
                <a:effectLst/>
                <a:uLnTx/>
                <a:uFillTx/>
                <a:latin typeface="EC Square Sans Pro" panose="020B0506040000020004" pitchFamily="34" charset="0"/>
                <a:ea typeface="+mn-ea"/>
                <a:cs typeface="+mn-cs"/>
              </a:rPr>
              <a:t>BUILDING STRONGER VALUE CHAINS FOR SUSTAINABLE GROWTH AND DECENT JOBS</a:t>
            </a:r>
          </a:p>
        </p:txBody>
      </p:sp>
      <p:sp>
        <p:nvSpPr>
          <p:cNvPr id="15" name="Title 3">
            <a:extLst>
              <a:ext uri="{FF2B5EF4-FFF2-40B4-BE49-F238E27FC236}">
                <a16:creationId xmlns:a16="http://schemas.microsoft.com/office/drawing/2014/main" id="{52DD9372-6B28-4F48-8522-162880C8FECC}"/>
              </a:ext>
            </a:extLst>
          </p:cNvPr>
          <p:cNvSpPr>
            <a:spLocks noGrp="1"/>
          </p:cNvSpPr>
          <p:nvPr>
            <p:ph type="title"/>
          </p:nvPr>
        </p:nvSpPr>
        <p:spPr>
          <a:xfrm>
            <a:off x="838200" y="184806"/>
            <a:ext cx="10515600" cy="906120"/>
          </a:xfrm>
        </p:spPr>
        <p:txBody>
          <a:bodyPr vert="horz" lIns="91440" tIns="45720" rIns="91440" bIns="45720" rtlCol="0" anchor="ctr">
            <a:normAutofit/>
          </a:bodyPr>
          <a:lstStyle/>
          <a:p>
            <a:r>
              <a:rPr lang="en-US" noProof="1">
                <a:latin typeface="EC Square Sans Pro Medium"/>
              </a:rPr>
              <a:t>BOOTHS (1)</a:t>
            </a:r>
            <a:endParaRPr lang="en-US" dirty="0">
              <a:latin typeface="EC Square Sans Pro Medium"/>
            </a:endParaRPr>
          </a:p>
        </p:txBody>
      </p:sp>
      <p:graphicFrame>
        <p:nvGraphicFramePr>
          <p:cNvPr id="16" name="Tableau 15">
            <a:extLst>
              <a:ext uri="{FF2B5EF4-FFF2-40B4-BE49-F238E27FC236}">
                <a16:creationId xmlns:a16="http://schemas.microsoft.com/office/drawing/2014/main" id="{C71738B7-6D9B-4265-A59C-E1C6DE749184}"/>
              </a:ext>
            </a:extLst>
          </p:cNvPr>
          <p:cNvGraphicFramePr>
            <a:graphicFrameLocks noGrp="1"/>
          </p:cNvGraphicFramePr>
          <p:nvPr>
            <p:extLst/>
          </p:nvPr>
        </p:nvGraphicFramePr>
        <p:xfrm>
          <a:off x="945164" y="965672"/>
          <a:ext cx="10209272" cy="4798545"/>
        </p:xfrm>
        <a:graphic>
          <a:graphicData uri="http://schemas.openxmlformats.org/drawingml/2006/table">
            <a:tbl>
              <a:tblPr firstRow="1" bandRow="1">
                <a:tableStyleId>{616DA210-FB5B-4158-B5E0-FEB733F419BA}</a:tableStyleId>
              </a:tblPr>
              <a:tblGrid>
                <a:gridCol w="3476624">
                  <a:extLst>
                    <a:ext uri="{9D8B030D-6E8A-4147-A177-3AD203B41FA5}">
                      <a16:colId xmlns:a16="http://schemas.microsoft.com/office/drawing/2014/main" val="327145679"/>
                    </a:ext>
                  </a:extLst>
                </a:gridCol>
                <a:gridCol w="6732648">
                  <a:extLst>
                    <a:ext uri="{9D8B030D-6E8A-4147-A177-3AD203B41FA5}">
                      <a16:colId xmlns:a16="http://schemas.microsoft.com/office/drawing/2014/main" val="1321798378"/>
                    </a:ext>
                  </a:extLst>
                </a:gridCol>
              </a:tblGrid>
              <a:tr h="457200">
                <a:tc gridSpan="2">
                  <a:txBody>
                    <a:bodyPr/>
                    <a:lstStyle/>
                    <a:p>
                      <a:pPr lvl="0" algn="ctr">
                        <a:buNone/>
                      </a:pPr>
                      <a:r>
                        <a:rPr lang="fr-FR" sz="1600" b="0" dirty="0">
                          <a:effectLst/>
                        </a:rPr>
                        <a:t>ORGANISATION NAME</a:t>
                      </a:r>
                    </a:p>
                  </a:txBody>
                  <a:tcPr marL="0" marR="0" marT="0" marB="0" anchor="ctr"/>
                </a:tc>
                <a:tc hMerge="1">
                  <a:txBody>
                    <a:bodyPr/>
                    <a:lstStyle/>
                    <a:p>
                      <a:endParaRPr lang="fr-FR"/>
                    </a:p>
                  </a:txBody>
                  <a:tcPr marL="0" marR="0" marT="0" marB="0" horzOverflow="overflow"/>
                </a:tc>
                <a:extLst>
                  <a:ext uri="{0D108BD9-81ED-4DB2-BD59-A6C34878D82A}">
                    <a16:rowId xmlns:a16="http://schemas.microsoft.com/office/drawing/2014/main" val="2504012722"/>
                  </a:ext>
                </a:extLst>
              </a:tr>
              <a:tr h="206251">
                <a:tc>
                  <a:txBody>
                    <a:bodyPr/>
                    <a:lstStyle/>
                    <a:p>
                      <a:pPr algn="l"/>
                      <a:r>
                        <a:rPr lang="fr-FR" sz="1200" dirty="0" err="1">
                          <a:effectLst/>
                        </a:rPr>
                        <a:t>Africa</a:t>
                      </a:r>
                      <a:r>
                        <a:rPr lang="fr-FR" sz="1200" dirty="0">
                          <a:effectLst/>
                        </a:rPr>
                        <a:t> </a:t>
                      </a:r>
                      <a:r>
                        <a:rPr lang="fr-FR" sz="1200" dirty="0" err="1">
                          <a:effectLst/>
                        </a:rPr>
                        <a:t>Economic</a:t>
                      </a:r>
                      <a:r>
                        <a:rPr lang="fr-FR" sz="1200" dirty="0">
                          <a:effectLst/>
                        </a:rPr>
                        <a:t> Zones </a:t>
                      </a:r>
                      <a:r>
                        <a:rPr lang="fr-FR" sz="1200" dirty="0" err="1">
                          <a:effectLst/>
                        </a:rPr>
                        <a:t>Organization</a:t>
                      </a:r>
                      <a:r>
                        <a:rPr lang="fr-FR" sz="1200" dirty="0">
                          <a:effectLst/>
                        </a:rPr>
                        <a:t> (AEZO)</a:t>
                      </a:r>
                    </a:p>
                  </a:txBody>
                  <a:tcPr marL="0" marR="0" marT="0" marB="0" anchor="ctr"/>
                </a:tc>
                <a:tc>
                  <a:txBody>
                    <a:bodyPr/>
                    <a:lstStyle/>
                    <a:p>
                      <a:pPr algn="l"/>
                      <a:r>
                        <a:rPr lang="fr-FR" sz="1200" err="1">
                          <a:effectLst/>
                        </a:rPr>
                        <a:t>European</a:t>
                      </a:r>
                      <a:r>
                        <a:rPr lang="fr-FR" sz="1200">
                          <a:effectLst/>
                        </a:rPr>
                        <a:t> Business and Innovation Centre Network (EBN)</a:t>
                      </a:r>
                    </a:p>
                  </a:txBody>
                  <a:tcPr marL="0" marR="0" marT="0" marB="0" anchor="ctr"/>
                </a:tc>
                <a:extLst>
                  <a:ext uri="{0D108BD9-81ED-4DB2-BD59-A6C34878D82A}">
                    <a16:rowId xmlns:a16="http://schemas.microsoft.com/office/drawing/2014/main" val="4040910937"/>
                  </a:ext>
                </a:extLst>
              </a:tr>
              <a:tr h="206251">
                <a:tc>
                  <a:txBody>
                    <a:bodyPr/>
                    <a:lstStyle/>
                    <a:p>
                      <a:pPr algn="l"/>
                      <a:r>
                        <a:rPr lang="fr-FR" sz="1200" err="1">
                          <a:effectLst/>
                        </a:rPr>
                        <a:t>Africa</a:t>
                      </a:r>
                      <a:r>
                        <a:rPr lang="fr-FR" sz="1200">
                          <a:effectLst/>
                        </a:rPr>
                        <a:t> Energy Services Group</a:t>
                      </a:r>
                    </a:p>
                  </a:txBody>
                  <a:tcPr marL="0" marR="0" marT="0" marB="0" anchor="ctr"/>
                </a:tc>
                <a:tc>
                  <a:txBody>
                    <a:bodyPr/>
                    <a:lstStyle/>
                    <a:p>
                      <a:pPr algn="l"/>
                      <a:r>
                        <a:rPr lang="fr-FR" sz="1200" err="1">
                          <a:effectLst/>
                        </a:rPr>
                        <a:t>European</a:t>
                      </a:r>
                      <a:r>
                        <a:rPr lang="fr-FR" sz="1200">
                          <a:effectLst/>
                        </a:rPr>
                        <a:t> Business </a:t>
                      </a:r>
                      <a:r>
                        <a:rPr lang="fr-FR" sz="1200" err="1">
                          <a:effectLst/>
                        </a:rPr>
                        <a:t>Summits</a:t>
                      </a:r>
                    </a:p>
                  </a:txBody>
                  <a:tcPr marL="0" marR="0" marT="0" marB="0" anchor="ctr"/>
                </a:tc>
                <a:extLst>
                  <a:ext uri="{0D108BD9-81ED-4DB2-BD59-A6C34878D82A}">
                    <a16:rowId xmlns:a16="http://schemas.microsoft.com/office/drawing/2014/main" val="3707888060"/>
                  </a:ext>
                </a:extLst>
              </a:tr>
              <a:tr h="206251">
                <a:tc>
                  <a:txBody>
                    <a:bodyPr/>
                    <a:lstStyle/>
                    <a:p>
                      <a:pPr algn="l"/>
                      <a:r>
                        <a:rPr lang="fr-FR" sz="1200" err="1">
                          <a:effectLst/>
                        </a:rPr>
                        <a:t>Africa</a:t>
                      </a:r>
                      <a:r>
                        <a:rPr lang="fr-FR" sz="1200">
                          <a:effectLst/>
                        </a:rPr>
                        <a:t>-EU Energy Partnership (AEEP)</a:t>
                      </a:r>
                    </a:p>
                  </a:txBody>
                  <a:tcPr marL="0" marR="0" marT="0" marB="0" anchor="ctr"/>
                </a:tc>
                <a:tc>
                  <a:txBody>
                    <a:bodyPr/>
                    <a:lstStyle/>
                    <a:p>
                      <a:pPr algn="l"/>
                      <a:r>
                        <a:rPr lang="fr-FR" sz="1200" err="1">
                          <a:effectLst/>
                        </a:rPr>
                        <a:t>European</a:t>
                      </a:r>
                      <a:r>
                        <a:rPr lang="fr-FR" sz="1200">
                          <a:effectLst/>
                        </a:rPr>
                        <a:t> Commission - DG GROW</a:t>
                      </a:r>
                    </a:p>
                  </a:txBody>
                  <a:tcPr marL="0" marR="0" marT="0" marB="0" anchor="ctr"/>
                </a:tc>
                <a:extLst>
                  <a:ext uri="{0D108BD9-81ED-4DB2-BD59-A6C34878D82A}">
                    <a16:rowId xmlns:a16="http://schemas.microsoft.com/office/drawing/2014/main" val="3686922576"/>
                  </a:ext>
                </a:extLst>
              </a:tr>
              <a:tr h="206251">
                <a:tc>
                  <a:txBody>
                    <a:bodyPr/>
                    <a:lstStyle/>
                    <a:p>
                      <a:pPr algn="l"/>
                      <a:r>
                        <a:rPr lang="fr-FR" sz="1200" err="1">
                          <a:effectLst/>
                        </a:rPr>
                        <a:t>African</a:t>
                      </a:r>
                      <a:r>
                        <a:rPr lang="fr-FR" sz="1200">
                          <a:effectLst/>
                        </a:rPr>
                        <a:t> </a:t>
                      </a:r>
                      <a:r>
                        <a:rPr lang="fr-FR" sz="1200" err="1">
                          <a:effectLst/>
                        </a:rPr>
                        <a:t>Circular</a:t>
                      </a:r>
                      <a:r>
                        <a:rPr lang="fr-FR" sz="1200">
                          <a:effectLst/>
                        </a:rPr>
                        <a:t> Economy Network</a:t>
                      </a:r>
                    </a:p>
                  </a:txBody>
                  <a:tcPr marL="0" marR="0" marT="0" marB="0" anchor="ctr"/>
                </a:tc>
                <a:tc>
                  <a:txBody>
                    <a:bodyPr/>
                    <a:lstStyle/>
                    <a:p>
                      <a:pPr algn="l"/>
                      <a:r>
                        <a:rPr lang="fr-FR" sz="1200" err="1">
                          <a:effectLst/>
                        </a:rPr>
                        <a:t>Footprints</a:t>
                      </a:r>
                      <a:r>
                        <a:rPr lang="fr-FR" sz="1200">
                          <a:effectLst/>
                        </a:rPr>
                        <a:t> </a:t>
                      </a:r>
                      <a:r>
                        <a:rPr lang="fr-FR" sz="1200" err="1">
                          <a:effectLst/>
                        </a:rPr>
                        <a:t>Africa</a:t>
                      </a:r>
                      <a:r>
                        <a:rPr lang="fr-FR" sz="1200">
                          <a:effectLst/>
                        </a:rPr>
                        <a:t> Limited</a:t>
                      </a:r>
                    </a:p>
                  </a:txBody>
                  <a:tcPr marL="0" marR="0" marT="0" marB="0" anchor="ctr"/>
                </a:tc>
                <a:extLst>
                  <a:ext uri="{0D108BD9-81ED-4DB2-BD59-A6C34878D82A}">
                    <a16:rowId xmlns:a16="http://schemas.microsoft.com/office/drawing/2014/main" val="1431975355"/>
                  </a:ext>
                </a:extLst>
              </a:tr>
              <a:tr h="206251">
                <a:tc>
                  <a:txBody>
                    <a:bodyPr/>
                    <a:lstStyle/>
                    <a:p>
                      <a:pPr algn="l"/>
                      <a:r>
                        <a:rPr lang="fr-FR" sz="1200" err="1">
                          <a:effectLst/>
                        </a:rPr>
                        <a:t>African</a:t>
                      </a:r>
                      <a:r>
                        <a:rPr lang="fr-FR" sz="1200">
                          <a:effectLst/>
                        </a:rPr>
                        <a:t> Energy Commission (AFREC)</a:t>
                      </a:r>
                    </a:p>
                  </a:txBody>
                  <a:tcPr marL="0" marR="0" marT="0" marB="0" anchor="ctr"/>
                </a:tc>
                <a:tc>
                  <a:txBody>
                    <a:bodyPr/>
                    <a:lstStyle/>
                    <a:p>
                      <a:pPr algn="l"/>
                      <a:r>
                        <a:rPr lang="fr-FR" sz="1200">
                          <a:effectLst/>
                        </a:rPr>
                        <a:t>German-</a:t>
                      </a:r>
                      <a:r>
                        <a:rPr lang="fr-FR" sz="1200" err="1">
                          <a:effectLst/>
                        </a:rPr>
                        <a:t>African</a:t>
                      </a:r>
                      <a:r>
                        <a:rPr lang="fr-FR" sz="1200">
                          <a:effectLst/>
                        </a:rPr>
                        <a:t> Business Association (Afrika-</a:t>
                      </a:r>
                      <a:r>
                        <a:rPr lang="fr-FR" sz="1200" err="1">
                          <a:effectLst/>
                        </a:rPr>
                        <a:t>Verein</a:t>
                      </a:r>
                      <a:r>
                        <a:rPr lang="fr-FR" sz="1200">
                          <a:effectLst/>
                        </a:rPr>
                        <a:t>)</a:t>
                      </a:r>
                    </a:p>
                  </a:txBody>
                  <a:tcPr marL="0" marR="0" marT="0" marB="0" anchor="ctr"/>
                </a:tc>
                <a:extLst>
                  <a:ext uri="{0D108BD9-81ED-4DB2-BD59-A6C34878D82A}">
                    <a16:rowId xmlns:a16="http://schemas.microsoft.com/office/drawing/2014/main" val="3004676285"/>
                  </a:ext>
                </a:extLst>
              </a:tr>
              <a:tr h="206251">
                <a:tc>
                  <a:txBody>
                    <a:bodyPr/>
                    <a:lstStyle/>
                    <a:p>
                      <a:pPr algn="l"/>
                      <a:r>
                        <a:rPr lang="fr-FR" sz="1200" dirty="0" err="1">
                          <a:effectLst/>
                        </a:rPr>
                        <a:t>AfrIPI</a:t>
                      </a:r>
                      <a:endParaRPr lang="fr-FR" sz="1200" dirty="0">
                        <a:effectLst/>
                      </a:endParaRPr>
                    </a:p>
                  </a:txBody>
                  <a:tcPr marL="0" marR="0" marT="0" marB="0" anchor="ctr"/>
                </a:tc>
                <a:tc>
                  <a:txBody>
                    <a:bodyPr/>
                    <a:lstStyle/>
                    <a:p>
                      <a:pPr algn="l"/>
                      <a:r>
                        <a:rPr lang="fr-FR" sz="1200">
                          <a:effectLst/>
                        </a:rPr>
                        <a:t>IBRIZ SAS</a:t>
                      </a:r>
                    </a:p>
                  </a:txBody>
                  <a:tcPr marL="0" marR="0" marT="0" marB="0" anchor="ctr"/>
                </a:tc>
                <a:extLst>
                  <a:ext uri="{0D108BD9-81ED-4DB2-BD59-A6C34878D82A}">
                    <a16:rowId xmlns:a16="http://schemas.microsoft.com/office/drawing/2014/main" val="2657309350"/>
                  </a:ext>
                </a:extLst>
              </a:tr>
              <a:tr h="206251">
                <a:tc>
                  <a:txBody>
                    <a:bodyPr/>
                    <a:lstStyle/>
                    <a:p>
                      <a:pPr algn="l"/>
                      <a:r>
                        <a:rPr lang="fr-FR" sz="1200" err="1">
                          <a:effectLst/>
                        </a:rPr>
                        <a:t>Afroskills</a:t>
                      </a:r>
                      <a:endParaRPr lang="fr-FR" sz="1200">
                        <a:effectLst/>
                      </a:endParaRPr>
                    </a:p>
                  </a:txBody>
                  <a:tcPr marL="0" marR="0" marT="0" marB="0" anchor="ctr"/>
                </a:tc>
                <a:tc>
                  <a:txBody>
                    <a:bodyPr/>
                    <a:lstStyle/>
                    <a:p>
                      <a:pPr algn="l"/>
                      <a:r>
                        <a:rPr lang="fr-FR" sz="1200" err="1">
                          <a:effectLst/>
                        </a:rPr>
                        <a:t>Innovea</a:t>
                      </a:r>
                      <a:r>
                        <a:rPr lang="fr-FR" sz="1200">
                          <a:effectLst/>
                        </a:rPr>
                        <a:t> Hubs &amp; </a:t>
                      </a:r>
                      <a:r>
                        <a:rPr lang="fr-FR" sz="1200" err="1">
                          <a:effectLst/>
                        </a:rPr>
                        <a:t>Innovea</a:t>
                      </a:r>
                      <a:r>
                        <a:rPr lang="fr-FR" sz="1200">
                          <a:effectLst/>
                        </a:rPr>
                        <a:t> </a:t>
                      </a:r>
                      <a:r>
                        <a:rPr lang="fr-FR" sz="1200" err="1">
                          <a:effectLst/>
                        </a:rPr>
                        <a:t>Development</a:t>
                      </a:r>
                      <a:r>
                        <a:rPr lang="fr-FR" sz="1200">
                          <a:effectLst/>
                        </a:rPr>
                        <a:t> </a:t>
                      </a:r>
                      <a:r>
                        <a:rPr lang="fr-FR" sz="1200" err="1">
                          <a:effectLst/>
                        </a:rPr>
                        <a:t>Foundation</a:t>
                      </a:r>
                    </a:p>
                  </a:txBody>
                  <a:tcPr marL="0" marR="0" marT="0" marB="0" anchor="ctr"/>
                </a:tc>
                <a:extLst>
                  <a:ext uri="{0D108BD9-81ED-4DB2-BD59-A6C34878D82A}">
                    <a16:rowId xmlns:a16="http://schemas.microsoft.com/office/drawing/2014/main" val="3739410235"/>
                  </a:ext>
                </a:extLst>
              </a:tr>
              <a:tr h="206251">
                <a:tc>
                  <a:txBody>
                    <a:bodyPr/>
                    <a:lstStyle/>
                    <a:p>
                      <a:pPr algn="l"/>
                      <a:r>
                        <a:rPr lang="fr-FR" sz="1200">
                          <a:effectLst/>
                        </a:rPr>
                        <a:t>Alliance for Rural Electrification</a:t>
                      </a:r>
                    </a:p>
                  </a:txBody>
                  <a:tcPr marL="0" marR="0" marT="0" marB="0" anchor="ctr"/>
                </a:tc>
                <a:tc>
                  <a:txBody>
                    <a:bodyPr/>
                    <a:lstStyle/>
                    <a:p>
                      <a:pPr algn="l"/>
                      <a:r>
                        <a:rPr lang="fr-FR" sz="1200">
                          <a:effectLst/>
                        </a:rPr>
                        <a:t>KING OF KINGS MULTI-INVESTMENTS &amp; CONSULTANCY FARM LTD</a:t>
                      </a:r>
                    </a:p>
                  </a:txBody>
                  <a:tcPr marL="0" marR="0" marT="0" marB="0" anchor="ctr"/>
                </a:tc>
                <a:extLst>
                  <a:ext uri="{0D108BD9-81ED-4DB2-BD59-A6C34878D82A}">
                    <a16:rowId xmlns:a16="http://schemas.microsoft.com/office/drawing/2014/main" val="392961405"/>
                  </a:ext>
                </a:extLst>
              </a:tr>
              <a:tr h="206251">
                <a:tc>
                  <a:txBody>
                    <a:bodyPr/>
                    <a:lstStyle/>
                    <a:p>
                      <a:pPr algn="l"/>
                      <a:r>
                        <a:rPr lang="fr-FR" sz="1200">
                          <a:effectLst/>
                        </a:rPr>
                        <a:t>ANG CAPITAL GAMBIA LTD</a:t>
                      </a:r>
                    </a:p>
                  </a:txBody>
                  <a:tcPr marL="0" marR="0" marT="0" marB="0" anchor="ctr"/>
                </a:tc>
                <a:tc>
                  <a:txBody>
                    <a:bodyPr/>
                    <a:lstStyle/>
                    <a:p>
                      <a:pPr algn="l"/>
                      <a:r>
                        <a:rPr lang="fr-FR" sz="1200">
                          <a:effectLst/>
                        </a:rPr>
                        <a:t>Malta Business</a:t>
                      </a:r>
                    </a:p>
                  </a:txBody>
                  <a:tcPr marL="0" marR="0" marT="0" marB="0" anchor="ctr"/>
                </a:tc>
                <a:extLst>
                  <a:ext uri="{0D108BD9-81ED-4DB2-BD59-A6C34878D82A}">
                    <a16:rowId xmlns:a16="http://schemas.microsoft.com/office/drawing/2014/main" val="55521643"/>
                  </a:ext>
                </a:extLst>
              </a:tr>
              <a:tr h="272011">
                <a:tc>
                  <a:txBody>
                    <a:bodyPr/>
                    <a:lstStyle/>
                    <a:p>
                      <a:pPr algn="l"/>
                      <a:r>
                        <a:rPr lang="fr-FR" sz="1200">
                          <a:effectLst/>
                        </a:rPr>
                        <a:t>BE </a:t>
                      </a:r>
                      <a:r>
                        <a:rPr lang="fr-FR" sz="1200" err="1">
                          <a:effectLst/>
                        </a:rPr>
                        <a:t>Kollective</a:t>
                      </a:r>
                      <a:r>
                        <a:rPr lang="fr-FR" sz="1200">
                          <a:effectLst/>
                        </a:rPr>
                        <a:t> Consulting Limited</a:t>
                      </a:r>
                    </a:p>
                  </a:txBody>
                  <a:tcPr marL="0" marR="0" marT="0" marB="0" anchor="ctr"/>
                </a:tc>
                <a:tc>
                  <a:txBody>
                    <a:bodyPr/>
                    <a:lstStyle/>
                    <a:p>
                      <a:pPr algn="l"/>
                      <a:r>
                        <a:rPr lang="fr-FR" sz="1200">
                          <a:effectLst/>
                        </a:rPr>
                        <a:t>Office of </a:t>
                      </a:r>
                      <a:r>
                        <a:rPr lang="fr-FR" sz="1200" err="1">
                          <a:effectLst/>
                        </a:rPr>
                        <a:t>Valorization</a:t>
                      </a:r>
                      <a:r>
                        <a:rPr lang="fr-FR" sz="1200">
                          <a:effectLst/>
                        </a:rPr>
                        <a:t> and Relation </a:t>
                      </a:r>
                      <a:r>
                        <a:rPr lang="fr-FR" sz="1200" err="1">
                          <a:effectLst/>
                        </a:rPr>
                        <a:t>with</a:t>
                      </a:r>
                      <a:r>
                        <a:rPr lang="fr-FR" sz="1200">
                          <a:effectLst/>
                        </a:rPr>
                        <a:t> the </a:t>
                      </a:r>
                      <a:r>
                        <a:rPr lang="fr-FR" sz="1200" err="1">
                          <a:effectLst/>
                        </a:rPr>
                        <a:t>industry</a:t>
                      </a:r>
                      <a:r>
                        <a:rPr lang="fr-FR" sz="1200">
                          <a:effectLst/>
                        </a:rPr>
                        <a:t> at the Ministry of High </a:t>
                      </a:r>
                      <a:r>
                        <a:rPr lang="fr-FR" sz="1200" err="1">
                          <a:effectLst/>
                        </a:rPr>
                        <a:t>School</a:t>
                      </a:r>
                      <a:r>
                        <a:rPr lang="fr-FR" sz="1200">
                          <a:effectLst/>
                        </a:rPr>
                        <a:t> and Scientific </a:t>
                      </a:r>
                      <a:r>
                        <a:rPr lang="fr-FR" sz="1200" err="1">
                          <a:effectLst/>
                        </a:rPr>
                        <a:t>Research</a:t>
                      </a:r>
                      <a:r>
                        <a:rPr lang="fr-FR" sz="1200">
                          <a:effectLst/>
                        </a:rPr>
                        <a:t>)</a:t>
                      </a:r>
                    </a:p>
                  </a:txBody>
                  <a:tcPr marL="0" marR="0" marT="0" marB="0" anchor="ctr"/>
                </a:tc>
                <a:extLst>
                  <a:ext uri="{0D108BD9-81ED-4DB2-BD59-A6C34878D82A}">
                    <a16:rowId xmlns:a16="http://schemas.microsoft.com/office/drawing/2014/main" val="2264086717"/>
                  </a:ext>
                </a:extLst>
              </a:tr>
              <a:tr h="226875">
                <a:tc>
                  <a:txBody>
                    <a:bodyPr/>
                    <a:lstStyle/>
                    <a:p>
                      <a:pPr algn="l"/>
                      <a:r>
                        <a:rPr lang="fr-FR" sz="1200">
                          <a:effectLst/>
                        </a:rPr>
                        <a:t>BUSINESSMED</a:t>
                      </a:r>
                    </a:p>
                  </a:txBody>
                  <a:tcPr marL="0" marR="0" marT="0" marB="0" anchor="ctr"/>
                </a:tc>
                <a:tc>
                  <a:txBody>
                    <a:bodyPr/>
                    <a:lstStyle/>
                    <a:p>
                      <a:pPr algn="l"/>
                      <a:r>
                        <a:rPr lang="fr-FR" sz="1200">
                          <a:effectLst/>
                        </a:rPr>
                        <a:t>Pan </a:t>
                      </a:r>
                      <a:r>
                        <a:rPr lang="fr-FR" sz="1200" err="1">
                          <a:effectLst/>
                        </a:rPr>
                        <a:t>African</a:t>
                      </a:r>
                      <a:r>
                        <a:rPr lang="fr-FR" sz="1200">
                          <a:effectLst/>
                        </a:rPr>
                        <a:t> </a:t>
                      </a:r>
                      <a:r>
                        <a:rPr lang="fr-FR" sz="1200" err="1">
                          <a:effectLst/>
                        </a:rPr>
                        <a:t>Chamber</a:t>
                      </a:r>
                      <a:r>
                        <a:rPr lang="fr-FR" sz="1200">
                          <a:effectLst/>
                        </a:rPr>
                        <a:t> of Commerce and </a:t>
                      </a:r>
                      <a:r>
                        <a:rPr lang="fr-FR" sz="1200" err="1">
                          <a:effectLst/>
                        </a:rPr>
                        <a:t>Industry</a:t>
                      </a:r>
                    </a:p>
                  </a:txBody>
                  <a:tcPr marL="0" marR="0" marT="0" marB="0" anchor="ctr"/>
                </a:tc>
                <a:extLst>
                  <a:ext uri="{0D108BD9-81ED-4DB2-BD59-A6C34878D82A}">
                    <a16:rowId xmlns:a16="http://schemas.microsoft.com/office/drawing/2014/main" val="3140656925"/>
                  </a:ext>
                </a:extLst>
              </a:tr>
              <a:tr h="226875">
                <a:tc>
                  <a:txBody>
                    <a:bodyPr/>
                    <a:lstStyle/>
                    <a:p>
                      <a:pPr algn="l"/>
                      <a:r>
                        <a:rPr lang="fr-FR" sz="1200" err="1">
                          <a:effectLst/>
                        </a:rPr>
                        <a:t>Delegation</a:t>
                      </a:r>
                      <a:r>
                        <a:rPr lang="fr-FR" sz="1200">
                          <a:effectLst/>
                        </a:rPr>
                        <a:t> of German </a:t>
                      </a:r>
                      <a:r>
                        <a:rPr lang="fr-FR" sz="1200" err="1">
                          <a:effectLst/>
                        </a:rPr>
                        <a:t>Industry</a:t>
                      </a:r>
                      <a:r>
                        <a:rPr lang="fr-FR" sz="1200">
                          <a:effectLst/>
                        </a:rPr>
                        <a:t> and Commerce EA</a:t>
                      </a:r>
                    </a:p>
                  </a:txBody>
                  <a:tcPr marL="0" marR="0" marT="0" marB="0" anchor="ctr"/>
                </a:tc>
                <a:tc>
                  <a:txBody>
                    <a:bodyPr/>
                    <a:lstStyle/>
                    <a:p>
                      <a:pPr algn="l"/>
                      <a:r>
                        <a:rPr lang="fr-FR" sz="1200">
                          <a:effectLst/>
                        </a:rPr>
                        <a:t>PEEP - Policy </a:t>
                      </a:r>
                      <a:r>
                        <a:rPr lang="fr-FR" sz="1200" err="1">
                          <a:effectLst/>
                        </a:rPr>
                        <a:t>Experimentation</a:t>
                      </a:r>
                      <a:r>
                        <a:rPr lang="fr-FR" sz="1200">
                          <a:effectLst/>
                        </a:rPr>
                        <a:t> &amp; </a:t>
                      </a:r>
                      <a:r>
                        <a:rPr lang="fr-FR" sz="1200" err="1">
                          <a:effectLst/>
                        </a:rPr>
                        <a:t>Evaluation</a:t>
                      </a:r>
                      <a:r>
                        <a:rPr lang="fr-FR" sz="1200">
                          <a:effectLst/>
                        </a:rPr>
                        <a:t> Platform</a:t>
                      </a:r>
                    </a:p>
                  </a:txBody>
                  <a:tcPr marL="0" marR="0" marT="0" marB="0" anchor="ctr"/>
                </a:tc>
                <a:extLst>
                  <a:ext uri="{0D108BD9-81ED-4DB2-BD59-A6C34878D82A}">
                    <a16:rowId xmlns:a16="http://schemas.microsoft.com/office/drawing/2014/main" val="1005598422"/>
                  </a:ext>
                </a:extLst>
              </a:tr>
              <a:tr h="206251">
                <a:tc>
                  <a:txBody>
                    <a:bodyPr/>
                    <a:lstStyle/>
                    <a:p>
                      <a:pPr algn="l"/>
                      <a:r>
                        <a:rPr lang="fr-FR" sz="1200">
                          <a:effectLst/>
                        </a:rPr>
                        <a:t>DIFFA</a:t>
                      </a:r>
                    </a:p>
                  </a:txBody>
                  <a:tcPr marL="0" marR="0" marT="0" marB="0" anchor="ctr"/>
                </a:tc>
                <a:tc>
                  <a:txBody>
                    <a:bodyPr/>
                    <a:lstStyle/>
                    <a:p>
                      <a:pPr algn="l"/>
                      <a:r>
                        <a:rPr lang="fr-FR" sz="1200" err="1">
                          <a:effectLst/>
                        </a:rPr>
                        <a:t>Reseau</a:t>
                      </a:r>
                      <a:r>
                        <a:rPr lang="fr-FR" sz="1200">
                          <a:effectLst/>
                        </a:rPr>
                        <a:t> femmes africaines pour le </a:t>
                      </a:r>
                      <a:r>
                        <a:rPr lang="fr-FR" sz="1200" err="1">
                          <a:effectLst/>
                        </a:rPr>
                        <a:t>developpement</a:t>
                      </a:r>
                      <a:r>
                        <a:rPr lang="fr-FR" sz="1200">
                          <a:effectLst/>
                        </a:rPr>
                        <a:t> durable</a:t>
                      </a:r>
                    </a:p>
                  </a:txBody>
                  <a:tcPr marL="0" marR="0" marT="0" marB="0" anchor="ctr"/>
                </a:tc>
                <a:extLst>
                  <a:ext uri="{0D108BD9-81ED-4DB2-BD59-A6C34878D82A}">
                    <a16:rowId xmlns:a16="http://schemas.microsoft.com/office/drawing/2014/main" val="1558491842"/>
                  </a:ext>
                </a:extLst>
              </a:tr>
              <a:tr h="206251">
                <a:tc>
                  <a:txBody>
                    <a:bodyPr/>
                    <a:lstStyle/>
                    <a:p>
                      <a:pPr algn="l"/>
                      <a:r>
                        <a:rPr lang="fr-FR" sz="1200">
                          <a:effectLst/>
                        </a:rPr>
                        <a:t>Direction générale du Trésor</a:t>
                      </a:r>
                    </a:p>
                  </a:txBody>
                  <a:tcPr marL="0" marR="0" marT="0" marB="0" anchor="ctr"/>
                </a:tc>
                <a:tc>
                  <a:txBody>
                    <a:bodyPr/>
                    <a:lstStyle/>
                    <a:p>
                      <a:pPr algn="l"/>
                      <a:r>
                        <a:rPr lang="fr-FR" sz="1200">
                          <a:effectLst/>
                        </a:rPr>
                        <a:t>Rockland Energy</a:t>
                      </a:r>
                    </a:p>
                  </a:txBody>
                  <a:tcPr marL="0" marR="0" marT="0" marB="0" anchor="ctr"/>
                </a:tc>
                <a:extLst>
                  <a:ext uri="{0D108BD9-81ED-4DB2-BD59-A6C34878D82A}">
                    <a16:rowId xmlns:a16="http://schemas.microsoft.com/office/drawing/2014/main" val="1364431820"/>
                  </a:ext>
                </a:extLst>
              </a:tr>
              <a:tr h="226875">
                <a:tc>
                  <a:txBody>
                    <a:bodyPr/>
                    <a:lstStyle/>
                    <a:p>
                      <a:pPr algn="l"/>
                      <a:r>
                        <a:rPr lang="fr-FR" sz="1200" err="1">
                          <a:effectLst/>
                        </a:rPr>
                        <a:t>Europan</a:t>
                      </a:r>
                      <a:r>
                        <a:rPr lang="fr-FR" sz="1200">
                          <a:effectLst/>
                        </a:rPr>
                        <a:t> Commission - DG-INTPA.E2 (VET)</a:t>
                      </a:r>
                    </a:p>
                  </a:txBody>
                  <a:tcPr marL="0" marR="0" marT="0" marB="0" anchor="ctr"/>
                </a:tc>
                <a:tc>
                  <a:txBody>
                    <a:bodyPr/>
                    <a:lstStyle/>
                    <a:p>
                      <a:pPr algn="l"/>
                      <a:r>
                        <a:rPr lang="fr-FR" sz="1200" err="1">
                          <a:effectLst/>
                        </a:rPr>
                        <a:t>Spiefabrique</a:t>
                      </a:r>
                      <a:r>
                        <a:rPr lang="fr-FR" sz="1200">
                          <a:effectLst/>
                        </a:rPr>
                        <a:t> 360° UG</a:t>
                      </a:r>
                    </a:p>
                  </a:txBody>
                  <a:tcPr marL="0" marR="0" marT="0" marB="0" anchor="ctr"/>
                </a:tc>
                <a:extLst>
                  <a:ext uri="{0D108BD9-81ED-4DB2-BD59-A6C34878D82A}">
                    <a16:rowId xmlns:a16="http://schemas.microsoft.com/office/drawing/2014/main" val="2719607947"/>
                  </a:ext>
                </a:extLst>
              </a:tr>
              <a:tr h="226875">
                <a:tc>
                  <a:txBody>
                    <a:bodyPr/>
                    <a:lstStyle/>
                    <a:p>
                      <a:pPr algn="l"/>
                      <a:r>
                        <a:rPr lang="fr-FR" sz="1200">
                          <a:effectLst/>
                        </a:rPr>
                        <a:t>E-ACTIV</a:t>
                      </a:r>
                    </a:p>
                  </a:txBody>
                  <a:tcPr marL="0" marR="0" marT="0" marB="0" anchor="ctr"/>
                </a:tc>
                <a:tc>
                  <a:txBody>
                    <a:bodyPr/>
                    <a:lstStyle/>
                    <a:p>
                      <a:pPr algn="l"/>
                      <a:r>
                        <a:rPr lang="fr-FR" sz="1200">
                          <a:effectLst/>
                        </a:rPr>
                        <a:t>Trans </a:t>
                      </a:r>
                      <a:r>
                        <a:rPr lang="fr-FR" sz="1200" err="1">
                          <a:effectLst/>
                        </a:rPr>
                        <a:t>Africa</a:t>
                      </a:r>
                      <a:r>
                        <a:rPr lang="fr-FR" sz="1200">
                          <a:effectLst/>
                        </a:rPr>
                        <a:t> Rail </a:t>
                      </a:r>
                      <a:r>
                        <a:rPr lang="fr-FR" sz="1200" err="1">
                          <a:effectLst/>
                        </a:rPr>
                        <a:t>Corperation</a:t>
                      </a:r>
                      <a:r>
                        <a:rPr lang="fr-FR" sz="1200">
                          <a:effectLst/>
                        </a:rPr>
                        <a:t> (TARC)</a:t>
                      </a:r>
                    </a:p>
                  </a:txBody>
                  <a:tcPr marL="0" marR="0" marT="0" marB="0" anchor="ctr"/>
                </a:tc>
                <a:extLst>
                  <a:ext uri="{0D108BD9-81ED-4DB2-BD59-A6C34878D82A}">
                    <a16:rowId xmlns:a16="http://schemas.microsoft.com/office/drawing/2014/main" val="567463810"/>
                  </a:ext>
                </a:extLst>
              </a:tr>
              <a:tr h="206251">
                <a:tc>
                  <a:txBody>
                    <a:bodyPr/>
                    <a:lstStyle/>
                    <a:p>
                      <a:pPr algn="l"/>
                      <a:r>
                        <a:rPr lang="fr-FR" sz="1200">
                          <a:effectLst/>
                        </a:rPr>
                        <a:t>ECO </a:t>
                      </a:r>
                      <a:r>
                        <a:rPr lang="fr-FR" sz="1200" err="1">
                          <a:effectLst/>
                        </a:rPr>
                        <a:t>Capacity</a:t>
                      </a:r>
                      <a:r>
                        <a:rPr lang="fr-FR" sz="1200">
                          <a:effectLst/>
                        </a:rPr>
                        <a:t> Exchange</a:t>
                      </a:r>
                    </a:p>
                  </a:txBody>
                  <a:tcPr marL="0" marR="0" marT="0" marB="0" anchor="ctr"/>
                </a:tc>
                <a:tc>
                  <a:txBody>
                    <a:bodyPr/>
                    <a:lstStyle/>
                    <a:p>
                      <a:pPr algn="l"/>
                      <a:r>
                        <a:rPr lang="fr-FR" sz="1200">
                          <a:effectLst/>
                        </a:rPr>
                        <a:t>United Nations </a:t>
                      </a:r>
                      <a:r>
                        <a:rPr lang="fr-FR" sz="1200" err="1">
                          <a:effectLst/>
                        </a:rPr>
                        <a:t>Industrial</a:t>
                      </a:r>
                      <a:r>
                        <a:rPr lang="fr-FR" sz="1200">
                          <a:effectLst/>
                        </a:rPr>
                        <a:t> </a:t>
                      </a:r>
                      <a:r>
                        <a:rPr lang="fr-FR" sz="1200" err="1">
                          <a:effectLst/>
                        </a:rPr>
                        <a:t>Development</a:t>
                      </a:r>
                      <a:r>
                        <a:rPr lang="fr-FR" sz="1200">
                          <a:effectLst/>
                        </a:rPr>
                        <a:t> </a:t>
                      </a:r>
                      <a:r>
                        <a:rPr lang="fr-FR" sz="1200" err="1">
                          <a:effectLst/>
                        </a:rPr>
                        <a:t>Organization</a:t>
                      </a:r>
                      <a:r>
                        <a:rPr lang="fr-FR" sz="1200">
                          <a:effectLst/>
                        </a:rPr>
                        <a:t> (UNIDO)</a:t>
                      </a:r>
                    </a:p>
                  </a:txBody>
                  <a:tcPr marL="0" marR="0" marT="0" marB="0" anchor="ctr"/>
                </a:tc>
                <a:extLst>
                  <a:ext uri="{0D108BD9-81ED-4DB2-BD59-A6C34878D82A}">
                    <a16:rowId xmlns:a16="http://schemas.microsoft.com/office/drawing/2014/main" val="3827916041"/>
                  </a:ext>
                </a:extLst>
              </a:tr>
              <a:tr h="206251">
                <a:tc>
                  <a:txBody>
                    <a:bodyPr/>
                    <a:lstStyle/>
                    <a:p>
                      <a:pPr algn="l"/>
                      <a:r>
                        <a:rPr lang="fr-FR" sz="1200" err="1">
                          <a:effectLst/>
                        </a:rPr>
                        <a:t>Elétric</a:t>
                      </a:r>
                      <a:r>
                        <a:rPr lang="fr-FR" sz="1200">
                          <a:effectLst/>
                        </a:rPr>
                        <a:t> </a:t>
                      </a:r>
                      <a:r>
                        <a:rPr lang="fr-FR" sz="1200" err="1">
                          <a:effectLst/>
                        </a:rPr>
                        <a:t>Mobility</a:t>
                      </a:r>
                      <a:r>
                        <a:rPr lang="fr-FR" sz="1200">
                          <a:effectLst/>
                        </a:rPr>
                        <a:t> Cape verde</a:t>
                      </a:r>
                    </a:p>
                  </a:txBody>
                  <a:tcPr marL="0" marR="0" marT="0" marB="0" anchor="ctr"/>
                </a:tc>
                <a:tc>
                  <a:txBody>
                    <a:bodyPr/>
                    <a:lstStyle/>
                    <a:p>
                      <a:pPr algn="l"/>
                      <a:r>
                        <a:rPr lang="fr-FR" sz="1200">
                          <a:effectLst/>
                        </a:rPr>
                        <a:t>Vodafone</a:t>
                      </a:r>
                    </a:p>
                  </a:txBody>
                  <a:tcPr marL="0" marR="0" marT="0" marB="0" anchor="ctr"/>
                </a:tc>
                <a:extLst>
                  <a:ext uri="{0D108BD9-81ED-4DB2-BD59-A6C34878D82A}">
                    <a16:rowId xmlns:a16="http://schemas.microsoft.com/office/drawing/2014/main" val="2006269736"/>
                  </a:ext>
                </a:extLst>
              </a:tr>
              <a:tr h="206251">
                <a:tc>
                  <a:txBody>
                    <a:bodyPr/>
                    <a:lstStyle/>
                    <a:p>
                      <a:pPr algn="l"/>
                      <a:r>
                        <a:rPr lang="fr-FR" sz="1200">
                          <a:effectLst/>
                        </a:rPr>
                        <a:t>Entreprise </a:t>
                      </a:r>
                      <a:r>
                        <a:rPr lang="fr-FR" sz="1200" err="1">
                          <a:effectLst/>
                        </a:rPr>
                        <a:t>sotransproma</a:t>
                      </a:r>
                      <a:r>
                        <a:rPr lang="fr-FR" sz="1200">
                          <a:effectLst/>
                        </a:rPr>
                        <a:t> de l'Aïr</a:t>
                      </a:r>
                    </a:p>
                  </a:txBody>
                  <a:tcPr marL="0" marR="0" marT="0" marB="0" anchor="ctr"/>
                </a:tc>
                <a:tc>
                  <a:txBody>
                    <a:bodyPr/>
                    <a:lstStyle/>
                    <a:p>
                      <a:pPr algn="l"/>
                      <a:r>
                        <a:rPr lang="fr-FR" sz="1200" err="1">
                          <a:effectLst/>
                        </a:rPr>
                        <a:t>Women</a:t>
                      </a:r>
                      <a:r>
                        <a:rPr lang="fr-FR" sz="1200">
                          <a:effectLst/>
                        </a:rPr>
                        <a:t> in </a:t>
                      </a:r>
                      <a:r>
                        <a:rPr lang="fr-FR" sz="1200" err="1">
                          <a:effectLst/>
                        </a:rPr>
                        <a:t>Africa</a:t>
                      </a:r>
                      <a:r>
                        <a:rPr lang="fr-FR" sz="1200">
                          <a:effectLst/>
                        </a:rPr>
                        <a:t> Initiative</a:t>
                      </a:r>
                    </a:p>
                  </a:txBody>
                  <a:tcPr marL="0" marR="0" marT="0" marB="0" anchor="ctr"/>
                </a:tc>
                <a:extLst>
                  <a:ext uri="{0D108BD9-81ED-4DB2-BD59-A6C34878D82A}">
                    <a16:rowId xmlns:a16="http://schemas.microsoft.com/office/drawing/2014/main" val="2094266162"/>
                  </a:ext>
                </a:extLst>
              </a:tr>
              <a:tr h="206251">
                <a:tc>
                  <a:txBody>
                    <a:bodyPr/>
                    <a:lstStyle/>
                    <a:p>
                      <a:pPr algn="l"/>
                      <a:r>
                        <a:rPr lang="fr-FR" sz="1200">
                          <a:effectLst/>
                        </a:rPr>
                        <a:t>EU </a:t>
                      </a:r>
                      <a:r>
                        <a:rPr lang="fr-FR" sz="1200" err="1">
                          <a:effectLst/>
                        </a:rPr>
                        <a:t>Africa</a:t>
                      </a:r>
                      <a:r>
                        <a:rPr lang="fr-FR" sz="1200">
                          <a:effectLst/>
                        </a:rPr>
                        <a:t> RISE</a:t>
                      </a:r>
                    </a:p>
                  </a:txBody>
                  <a:tcPr marL="0" marR="0" marT="0" marB="0" anchor="ctr"/>
                </a:tc>
                <a:tc>
                  <a:txBody>
                    <a:bodyPr/>
                    <a:lstStyle/>
                    <a:p>
                      <a:endParaRPr lang="fr-BE" dirty="0"/>
                    </a:p>
                  </a:txBody>
                  <a:tcPr marL="0" marR="0" marT="0" marB="0" anchor="ctr"/>
                </a:tc>
                <a:extLst>
                  <a:ext uri="{0D108BD9-81ED-4DB2-BD59-A6C34878D82A}">
                    <a16:rowId xmlns:a16="http://schemas.microsoft.com/office/drawing/2014/main" val="5758933"/>
                  </a:ext>
                </a:extLst>
              </a:tr>
            </a:tbl>
          </a:graphicData>
        </a:graphic>
      </p:graphicFrame>
      <p:sp>
        <p:nvSpPr>
          <p:cNvPr id="7" name="Content Placeholder 2">
            <a:extLst>
              <a:ext uri="{FF2B5EF4-FFF2-40B4-BE49-F238E27FC236}">
                <a16:creationId xmlns:a16="http://schemas.microsoft.com/office/drawing/2014/main" id="{41CAEC24-0F24-47B3-92CE-4A5E63315D30}"/>
              </a:ext>
            </a:extLst>
          </p:cNvPr>
          <p:cNvSpPr txBox="1">
            <a:spLocks/>
          </p:cNvSpPr>
          <p:nvPr/>
        </p:nvSpPr>
        <p:spPr>
          <a:xfrm>
            <a:off x="2520787" y="448868"/>
            <a:ext cx="8786813" cy="41631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rgbClr val="68A5D7"/>
                </a:solidFill>
                <a:latin typeface="EC Square Sans Pro" panose="020B0506040000020004" pitchFamily="34" charset="0"/>
                <a:ea typeface="+mn-ea"/>
                <a:cs typeface="+mn-cs"/>
              </a:defRPr>
            </a:lvl1pPr>
            <a:lvl2pPr marL="173038" indent="-1619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EC Square Sans Pro" panose="020B0506040000020004" pitchFamily="34" charset="0"/>
                <a:ea typeface="+mn-ea"/>
                <a:cs typeface="+mn-cs"/>
              </a:defRPr>
            </a:lvl2pPr>
            <a:lvl3pPr marL="403225" indent="-173038" algn="l" defTabSz="914400" rtl="0" eaLnBrk="1" latinLnBrk="0" hangingPunct="1">
              <a:lnSpc>
                <a:spcPct val="90000"/>
              </a:lnSpc>
              <a:spcBef>
                <a:spcPts val="500"/>
              </a:spcBef>
              <a:buFont typeface="Arial" panose="020B0604020202020204" pitchFamily="34" charset="0"/>
              <a:buChar char="•"/>
              <a:tabLst/>
              <a:defRPr sz="1400" b="0" i="0" kern="1200">
                <a:solidFill>
                  <a:schemeClr val="tx1"/>
                </a:solidFill>
                <a:latin typeface="EC Square Sans Pro" panose="020B0506040000020004" pitchFamily="34" charset="0"/>
                <a:ea typeface="+mn-ea"/>
                <a:cs typeface="+mn-cs"/>
              </a:defRPr>
            </a:lvl3pPr>
            <a:lvl4pPr marL="633413" indent="-173038" algn="l" defTabSz="914400" rtl="0" eaLnBrk="1" latinLnBrk="0" hangingPunct="1">
              <a:lnSpc>
                <a:spcPct val="90000"/>
              </a:lnSpc>
              <a:spcBef>
                <a:spcPts val="500"/>
              </a:spcBef>
              <a:buFont typeface="Arial" panose="020B0604020202020204" pitchFamily="34" charset="0"/>
              <a:buChar char="•"/>
              <a:tabLst/>
              <a:defRPr sz="1400" b="0" i="0" kern="1200">
                <a:solidFill>
                  <a:schemeClr val="tx1"/>
                </a:solidFill>
                <a:latin typeface="EC Square Sans Pro" panose="020B0506040000020004" pitchFamily="34" charset="0"/>
                <a:ea typeface="+mn-ea"/>
                <a:cs typeface="+mn-cs"/>
              </a:defRPr>
            </a:lvl4pPr>
            <a:lvl5pPr marL="865188" indent="-173038" algn="l" defTabSz="914400" rtl="0" eaLnBrk="1" latinLnBrk="0" hangingPunct="1">
              <a:lnSpc>
                <a:spcPct val="90000"/>
              </a:lnSpc>
              <a:spcBef>
                <a:spcPts val="500"/>
              </a:spcBef>
              <a:buFont typeface="Arial" panose="020B0604020202020204" pitchFamily="34" charset="0"/>
              <a:buChar char="•"/>
              <a:tabLst/>
              <a:defRPr sz="1400" b="0" i="0" kern="1200">
                <a:solidFill>
                  <a:schemeClr val="tx1"/>
                </a:solidFill>
                <a:latin typeface="EC Square Sans Pro"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272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00000"/>
                </a:solidFill>
                <a:effectLst/>
                <a:uLnTx/>
                <a:uFillTx/>
                <a:latin typeface="EC Square Sans Pro"/>
                <a:ea typeface="+mn-ea"/>
                <a:cs typeface="+mn-cs"/>
              </a:rPr>
              <a:t>134 applications for booths. 40 applications were selected for the first wave. </a:t>
            </a:r>
          </a:p>
        </p:txBody>
      </p:sp>
    </p:spTree>
    <p:extLst>
      <p:ext uri="{BB962C8B-B14F-4D97-AF65-F5344CB8AC3E}">
        <p14:creationId xmlns:p14="http://schemas.microsoft.com/office/powerpoint/2010/main" val="1676418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42B5BF1C-341C-49C6-BDE8-1E5871AD3480}"/>
              </a:ext>
            </a:extLst>
          </p:cNvPr>
          <p:cNvSpPr txBox="1">
            <a:spLocks/>
          </p:cNvSpPr>
          <p:nvPr/>
        </p:nvSpPr>
        <p:spPr>
          <a:xfrm>
            <a:off x="792000" y="576956"/>
            <a:ext cx="10515600" cy="65049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b="0" i="0" kern="1200">
                <a:solidFill>
                  <a:srgbClr val="3F66A3"/>
                </a:solidFill>
                <a:latin typeface="EC Square Sans Pro Medium" panose="020B05060400000200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FR" sz="2000" b="0" i="0" u="none" strike="noStrike" kern="1200" cap="none" spc="0" normalizeH="0" baseline="0" noProof="1">
              <a:ln>
                <a:noFill/>
              </a:ln>
              <a:solidFill>
                <a:srgbClr val="3F66A3"/>
              </a:solidFill>
              <a:effectLst/>
              <a:uLnTx/>
              <a:uFillTx/>
              <a:latin typeface="EC Square Sans Pro Medium" panose="020B0506040000020004" pitchFamily="34" charset="0"/>
              <a:ea typeface="+mj-ea"/>
              <a:cs typeface="+mj-cs"/>
            </a:endParaRPr>
          </a:p>
        </p:txBody>
      </p:sp>
      <p:sp>
        <p:nvSpPr>
          <p:cNvPr id="8" name="Date Placeholder 7">
            <a:extLst>
              <a:ext uri="{FF2B5EF4-FFF2-40B4-BE49-F238E27FC236}">
                <a16:creationId xmlns:a16="http://schemas.microsoft.com/office/drawing/2014/main" id="{A431BBA9-33B9-AE48-9C7F-2D5588B8E818}"/>
              </a:ext>
            </a:extLst>
          </p:cNvPr>
          <p:cNvSpPr>
            <a:spLocks noGrp="1"/>
          </p:cNvSpPr>
          <p:nvPr>
            <p:ph type="dt" sz="half" idx="10"/>
          </p:nvPr>
        </p:nvSpPr>
        <p:spPr>
          <a:xfrm>
            <a:off x="2566987" y="6129338"/>
            <a:ext cx="5653087" cy="468312"/>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lumMod val="65000"/>
                    <a:lumOff val="35000"/>
                  </a:srgbClr>
                </a:solidFill>
                <a:effectLst/>
                <a:uLnTx/>
                <a:uFillTx/>
                <a:latin typeface="EC Square Sans Pro" panose="020B0506040000020004" pitchFamily="34" charset="0"/>
                <a:ea typeface="+mn-ea"/>
                <a:cs typeface="+mn-cs"/>
              </a:rPr>
              <a:t>BUILDING STRONGER VALUE CHAINS FOR SUSTAINABLE GROWTH AND DECENT JOBS</a:t>
            </a:r>
          </a:p>
        </p:txBody>
      </p:sp>
      <p:sp>
        <p:nvSpPr>
          <p:cNvPr id="15" name="Title 3">
            <a:extLst>
              <a:ext uri="{FF2B5EF4-FFF2-40B4-BE49-F238E27FC236}">
                <a16:creationId xmlns:a16="http://schemas.microsoft.com/office/drawing/2014/main" id="{52DD9372-6B28-4F48-8522-162880C8FECC}"/>
              </a:ext>
            </a:extLst>
          </p:cNvPr>
          <p:cNvSpPr>
            <a:spLocks noGrp="1"/>
          </p:cNvSpPr>
          <p:nvPr>
            <p:ph type="title"/>
          </p:nvPr>
        </p:nvSpPr>
        <p:spPr>
          <a:xfrm>
            <a:off x="838200" y="184806"/>
            <a:ext cx="10515600" cy="906120"/>
          </a:xfrm>
        </p:spPr>
        <p:txBody>
          <a:bodyPr vert="horz" lIns="91440" tIns="45720" rIns="91440" bIns="45720" rtlCol="0" anchor="ctr">
            <a:normAutofit/>
          </a:bodyPr>
          <a:lstStyle/>
          <a:p>
            <a:r>
              <a:rPr lang="en-US" noProof="1">
                <a:latin typeface="EC Square Sans Pro Medium"/>
              </a:rPr>
              <a:t>BOOTHS (2)</a:t>
            </a:r>
            <a:endParaRPr lang="en-US" dirty="0">
              <a:latin typeface="EC Square Sans Pro Medium"/>
            </a:endParaRPr>
          </a:p>
        </p:txBody>
      </p:sp>
      <p:graphicFrame>
        <p:nvGraphicFramePr>
          <p:cNvPr id="16" name="Tableau 15">
            <a:extLst>
              <a:ext uri="{FF2B5EF4-FFF2-40B4-BE49-F238E27FC236}">
                <a16:creationId xmlns:a16="http://schemas.microsoft.com/office/drawing/2014/main" id="{C71738B7-6D9B-4265-A59C-E1C6DE749184}"/>
              </a:ext>
            </a:extLst>
          </p:cNvPr>
          <p:cNvGraphicFramePr>
            <a:graphicFrameLocks noGrp="1"/>
          </p:cNvGraphicFramePr>
          <p:nvPr>
            <p:extLst/>
          </p:nvPr>
        </p:nvGraphicFramePr>
        <p:xfrm>
          <a:off x="945164" y="797291"/>
          <a:ext cx="10209272" cy="5264044"/>
        </p:xfrm>
        <a:graphic>
          <a:graphicData uri="http://schemas.openxmlformats.org/drawingml/2006/table">
            <a:tbl>
              <a:tblPr firstRow="1" bandRow="1">
                <a:tableStyleId>{616DA210-FB5B-4158-B5E0-FEB733F419BA}</a:tableStyleId>
              </a:tblPr>
              <a:tblGrid>
                <a:gridCol w="5038193">
                  <a:extLst>
                    <a:ext uri="{9D8B030D-6E8A-4147-A177-3AD203B41FA5}">
                      <a16:colId xmlns:a16="http://schemas.microsoft.com/office/drawing/2014/main" val="327145679"/>
                    </a:ext>
                  </a:extLst>
                </a:gridCol>
                <a:gridCol w="5171079">
                  <a:extLst>
                    <a:ext uri="{9D8B030D-6E8A-4147-A177-3AD203B41FA5}">
                      <a16:colId xmlns:a16="http://schemas.microsoft.com/office/drawing/2014/main" val="1321798378"/>
                    </a:ext>
                  </a:extLst>
                </a:gridCol>
              </a:tblGrid>
              <a:tr h="457200">
                <a:tc gridSpan="2">
                  <a:txBody>
                    <a:bodyPr/>
                    <a:lstStyle/>
                    <a:p>
                      <a:pPr lvl="0" algn="ctr">
                        <a:buNone/>
                      </a:pPr>
                      <a:r>
                        <a:rPr lang="fr-FR" sz="1050" b="0" dirty="0">
                          <a:effectLst/>
                          <a:latin typeface="EC Square Sans Pro" panose="020B0506040000020004"/>
                        </a:rPr>
                        <a:t>ORGANISATION NAME</a:t>
                      </a:r>
                    </a:p>
                  </a:txBody>
                  <a:tcPr marL="0" marR="0" marT="0" marB="0" anchor="ctr"/>
                </a:tc>
                <a:tc hMerge="1">
                  <a:txBody>
                    <a:bodyPr/>
                    <a:lstStyle/>
                    <a:p>
                      <a:endParaRPr lang="fr-FR"/>
                    </a:p>
                  </a:txBody>
                  <a:tcPr marL="0" marR="0" marT="0" marB="0" horzOverflow="overflow"/>
                </a:tc>
                <a:extLst>
                  <a:ext uri="{0D108BD9-81ED-4DB2-BD59-A6C34878D82A}">
                    <a16:rowId xmlns:a16="http://schemas.microsoft.com/office/drawing/2014/main" val="2504012722"/>
                  </a:ext>
                </a:extLst>
              </a:tr>
              <a:tr h="206251">
                <a:tc>
                  <a:txBody>
                    <a:bodyPr/>
                    <a:lstStyle/>
                    <a:p>
                      <a:pPr algn="l" fontAlgn="b"/>
                      <a:r>
                        <a:rPr lang="en-US" sz="1050" b="0" i="0" u="none" strike="noStrike" dirty="0">
                          <a:effectLst/>
                          <a:latin typeface="EC Square Sans Pro" panose="020B0506040000020004"/>
                        </a:rPr>
                        <a:t>Africa Business Council -  Building Business Linkages between European and Africa Stakeholders and Business Organizations (E-Commerce, Building Capacity Training, Promoting Entrepreneurship, and facilitating  Trade and Exhibitions)</a:t>
                      </a:r>
                    </a:p>
                  </a:txBody>
                  <a:tcPr marL="6350" marR="6350" marT="6350" marB="0" anchor="ctr"/>
                </a:tc>
                <a:tc>
                  <a:txBody>
                    <a:bodyPr/>
                    <a:lstStyle/>
                    <a:p>
                      <a:pPr algn="l" fontAlgn="b"/>
                      <a:r>
                        <a:rPr lang="fr-FR" sz="1050" b="0" i="0" u="none" strike="noStrike" dirty="0">
                          <a:effectLst/>
                          <a:latin typeface="EC Square Sans Pro" panose="020B0506040000020004"/>
                        </a:rPr>
                        <a:t>COBASA</a:t>
                      </a:r>
                    </a:p>
                  </a:txBody>
                  <a:tcPr marL="6350" marR="6350" marT="6350" marB="0" anchor="ctr"/>
                </a:tc>
                <a:extLst>
                  <a:ext uri="{0D108BD9-81ED-4DB2-BD59-A6C34878D82A}">
                    <a16:rowId xmlns:a16="http://schemas.microsoft.com/office/drawing/2014/main" val="4040910937"/>
                  </a:ext>
                </a:extLst>
              </a:tr>
              <a:tr h="206251">
                <a:tc>
                  <a:txBody>
                    <a:bodyPr/>
                    <a:lstStyle/>
                    <a:p>
                      <a:pPr algn="l" fontAlgn="b"/>
                      <a:r>
                        <a:rPr lang="en-US" sz="1050" b="0" i="0" u="none" strike="noStrike" dirty="0">
                          <a:effectLst/>
                          <a:latin typeface="EC Square Sans Pro" panose="020B0506040000020004"/>
                        </a:rPr>
                        <a:t>Africa Business Council - Role of Media in Promoting Africa Europe Businesses</a:t>
                      </a:r>
                    </a:p>
                  </a:txBody>
                  <a:tcPr marL="6350" marR="6350" marT="6350" marB="0" anchor="ctr"/>
                </a:tc>
                <a:tc>
                  <a:txBody>
                    <a:bodyPr/>
                    <a:lstStyle/>
                    <a:p>
                      <a:pPr algn="l" fontAlgn="b"/>
                      <a:r>
                        <a:rPr lang="fr-FR" sz="1050" b="0" i="0" u="none" strike="noStrike" dirty="0" err="1">
                          <a:effectLst/>
                          <a:latin typeface="EC Square Sans Pro" panose="020B0506040000020004"/>
                        </a:rPr>
                        <a:t>Computaz</a:t>
                      </a:r>
                      <a:r>
                        <a:rPr lang="fr-FR" sz="1050" b="0" i="0" u="none" strike="noStrike" dirty="0">
                          <a:effectLst/>
                          <a:latin typeface="EC Square Sans Pro" panose="020B0506040000020004"/>
                        </a:rPr>
                        <a:t> </a:t>
                      </a:r>
                      <a:r>
                        <a:rPr lang="fr-FR" sz="1050" b="0" i="0" u="none" strike="noStrike" dirty="0" err="1">
                          <a:effectLst/>
                          <a:latin typeface="EC Square Sans Pro" panose="020B0506040000020004"/>
                        </a:rPr>
                        <a:t>Systems</a:t>
                      </a:r>
                      <a:r>
                        <a:rPr lang="fr-FR" sz="1050" b="0" i="0" u="none" strike="noStrike" dirty="0">
                          <a:effectLst/>
                          <a:latin typeface="EC Square Sans Pro" panose="020B0506040000020004"/>
                        </a:rPr>
                        <a:t> Limited</a:t>
                      </a:r>
                    </a:p>
                  </a:txBody>
                  <a:tcPr marL="6350" marR="6350" marT="6350" marB="0" anchor="ctr"/>
                </a:tc>
                <a:extLst>
                  <a:ext uri="{0D108BD9-81ED-4DB2-BD59-A6C34878D82A}">
                    <a16:rowId xmlns:a16="http://schemas.microsoft.com/office/drawing/2014/main" val="3707888060"/>
                  </a:ext>
                </a:extLst>
              </a:tr>
              <a:tr h="206251">
                <a:tc>
                  <a:txBody>
                    <a:bodyPr/>
                    <a:lstStyle/>
                    <a:p>
                      <a:pPr algn="l" fontAlgn="b"/>
                      <a:r>
                        <a:rPr lang="fr-FR" sz="1050" b="0" i="0" u="none" strike="noStrike">
                          <a:effectLst/>
                          <a:latin typeface="EC Square Sans Pro" panose="020B0506040000020004"/>
                        </a:rPr>
                        <a:t>AFRICA ECONOMIC ZONES ORGANIZATION (AEZO)</a:t>
                      </a:r>
                    </a:p>
                  </a:txBody>
                  <a:tcPr marL="6350" marR="6350" marT="6350" marB="0" anchor="ctr"/>
                </a:tc>
                <a:tc>
                  <a:txBody>
                    <a:bodyPr/>
                    <a:lstStyle/>
                    <a:p>
                      <a:pPr algn="l" fontAlgn="b"/>
                      <a:r>
                        <a:rPr lang="fr-FR" sz="1050" b="0" i="0" u="none" strike="noStrike">
                          <a:effectLst/>
                          <a:latin typeface="EC Square Sans Pro" panose="020B0506040000020004"/>
                        </a:rPr>
                        <a:t>Confédération des entreprises algériennes</a:t>
                      </a:r>
                    </a:p>
                  </a:txBody>
                  <a:tcPr marL="6350" marR="6350" marT="6350" marB="0" anchor="ctr"/>
                </a:tc>
                <a:extLst>
                  <a:ext uri="{0D108BD9-81ED-4DB2-BD59-A6C34878D82A}">
                    <a16:rowId xmlns:a16="http://schemas.microsoft.com/office/drawing/2014/main" val="3686922576"/>
                  </a:ext>
                </a:extLst>
              </a:tr>
              <a:tr h="206251">
                <a:tc>
                  <a:txBody>
                    <a:bodyPr/>
                    <a:lstStyle/>
                    <a:p>
                      <a:pPr algn="l" fontAlgn="b"/>
                      <a:r>
                        <a:rPr lang="fr-FR" sz="1050" b="0" i="0" u="none" strike="noStrike">
                          <a:effectLst/>
                          <a:latin typeface="EC Square Sans Pro" panose="020B0506040000020004"/>
                        </a:rPr>
                        <a:t>Africa GreenCo</a:t>
                      </a:r>
                    </a:p>
                  </a:txBody>
                  <a:tcPr marL="6350" marR="6350" marT="6350" marB="0" anchor="ctr"/>
                </a:tc>
                <a:tc>
                  <a:txBody>
                    <a:bodyPr/>
                    <a:lstStyle/>
                    <a:p>
                      <a:pPr algn="l" fontAlgn="b"/>
                      <a:r>
                        <a:rPr lang="de-DE" sz="1050" b="0" i="0" u="none" strike="noStrike" dirty="0">
                          <a:effectLst/>
                          <a:latin typeface="EC Square Sans Pro" panose="020B0506040000020004"/>
                        </a:rPr>
                        <a:t>Deutsche Gesellschaft für Internationale Zusammenarbeit (GIZ) GmbH</a:t>
                      </a:r>
                    </a:p>
                  </a:txBody>
                  <a:tcPr marL="6350" marR="6350" marT="6350" marB="0" anchor="ctr"/>
                </a:tc>
                <a:extLst>
                  <a:ext uri="{0D108BD9-81ED-4DB2-BD59-A6C34878D82A}">
                    <a16:rowId xmlns:a16="http://schemas.microsoft.com/office/drawing/2014/main" val="1431975355"/>
                  </a:ext>
                </a:extLst>
              </a:tr>
              <a:tr h="206251">
                <a:tc>
                  <a:txBody>
                    <a:bodyPr/>
                    <a:lstStyle/>
                    <a:p>
                      <a:pPr algn="l" fontAlgn="b"/>
                      <a:r>
                        <a:rPr lang="en-US" sz="1050" b="0" i="0" u="none" strike="noStrike">
                          <a:effectLst/>
                          <a:latin typeface="EC Square Sans Pro" panose="020B0506040000020004"/>
                        </a:rPr>
                        <a:t>Africa-Europe Foundation and British Council</a:t>
                      </a:r>
                    </a:p>
                  </a:txBody>
                  <a:tcPr marL="6350" marR="6350" marT="6350" marB="0" anchor="ctr"/>
                </a:tc>
                <a:tc>
                  <a:txBody>
                    <a:bodyPr/>
                    <a:lstStyle/>
                    <a:p>
                      <a:pPr algn="l" fontAlgn="b"/>
                      <a:r>
                        <a:rPr lang="fr-FR" sz="1050" b="0" i="0" u="none" strike="noStrike" dirty="0">
                          <a:effectLst/>
                          <a:latin typeface="EC Square Sans Pro" panose="020B0506040000020004"/>
                        </a:rPr>
                        <a:t>DG INTPA</a:t>
                      </a:r>
                    </a:p>
                  </a:txBody>
                  <a:tcPr marL="6350" marR="6350" marT="6350" marB="0" anchor="ctr"/>
                </a:tc>
                <a:extLst>
                  <a:ext uri="{0D108BD9-81ED-4DB2-BD59-A6C34878D82A}">
                    <a16:rowId xmlns:a16="http://schemas.microsoft.com/office/drawing/2014/main" val="3004676285"/>
                  </a:ext>
                </a:extLst>
              </a:tr>
              <a:tr h="206251">
                <a:tc>
                  <a:txBody>
                    <a:bodyPr/>
                    <a:lstStyle/>
                    <a:p>
                      <a:pPr algn="l" fontAlgn="b"/>
                      <a:r>
                        <a:rPr lang="en-US" sz="1050" b="0" i="0" u="none" strike="noStrike">
                          <a:effectLst/>
                          <a:latin typeface="EC Square Sans Pro" panose="020B0506040000020004"/>
                        </a:rPr>
                        <a:t>African Electronic Trade Group - Cloud Computing Infrastructure, Research and Innovation</a:t>
                      </a:r>
                    </a:p>
                  </a:txBody>
                  <a:tcPr marL="6350" marR="6350" marT="6350" marB="0" anchor="ctr"/>
                </a:tc>
                <a:tc>
                  <a:txBody>
                    <a:bodyPr/>
                    <a:lstStyle/>
                    <a:p>
                      <a:pPr algn="l" fontAlgn="b"/>
                      <a:r>
                        <a:rPr lang="fr-FR" sz="1050" b="0" i="0" u="none" strike="noStrike" dirty="0" err="1">
                          <a:effectLst/>
                          <a:latin typeface="EC Square Sans Pro" panose="020B0506040000020004"/>
                        </a:rPr>
                        <a:t>Durandel</a:t>
                      </a:r>
                      <a:r>
                        <a:rPr lang="fr-FR" sz="1050" b="0" i="0" u="none" strike="noStrike" dirty="0">
                          <a:effectLst/>
                          <a:latin typeface="EC Square Sans Pro" panose="020B0506040000020004"/>
                        </a:rPr>
                        <a:t> Limited</a:t>
                      </a:r>
                    </a:p>
                  </a:txBody>
                  <a:tcPr marL="6350" marR="6350" marT="6350" marB="0" anchor="ctr"/>
                </a:tc>
                <a:extLst>
                  <a:ext uri="{0D108BD9-81ED-4DB2-BD59-A6C34878D82A}">
                    <a16:rowId xmlns:a16="http://schemas.microsoft.com/office/drawing/2014/main" val="2657309350"/>
                  </a:ext>
                </a:extLst>
              </a:tr>
              <a:tr h="206251">
                <a:tc>
                  <a:txBody>
                    <a:bodyPr/>
                    <a:lstStyle/>
                    <a:p>
                      <a:pPr algn="l" fontAlgn="b"/>
                      <a:r>
                        <a:rPr lang="fr-FR" sz="1050" b="0" i="0" u="none" strike="noStrike">
                          <a:effectLst/>
                          <a:latin typeface="EC Square Sans Pro" panose="020B0506040000020004"/>
                        </a:rPr>
                        <a:t>African-Nordic Business Platform</a:t>
                      </a:r>
                    </a:p>
                  </a:txBody>
                  <a:tcPr marL="6350" marR="6350" marT="6350" marB="0" anchor="ctr"/>
                </a:tc>
                <a:tc>
                  <a:txBody>
                    <a:bodyPr/>
                    <a:lstStyle/>
                    <a:p>
                      <a:pPr algn="l" fontAlgn="b"/>
                      <a:r>
                        <a:rPr lang="en-US" sz="1050" b="0" i="0" u="none" strike="noStrike">
                          <a:effectLst/>
                          <a:latin typeface="EC Square Sans Pro" panose="020B0506040000020004"/>
                        </a:rPr>
                        <a:t>East African Chamber of Commerce, Industry and Agriculture</a:t>
                      </a:r>
                    </a:p>
                  </a:txBody>
                  <a:tcPr marL="6350" marR="6350" marT="6350" marB="0" anchor="ctr"/>
                </a:tc>
                <a:extLst>
                  <a:ext uri="{0D108BD9-81ED-4DB2-BD59-A6C34878D82A}">
                    <a16:rowId xmlns:a16="http://schemas.microsoft.com/office/drawing/2014/main" val="3739410235"/>
                  </a:ext>
                </a:extLst>
              </a:tr>
              <a:tr h="206251">
                <a:tc>
                  <a:txBody>
                    <a:bodyPr/>
                    <a:lstStyle/>
                    <a:p>
                      <a:pPr algn="l" fontAlgn="b"/>
                      <a:r>
                        <a:rPr lang="fr-FR" sz="1050" b="0" i="0" u="none" strike="noStrike">
                          <a:effectLst/>
                          <a:latin typeface="EC Square Sans Pro" panose="020B0506040000020004"/>
                        </a:rPr>
                        <a:t>africon</a:t>
                      </a:r>
                    </a:p>
                  </a:txBody>
                  <a:tcPr marL="6350" marR="6350" marT="6350" marB="0" anchor="ctr"/>
                </a:tc>
                <a:tc>
                  <a:txBody>
                    <a:bodyPr/>
                    <a:lstStyle/>
                    <a:p>
                      <a:pPr algn="l" fontAlgn="b"/>
                      <a:r>
                        <a:rPr lang="fr-FR" sz="1050" b="0" i="0" u="none" strike="noStrike" dirty="0">
                          <a:effectLst/>
                          <a:latin typeface="EC Square Sans Pro" panose="020B0506040000020004"/>
                        </a:rPr>
                        <a:t>EDFI</a:t>
                      </a:r>
                    </a:p>
                  </a:txBody>
                  <a:tcPr marL="6350" marR="6350" marT="6350" marB="0" anchor="ctr"/>
                </a:tc>
                <a:extLst>
                  <a:ext uri="{0D108BD9-81ED-4DB2-BD59-A6C34878D82A}">
                    <a16:rowId xmlns:a16="http://schemas.microsoft.com/office/drawing/2014/main" val="392961405"/>
                  </a:ext>
                </a:extLst>
              </a:tr>
              <a:tr h="206251">
                <a:tc>
                  <a:txBody>
                    <a:bodyPr/>
                    <a:lstStyle/>
                    <a:p>
                      <a:pPr algn="l" fontAlgn="b"/>
                      <a:r>
                        <a:rPr lang="fr-FR" sz="1050" b="0" i="0" u="none" strike="noStrike">
                          <a:effectLst/>
                          <a:latin typeface="EC Square Sans Pro" panose="020B0506040000020004"/>
                        </a:rPr>
                        <a:t>AfroChampions</a:t>
                      </a:r>
                    </a:p>
                  </a:txBody>
                  <a:tcPr marL="6350" marR="6350" marT="6350" marB="0" anchor="ctr"/>
                </a:tc>
                <a:tc>
                  <a:txBody>
                    <a:bodyPr/>
                    <a:lstStyle/>
                    <a:p>
                      <a:pPr algn="l" fontAlgn="b"/>
                      <a:r>
                        <a:rPr lang="fr-FR" sz="1050" b="0" i="0" u="none" strike="noStrike" dirty="0">
                          <a:effectLst/>
                          <a:latin typeface="EC Square Sans Pro" panose="020B0506040000020004"/>
                        </a:rPr>
                        <a:t>EU-Japan Centre for </a:t>
                      </a:r>
                      <a:r>
                        <a:rPr lang="fr-FR" sz="1050" b="0" i="0" u="none" strike="noStrike" dirty="0" err="1">
                          <a:effectLst/>
                          <a:latin typeface="EC Square Sans Pro" panose="020B0506040000020004"/>
                        </a:rPr>
                        <a:t>Industrial</a:t>
                      </a:r>
                      <a:r>
                        <a:rPr lang="fr-FR" sz="1050" b="0" i="0" u="none" strike="noStrike" dirty="0">
                          <a:effectLst/>
                          <a:latin typeface="EC Square Sans Pro" panose="020B0506040000020004"/>
                        </a:rPr>
                        <a:t> </a:t>
                      </a:r>
                      <a:r>
                        <a:rPr lang="fr-FR" sz="1050" b="0" i="0" u="none" strike="noStrike" dirty="0" err="1">
                          <a:effectLst/>
                          <a:latin typeface="EC Square Sans Pro" panose="020B0506040000020004"/>
                        </a:rPr>
                        <a:t>Cooperation</a:t>
                      </a:r>
                      <a:endParaRPr lang="fr-FR" sz="1050" b="0" i="0" u="none" strike="noStrike" dirty="0">
                        <a:effectLst/>
                        <a:latin typeface="EC Square Sans Pro" panose="020B0506040000020004"/>
                      </a:endParaRPr>
                    </a:p>
                  </a:txBody>
                  <a:tcPr marL="6350" marR="6350" marT="6350" marB="0" anchor="ctr"/>
                </a:tc>
                <a:extLst>
                  <a:ext uri="{0D108BD9-81ED-4DB2-BD59-A6C34878D82A}">
                    <a16:rowId xmlns:a16="http://schemas.microsoft.com/office/drawing/2014/main" val="55521643"/>
                  </a:ext>
                </a:extLst>
              </a:tr>
              <a:tr h="272011">
                <a:tc>
                  <a:txBody>
                    <a:bodyPr/>
                    <a:lstStyle/>
                    <a:p>
                      <a:pPr algn="l" fontAlgn="b"/>
                      <a:r>
                        <a:rPr lang="fr-FR" sz="1050" b="0" i="0" u="none" strike="noStrike">
                          <a:effectLst/>
                          <a:latin typeface="EC Square Sans Pro" panose="020B0506040000020004"/>
                        </a:rPr>
                        <a:t>AfroGreenTech</a:t>
                      </a:r>
                    </a:p>
                  </a:txBody>
                  <a:tcPr marL="6350" marR="6350" marT="6350" marB="0" anchor="ctr"/>
                </a:tc>
                <a:tc>
                  <a:txBody>
                    <a:bodyPr/>
                    <a:lstStyle/>
                    <a:p>
                      <a:pPr algn="l" fontAlgn="b"/>
                      <a:r>
                        <a:rPr lang="en-US" sz="1050" b="0" i="0" u="none" strike="noStrike" dirty="0">
                          <a:effectLst/>
                          <a:latin typeface="EC Square Sans Pro" panose="020B0506040000020004"/>
                        </a:rPr>
                        <a:t>European Commission - European Cluster Collaboration Platform (ECCP) and the Enterprise Europe Network (EEN)</a:t>
                      </a:r>
                    </a:p>
                  </a:txBody>
                  <a:tcPr marL="6350" marR="6350" marT="6350" marB="0" anchor="ctr"/>
                </a:tc>
                <a:extLst>
                  <a:ext uri="{0D108BD9-81ED-4DB2-BD59-A6C34878D82A}">
                    <a16:rowId xmlns:a16="http://schemas.microsoft.com/office/drawing/2014/main" val="2264086717"/>
                  </a:ext>
                </a:extLst>
              </a:tr>
              <a:tr h="226875">
                <a:tc>
                  <a:txBody>
                    <a:bodyPr/>
                    <a:lstStyle/>
                    <a:p>
                      <a:pPr algn="l" fontAlgn="b"/>
                      <a:r>
                        <a:rPr lang="fr-FR" sz="1050" b="0" i="0" u="none" strike="noStrike" dirty="0">
                          <a:effectLst/>
                          <a:latin typeface="EC Square Sans Pro" panose="020B0506040000020004"/>
                        </a:rPr>
                        <a:t>AFRUIBANA</a:t>
                      </a:r>
                    </a:p>
                  </a:txBody>
                  <a:tcPr marL="6350" marR="6350" marT="6350" marB="0" anchor="ctr"/>
                </a:tc>
                <a:tc>
                  <a:txBody>
                    <a:bodyPr/>
                    <a:lstStyle/>
                    <a:p>
                      <a:pPr algn="l" fontAlgn="b"/>
                      <a:r>
                        <a:rPr lang="en-US" sz="1050" b="0" i="0" u="none" strike="noStrike">
                          <a:effectLst/>
                          <a:latin typeface="EC Square Sans Pro" panose="020B0506040000020004"/>
                        </a:rPr>
                        <a:t>European Commission - current international tax issues for stakeholders from tax authorities and businesses from Europe, Africa</a:t>
                      </a:r>
                    </a:p>
                  </a:txBody>
                  <a:tcPr marL="6350" marR="6350" marT="6350" marB="0" anchor="ctr"/>
                </a:tc>
                <a:extLst>
                  <a:ext uri="{0D108BD9-81ED-4DB2-BD59-A6C34878D82A}">
                    <a16:rowId xmlns:a16="http://schemas.microsoft.com/office/drawing/2014/main" val="3140656925"/>
                  </a:ext>
                </a:extLst>
              </a:tr>
              <a:tr h="226875">
                <a:tc>
                  <a:txBody>
                    <a:bodyPr/>
                    <a:lstStyle/>
                    <a:p>
                      <a:pPr algn="l" fontAlgn="b"/>
                      <a:r>
                        <a:rPr lang="fr-FR" sz="1050" b="0" i="0" u="none" strike="noStrike">
                          <a:effectLst/>
                          <a:latin typeface="EC Square Sans Pro" panose="020B0506040000020004"/>
                        </a:rPr>
                        <a:t>Agrific</a:t>
                      </a:r>
                    </a:p>
                  </a:txBody>
                  <a:tcPr marL="6350" marR="6350" marT="6350" marB="0" anchor="ctr"/>
                </a:tc>
                <a:tc>
                  <a:txBody>
                    <a:bodyPr/>
                    <a:lstStyle/>
                    <a:p>
                      <a:pPr algn="l" fontAlgn="b"/>
                      <a:r>
                        <a:rPr lang="en-US" sz="1050" b="0" i="0" u="none" strike="noStrike" dirty="0">
                          <a:effectLst/>
                          <a:latin typeface="EC Square Sans Pro" panose="020B0506040000020004"/>
                        </a:rPr>
                        <a:t>European Commission - How a Composite index can help businesses to scale up investments in clean energy in SSA</a:t>
                      </a:r>
                    </a:p>
                  </a:txBody>
                  <a:tcPr marL="6350" marR="6350" marT="6350" marB="0" anchor="ctr"/>
                </a:tc>
                <a:extLst>
                  <a:ext uri="{0D108BD9-81ED-4DB2-BD59-A6C34878D82A}">
                    <a16:rowId xmlns:a16="http://schemas.microsoft.com/office/drawing/2014/main" val="1005598422"/>
                  </a:ext>
                </a:extLst>
              </a:tr>
              <a:tr h="206251">
                <a:tc>
                  <a:txBody>
                    <a:bodyPr/>
                    <a:lstStyle/>
                    <a:p>
                      <a:pPr algn="l" fontAlgn="b"/>
                      <a:r>
                        <a:rPr lang="fr-FR" sz="1050" b="0" i="0" u="none" strike="noStrike">
                          <a:effectLst/>
                          <a:latin typeface="EC Square Sans Pro" panose="020B0506040000020004"/>
                        </a:rPr>
                        <a:t>ANIMA Investment Network</a:t>
                      </a:r>
                    </a:p>
                  </a:txBody>
                  <a:tcPr marL="6350" marR="6350" marT="6350" marB="0" anchor="ctr"/>
                </a:tc>
                <a:tc>
                  <a:txBody>
                    <a:bodyPr/>
                    <a:lstStyle/>
                    <a:p>
                      <a:pPr algn="l" fontAlgn="b"/>
                      <a:r>
                        <a:rPr lang="fr-FR" sz="1050" b="0" i="0" u="none" strike="noStrike" dirty="0" err="1">
                          <a:effectLst/>
                          <a:latin typeface="EC Square Sans Pro" panose="020B0506040000020004"/>
                        </a:rPr>
                        <a:t>European</a:t>
                      </a:r>
                      <a:r>
                        <a:rPr lang="fr-FR" sz="1050" b="0" i="0" u="none" strike="noStrike" dirty="0">
                          <a:effectLst/>
                          <a:latin typeface="EC Square Sans Pro" panose="020B0506040000020004"/>
                        </a:rPr>
                        <a:t> Entrepreneurs CEA-PME</a:t>
                      </a:r>
                    </a:p>
                  </a:txBody>
                  <a:tcPr marL="6350" marR="6350" marT="6350" marB="0" anchor="ctr"/>
                </a:tc>
                <a:extLst>
                  <a:ext uri="{0D108BD9-81ED-4DB2-BD59-A6C34878D82A}">
                    <a16:rowId xmlns:a16="http://schemas.microsoft.com/office/drawing/2014/main" val="1558491842"/>
                  </a:ext>
                </a:extLst>
              </a:tr>
              <a:tr h="206251">
                <a:tc>
                  <a:txBody>
                    <a:bodyPr/>
                    <a:lstStyle/>
                    <a:p>
                      <a:pPr algn="l" fontAlgn="b"/>
                      <a:r>
                        <a:rPr lang="fr-FR" sz="1050" b="0" i="0" u="none" strike="noStrike">
                          <a:effectLst/>
                          <a:latin typeface="EC Square Sans Pro" panose="020B0506040000020004"/>
                        </a:rPr>
                        <a:t>Argo Baum</a:t>
                      </a:r>
                    </a:p>
                  </a:txBody>
                  <a:tcPr marL="6350" marR="6350" marT="6350" marB="0" anchor="ctr"/>
                </a:tc>
                <a:tc>
                  <a:txBody>
                    <a:bodyPr/>
                    <a:lstStyle/>
                    <a:p>
                      <a:pPr algn="l" fontAlgn="b"/>
                      <a:r>
                        <a:rPr lang="fr-FR" sz="1050" b="0" i="0" u="none" strike="noStrike" dirty="0">
                          <a:effectLst/>
                          <a:latin typeface="EC Square Sans Pro" panose="020B0506040000020004"/>
                        </a:rPr>
                        <a:t>Eutelsat</a:t>
                      </a:r>
                    </a:p>
                  </a:txBody>
                  <a:tcPr marL="6350" marR="6350" marT="6350" marB="0" anchor="ctr"/>
                </a:tc>
                <a:extLst>
                  <a:ext uri="{0D108BD9-81ED-4DB2-BD59-A6C34878D82A}">
                    <a16:rowId xmlns:a16="http://schemas.microsoft.com/office/drawing/2014/main" val="1364431820"/>
                  </a:ext>
                </a:extLst>
              </a:tr>
              <a:tr h="226875">
                <a:tc>
                  <a:txBody>
                    <a:bodyPr/>
                    <a:lstStyle/>
                    <a:p>
                      <a:pPr algn="l" fontAlgn="b"/>
                      <a:r>
                        <a:rPr lang="fr-FR" sz="1050" b="0" i="0" u="none" strike="noStrike">
                          <a:effectLst/>
                          <a:latin typeface="EC Square Sans Pro" panose="020B0506040000020004"/>
                        </a:rPr>
                        <a:t>Asante Mama Natural Products Ltd</a:t>
                      </a:r>
                    </a:p>
                  </a:txBody>
                  <a:tcPr marL="6350" marR="6350" marT="6350" marB="0" anchor="ctr"/>
                </a:tc>
                <a:tc>
                  <a:txBody>
                    <a:bodyPr/>
                    <a:lstStyle/>
                    <a:p>
                      <a:pPr algn="l" fontAlgn="b"/>
                      <a:r>
                        <a:rPr lang="fr-FR" sz="1050" b="0" i="0" u="none" strike="noStrike" dirty="0">
                          <a:effectLst/>
                          <a:latin typeface="EC Square Sans Pro" panose="020B0506040000020004"/>
                        </a:rPr>
                        <a:t>EY</a:t>
                      </a:r>
                    </a:p>
                  </a:txBody>
                  <a:tcPr marL="6350" marR="6350" marT="6350" marB="0" anchor="ctr"/>
                </a:tc>
                <a:extLst>
                  <a:ext uri="{0D108BD9-81ED-4DB2-BD59-A6C34878D82A}">
                    <a16:rowId xmlns:a16="http://schemas.microsoft.com/office/drawing/2014/main" val="2719607947"/>
                  </a:ext>
                </a:extLst>
              </a:tr>
              <a:tr h="226875">
                <a:tc>
                  <a:txBody>
                    <a:bodyPr/>
                    <a:lstStyle/>
                    <a:p>
                      <a:pPr algn="l" fontAlgn="b"/>
                      <a:r>
                        <a:rPr lang="fr-FR" sz="1050" b="0" i="0" u="none" strike="noStrike">
                          <a:effectLst/>
                          <a:latin typeface="EC Square Sans Pro" panose="020B0506040000020004"/>
                        </a:rPr>
                        <a:t>Authentic Zanzibar Experience (AZE)</a:t>
                      </a:r>
                    </a:p>
                  </a:txBody>
                  <a:tcPr marL="6350" marR="6350" marT="6350" marB="0" anchor="ctr"/>
                </a:tc>
                <a:tc>
                  <a:txBody>
                    <a:bodyPr/>
                    <a:lstStyle/>
                    <a:p>
                      <a:pPr algn="l" fontAlgn="b"/>
                      <a:r>
                        <a:rPr lang="fr-FR" sz="1050" b="0" i="0" u="none" strike="noStrike" dirty="0">
                          <a:effectLst/>
                          <a:latin typeface="EC Square Sans Pro" panose="020B0506040000020004"/>
                        </a:rPr>
                        <a:t>Fédération des Entreprises du Congo</a:t>
                      </a:r>
                    </a:p>
                  </a:txBody>
                  <a:tcPr marL="6350" marR="6350" marT="6350" marB="0" anchor="ctr"/>
                </a:tc>
                <a:extLst>
                  <a:ext uri="{0D108BD9-81ED-4DB2-BD59-A6C34878D82A}">
                    <a16:rowId xmlns:a16="http://schemas.microsoft.com/office/drawing/2014/main" val="567463810"/>
                  </a:ext>
                </a:extLst>
              </a:tr>
              <a:tr h="206251">
                <a:tc>
                  <a:txBody>
                    <a:bodyPr/>
                    <a:lstStyle/>
                    <a:p>
                      <a:pPr algn="l" fontAlgn="b"/>
                      <a:r>
                        <a:rPr lang="fr-FR" sz="1050" b="0" i="0" u="none" strike="noStrike">
                          <a:effectLst/>
                          <a:latin typeface="EC Square Sans Pro" panose="020B0506040000020004"/>
                        </a:rPr>
                        <a:t>BIC AFRICA</a:t>
                      </a:r>
                    </a:p>
                  </a:txBody>
                  <a:tcPr marL="6350" marR="6350" marT="6350" marB="0" anchor="ctr"/>
                </a:tc>
                <a:tc>
                  <a:txBody>
                    <a:bodyPr/>
                    <a:lstStyle/>
                    <a:p>
                      <a:pPr algn="l" fontAlgn="b"/>
                      <a:r>
                        <a:rPr lang="en-US" sz="1050" b="0" i="0" u="none" strike="noStrike" dirty="0">
                          <a:effectLst/>
                          <a:latin typeface="EC Square Sans Pro" panose="020B0506040000020004"/>
                        </a:rPr>
                        <a:t>Federation of West Africa Chamber of Commerce and Industry</a:t>
                      </a:r>
                    </a:p>
                  </a:txBody>
                  <a:tcPr marL="6350" marR="6350" marT="6350" marB="0" anchor="ctr"/>
                </a:tc>
                <a:extLst>
                  <a:ext uri="{0D108BD9-81ED-4DB2-BD59-A6C34878D82A}">
                    <a16:rowId xmlns:a16="http://schemas.microsoft.com/office/drawing/2014/main" val="3827916041"/>
                  </a:ext>
                </a:extLst>
              </a:tr>
              <a:tr h="206251">
                <a:tc>
                  <a:txBody>
                    <a:bodyPr/>
                    <a:lstStyle/>
                    <a:p>
                      <a:pPr algn="l" fontAlgn="b"/>
                      <a:r>
                        <a:rPr lang="fr-FR" sz="1050" b="0" i="0" u="none" strike="noStrike">
                          <a:effectLst/>
                          <a:latin typeface="EC Square Sans Pro" panose="020B0506040000020004"/>
                        </a:rPr>
                        <a:t>BPW</a:t>
                      </a:r>
                    </a:p>
                  </a:txBody>
                  <a:tcPr marL="6350" marR="6350" marT="6350" marB="0" anchor="ctr"/>
                </a:tc>
                <a:tc>
                  <a:txBody>
                    <a:bodyPr/>
                    <a:lstStyle/>
                    <a:p>
                      <a:pPr algn="l" fontAlgn="b"/>
                      <a:r>
                        <a:rPr lang="fr-FR" sz="1050" b="0" i="0" u="none" strike="noStrike" dirty="0">
                          <a:effectLst/>
                          <a:latin typeface="EC Square Sans Pro" panose="020B0506040000020004"/>
                        </a:rPr>
                        <a:t>FIDA-Fédération Internationale de la Diaspora Afar</a:t>
                      </a:r>
                    </a:p>
                  </a:txBody>
                  <a:tcPr marL="6350" marR="6350" marT="6350" marB="0" anchor="ctr"/>
                </a:tc>
                <a:extLst>
                  <a:ext uri="{0D108BD9-81ED-4DB2-BD59-A6C34878D82A}">
                    <a16:rowId xmlns:a16="http://schemas.microsoft.com/office/drawing/2014/main" val="2006269736"/>
                  </a:ext>
                </a:extLst>
              </a:tr>
              <a:tr h="206251">
                <a:tc>
                  <a:txBody>
                    <a:bodyPr/>
                    <a:lstStyle/>
                    <a:p>
                      <a:pPr algn="l" fontAlgn="b"/>
                      <a:r>
                        <a:rPr lang="fr-FR" sz="1050" b="0" i="0" u="none" strike="noStrike" dirty="0">
                          <a:effectLst/>
                          <a:latin typeface="EC Square Sans Pro" panose="020B0506040000020004"/>
                        </a:rPr>
                        <a:t>BPW MADRID</a:t>
                      </a:r>
                    </a:p>
                  </a:txBody>
                  <a:tcPr marL="6350" marR="6350" marT="6350" marB="0" anchor="ctr"/>
                </a:tc>
                <a:tc>
                  <a:txBody>
                    <a:bodyPr/>
                    <a:lstStyle/>
                    <a:p>
                      <a:pPr algn="l" fontAlgn="b"/>
                      <a:r>
                        <a:rPr lang="fr-FR" sz="1050" b="0" i="0" u="none" strike="noStrike" dirty="0" err="1">
                          <a:effectLst/>
                          <a:latin typeface="EC Square Sans Pro" panose="020B0506040000020004"/>
                        </a:rPr>
                        <a:t>Footprints</a:t>
                      </a:r>
                      <a:r>
                        <a:rPr lang="fr-FR" sz="1050" b="0" i="0" u="none" strike="noStrike" dirty="0">
                          <a:effectLst/>
                          <a:latin typeface="EC Square Sans Pro" panose="020B0506040000020004"/>
                        </a:rPr>
                        <a:t> </a:t>
                      </a:r>
                      <a:r>
                        <a:rPr lang="fr-FR" sz="1050" b="0" i="0" u="none" strike="noStrike" dirty="0" err="1">
                          <a:effectLst/>
                          <a:latin typeface="EC Square Sans Pro" panose="020B0506040000020004"/>
                        </a:rPr>
                        <a:t>Africa</a:t>
                      </a:r>
                      <a:endParaRPr lang="fr-FR" sz="1050" b="0" i="0" u="none" strike="noStrike" dirty="0">
                        <a:effectLst/>
                        <a:latin typeface="EC Square Sans Pro" panose="020B0506040000020004"/>
                      </a:endParaRPr>
                    </a:p>
                  </a:txBody>
                  <a:tcPr marL="6350" marR="6350" marT="6350" marB="0" anchor="ctr"/>
                </a:tc>
                <a:extLst>
                  <a:ext uri="{0D108BD9-81ED-4DB2-BD59-A6C34878D82A}">
                    <a16:rowId xmlns:a16="http://schemas.microsoft.com/office/drawing/2014/main" val="2094266162"/>
                  </a:ext>
                </a:extLst>
              </a:tr>
              <a:tr h="206251">
                <a:tc>
                  <a:txBody>
                    <a:bodyPr/>
                    <a:lstStyle/>
                    <a:p>
                      <a:pPr algn="l" fontAlgn="b"/>
                      <a:r>
                        <a:rPr lang="fr-FR" sz="1050" b="0" i="0" u="none" strike="noStrike" dirty="0">
                          <a:effectLst/>
                          <a:latin typeface="EC Square Sans Pro" panose="020B0506040000020004"/>
                        </a:rPr>
                        <a:t>Cellular Expert UAB</a:t>
                      </a:r>
                    </a:p>
                  </a:txBody>
                  <a:tcPr marL="6350" marR="6350" marT="6350" marB="0" anchor="ctr"/>
                </a:tc>
                <a:tc>
                  <a:txBody>
                    <a:bodyPr/>
                    <a:lstStyle/>
                    <a:p>
                      <a:pPr algn="l" fontAlgn="b"/>
                      <a:r>
                        <a:rPr lang="fr-FR" sz="1050" b="0" i="0" u="none" strike="noStrike" dirty="0" err="1">
                          <a:effectLst/>
                          <a:latin typeface="EC Square Sans Pro" panose="020B0506040000020004"/>
                        </a:rPr>
                        <a:t>Fundi</a:t>
                      </a:r>
                      <a:r>
                        <a:rPr lang="fr-FR" sz="1050" b="0" i="0" u="none" strike="noStrike" dirty="0">
                          <a:effectLst/>
                          <a:latin typeface="EC Square Sans Pro" panose="020B0506040000020004"/>
                        </a:rPr>
                        <a:t> App</a:t>
                      </a:r>
                    </a:p>
                  </a:txBody>
                  <a:tcPr marL="6350" marR="6350" marT="6350" marB="0" anchor="ctr"/>
                </a:tc>
                <a:extLst>
                  <a:ext uri="{0D108BD9-81ED-4DB2-BD59-A6C34878D82A}">
                    <a16:rowId xmlns:a16="http://schemas.microsoft.com/office/drawing/2014/main" val="5758933"/>
                  </a:ext>
                </a:extLst>
              </a:tr>
            </a:tbl>
          </a:graphicData>
        </a:graphic>
      </p:graphicFrame>
      <p:sp>
        <p:nvSpPr>
          <p:cNvPr id="7" name="Content Placeholder 2">
            <a:extLst>
              <a:ext uri="{FF2B5EF4-FFF2-40B4-BE49-F238E27FC236}">
                <a16:creationId xmlns:a16="http://schemas.microsoft.com/office/drawing/2014/main" id="{41CAEC24-0F24-47B3-92CE-4A5E63315D30}"/>
              </a:ext>
            </a:extLst>
          </p:cNvPr>
          <p:cNvSpPr txBox="1">
            <a:spLocks/>
          </p:cNvSpPr>
          <p:nvPr/>
        </p:nvSpPr>
        <p:spPr>
          <a:xfrm>
            <a:off x="3011556" y="485885"/>
            <a:ext cx="8142879" cy="416318"/>
          </a:xfrm>
          <a:prstGeom prst="rect">
            <a:avLst/>
          </a:prstGeom>
        </p:spPr>
        <p:txBody>
          <a:bodyPr vert="horz" lIns="91440" tIns="45720" rIns="91440" bIns="45720" rtlCol="0" anchor="t">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rgbClr val="68A5D7"/>
                </a:solidFill>
                <a:latin typeface="EC Square Sans Pro" panose="020B0506040000020004" pitchFamily="34" charset="0"/>
                <a:ea typeface="+mn-ea"/>
                <a:cs typeface="+mn-cs"/>
              </a:defRPr>
            </a:lvl1pPr>
            <a:lvl2pPr marL="173038" indent="-1619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EC Square Sans Pro" panose="020B0506040000020004" pitchFamily="34" charset="0"/>
                <a:ea typeface="+mn-ea"/>
                <a:cs typeface="+mn-cs"/>
              </a:defRPr>
            </a:lvl2pPr>
            <a:lvl3pPr marL="403225" indent="-173038" algn="l" defTabSz="914400" rtl="0" eaLnBrk="1" latinLnBrk="0" hangingPunct="1">
              <a:lnSpc>
                <a:spcPct val="90000"/>
              </a:lnSpc>
              <a:spcBef>
                <a:spcPts val="500"/>
              </a:spcBef>
              <a:buFont typeface="Arial" panose="020B0604020202020204" pitchFamily="34" charset="0"/>
              <a:buChar char="•"/>
              <a:tabLst/>
              <a:defRPr sz="1400" b="0" i="0" kern="1200">
                <a:solidFill>
                  <a:schemeClr val="tx1"/>
                </a:solidFill>
                <a:latin typeface="EC Square Sans Pro" panose="020B0506040000020004" pitchFamily="34" charset="0"/>
                <a:ea typeface="+mn-ea"/>
                <a:cs typeface="+mn-cs"/>
              </a:defRPr>
            </a:lvl3pPr>
            <a:lvl4pPr marL="633413" indent="-173038" algn="l" defTabSz="914400" rtl="0" eaLnBrk="1" latinLnBrk="0" hangingPunct="1">
              <a:lnSpc>
                <a:spcPct val="90000"/>
              </a:lnSpc>
              <a:spcBef>
                <a:spcPts val="500"/>
              </a:spcBef>
              <a:buFont typeface="Arial" panose="020B0604020202020204" pitchFamily="34" charset="0"/>
              <a:buChar char="•"/>
              <a:tabLst/>
              <a:defRPr sz="1400" b="0" i="0" kern="1200">
                <a:solidFill>
                  <a:schemeClr val="tx1"/>
                </a:solidFill>
                <a:latin typeface="EC Square Sans Pro" panose="020B0506040000020004" pitchFamily="34" charset="0"/>
                <a:ea typeface="+mn-ea"/>
                <a:cs typeface="+mn-cs"/>
              </a:defRPr>
            </a:lvl4pPr>
            <a:lvl5pPr marL="865188" indent="-173038" algn="l" defTabSz="914400" rtl="0" eaLnBrk="1" latinLnBrk="0" hangingPunct="1">
              <a:lnSpc>
                <a:spcPct val="90000"/>
              </a:lnSpc>
              <a:spcBef>
                <a:spcPts val="500"/>
              </a:spcBef>
              <a:buFont typeface="Arial" panose="020B0604020202020204" pitchFamily="34" charset="0"/>
              <a:buChar char="•"/>
              <a:tabLst/>
              <a:defRPr sz="1400" b="0" i="0" kern="1200">
                <a:solidFill>
                  <a:schemeClr val="tx1"/>
                </a:solidFill>
                <a:latin typeface="EC Square Sans Pro"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272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00000"/>
                </a:solidFill>
                <a:effectLst/>
                <a:uLnTx/>
                <a:uFillTx/>
                <a:latin typeface="EC Square Sans Pro"/>
                <a:ea typeface="+mn-ea"/>
                <a:cs typeface="+mn-cs"/>
              </a:rPr>
              <a:t>We propose to select 78 applications for booths for the second wave. 16 applications were duplicate.</a:t>
            </a:r>
          </a:p>
        </p:txBody>
      </p:sp>
    </p:spTree>
    <p:extLst>
      <p:ext uri="{BB962C8B-B14F-4D97-AF65-F5344CB8AC3E}">
        <p14:creationId xmlns:p14="http://schemas.microsoft.com/office/powerpoint/2010/main" val="4135504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42B5BF1C-341C-49C6-BDE8-1E5871AD3480}"/>
              </a:ext>
            </a:extLst>
          </p:cNvPr>
          <p:cNvSpPr txBox="1">
            <a:spLocks/>
          </p:cNvSpPr>
          <p:nvPr/>
        </p:nvSpPr>
        <p:spPr>
          <a:xfrm>
            <a:off x="792000" y="576956"/>
            <a:ext cx="10515600" cy="65049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b="0" i="0" kern="1200">
                <a:solidFill>
                  <a:srgbClr val="3F66A3"/>
                </a:solidFill>
                <a:latin typeface="EC Square Sans Pro Medium" panose="020B05060400000200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FR" sz="2000" b="0" i="0" u="none" strike="noStrike" kern="1200" cap="none" spc="0" normalizeH="0" baseline="0" noProof="1">
              <a:ln>
                <a:noFill/>
              </a:ln>
              <a:solidFill>
                <a:srgbClr val="3F66A3"/>
              </a:solidFill>
              <a:effectLst/>
              <a:uLnTx/>
              <a:uFillTx/>
              <a:latin typeface="EC Square Sans Pro Medium" panose="020B0506040000020004" pitchFamily="34" charset="0"/>
              <a:ea typeface="+mj-ea"/>
              <a:cs typeface="+mj-cs"/>
            </a:endParaRPr>
          </a:p>
        </p:txBody>
      </p:sp>
      <p:sp>
        <p:nvSpPr>
          <p:cNvPr id="8" name="Date Placeholder 7">
            <a:extLst>
              <a:ext uri="{FF2B5EF4-FFF2-40B4-BE49-F238E27FC236}">
                <a16:creationId xmlns:a16="http://schemas.microsoft.com/office/drawing/2014/main" id="{A431BBA9-33B9-AE48-9C7F-2D5588B8E818}"/>
              </a:ext>
            </a:extLst>
          </p:cNvPr>
          <p:cNvSpPr>
            <a:spLocks noGrp="1"/>
          </p:cNvSpPr>
          <p:nvPr>
            <p:ph type="dt" sz="half" idx="10"/>
          </p:nvPr>
        </p:nvSpPr>
        <p:spPr>
          <a:xfrm>
            <a:off x="2566987" y="6129338"/>
            <a:ext cx="5653087" cy="468312"/>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lumMod val="65000"/>
                    <a:lumOff val="35000"/>
                  </a:srgbClr>
                </a:solidFill>
                <a:effectLst/>
                <a:uLnTx/>
                <a:uFillTx/>
                <a:latin typeface="EC Square Sans Pro" panose="020B0506040000020004" pitchFamily="34" charset="0"/>
                <a:ea typeface="+mn-ea"/>
                <a:cs typeface="+mn-cs"/>
              </a:rPr>
              <a:t>BUILDING STRONGER VALUE CHAINS FOR SUSTAINABLE GROWTH AND DECENT JOBS</a:t>
            </a:r>
          </a:p>
        </p:txBody>
      </p:sp>
      <p:sp>
        <p:nvSpPr>
          <p:cNvPr id="15" name="Title 3">
            <a:extLst>
              <a:ext uri="{FF2B5EF4-FFF2-40B4-BE49-F238E27FC236}">
                <a16:creationId xmlns:a16="http://schemas.microsoft.com/office/drawing/2014/main" id="{52DD9372-6B28-4F48-8522-162880C8FECC}"/>
              </a:ext>
            </a:extLst>
          </p:cNvPr>
          <p:cNvSpPr>
            <a:spLocks noGrp="1"/>
          </p:cNvSpPr>
          <p:nvPr>
            <p:ph type="title"/>
          </p:nvPr>
        </p:nvSpPr>
        <p:spPr>
          <a:xfrm>
            <a:off x="838200" y="184806"/>
            <a:ext cx="10515600" cy="906120"/>
          </a:xfrm>
        </p:spPr>
        <p:txBody>
          <a:bodyPr vert="horz" lIns="91440" tIns="45720" rIns="91440" bIns="45720" rtlCol="0" anchor="ctr">
            <a:normAutofit/>
          </a:bodyPr>
          <a:lstStyle/>
          <a:p>
            <a:r>
              <a:rPr lang="en-US" noProof="1">
                <a:latin typeface="EC Square Sans Pro Medium"/>
              </a:rPr>
              <a:t>BOOTHS (3) </a:t>
            </a:r>
            <a:endParaRPr lang="en-US" dirty="0">
              <a:latin typeface="EC Square Sans Pro Medium"/>
            </a:endParaRPr>
          </a:p>
        </p:txBody>
      </p:sp>
      <p:graphicFrame>
        <p:nvGraphicFramePr>
          <p:cNvPr id="16" name="Tableau 15">
            <a:extLst>
              <a:ext uri="{FF2B5EF4-FFF2-40B4-BE49-F238E27FC236}">
                <a16:creationId xmlns:a16="http://schemas.microsoft.com/office/drawing/2014/main" id="{C71738B7-6D9B-4265-A59C-E1C6DE749184}"/>
              </a:ext>
            </a:extLst>
          </p:cNvPr>
          <p:cNvGraphicFramePr>
            <a:graphicFrameLocks noGrp="1"/>
          </p:cNvGraphicFramePr>
          <p:nvPr>
            <p:extLst/>
          </p:nvPr>
        </p:nvGraphicFramePr>
        <p:xfrm>
          <a:off x="945164" y="934510"/>
          <a:ext cx="10209272" cy="4743879"/>
        </p:xfrm>
        <a:graphic>
          <a:graphicData uri="http://schemas.openxmlformats.org/drawingml/2006/table">
            <a:tbl>
              <a:tblPr firstRow="1" bandRow="1">
                <a:tableStyleId>{616DA210-FB5B-4158-B5E0-FEB733F419BA}</a:tableStyleId>
              </a:tblPr>
              <a:tblGrid>
                <a:gridCol w="5038193">
                  <a:extLst>
                    <a:ext uri="{9D8B030D-6E8A-4147-A177-3AD203B41FA5}">
                      <a16:colId xmlns:a16="http://schemas.microsoft.com/office/drawing/2014/main" val="327145679"/>
                    </a:ext>
                  </a:extLst>
                </a:gridCol>
                <a:gridCol w="5171079">
                  <a:extLst>
                    <a:ext uri="{9D8B030D-6E8A-4147-A177-3AD203B41FA5}">
                      <a16:colId xmlns:a16="http://schemas.microsoft.com/office/drawing/2014/main" val="1321798378"/>
                    </a:ext>
                  </a:extLst>
                </a:gridCol>
              </a:tblGrid>
              <a:tr h="457200">
                <a:tc gridSpan="2">
                  <a:txBody>
                    <a:bodyPr/>
                    <a:lstStyle/>
                    <a:p>
                      <a:pPr lvl="0" algn="ctr">
                        <a:buNone/>
                      </a:pPr>
                      <a:r>
                        <a:rPr lang="fr-FR" sz="1050" b="0" dirty="0">
                          <a:effectLst/>
                        </a:rPr>
                        <a:t>ORGANISATION NAME</a:t>
                      </a:r>
                    </a:p>
                  </a:txBody>
                  <a:tcPr marL="0" marR="0" marT="0" marB="0" anchor="ctr"/>
                </a:tc>
                <a:tc hMerge="1">
                  <a:txBody>
                    <a:bodyPr/>
                    <a:lstStyle/>
                    <a:p>
                      <a:endParaRPr lang="fr-FR"/>
                    </a:p>
                  </a:txBody>
                  <a:tcPr marL="0" marR="0" marT="0" marB="0" horzOverflow="overflow"/>
                </a:tc>
                <a:extLst>
                  <a:ext uri="{0D108BD9-81ED-4DB2-BD59-A6C34878D82A}">
                    <a16:rowId xmlns:a16="http://schemas.microsoft.com/office/drawing/2014/main" val="2504012722"/>
                  </a:ext>
                </a:extLst>
              </a:tr>
              <a:tr h="206251">
                <a:tc>
                  <a:txBody>
                    <a:bodyPr/>
                    <a:lstStyle/>
                    <a:p>
                      <a:pPr algn="l" fontAlgn="b"/>
                      <a:r>
                        <a:rPr lang="en-US" sz="1050" b="0" i="0" u="none" strike="noStrike" dirty="0">
                          <a:effectLst/>
                          <a:latin typeface="EC Square Sans Pro" panose="020B0506040000020004"/>
                        </a:rPr>
                        <a:t>Gambia </a:t>
                      </a:r>
                      <a:r>
                        <a:rPr lang="en-US" sz="1050" b="0" i="0" u="none" strike="noStrike" dirty="0" err="1">
                          <a:effectLst/>
                          <a:latin typeface="EC Square Sans Pro" panose="020B0506040000020004"/>
                        </a:rPr>
                        <a:t>Women,s</a:t>
                      </a:r>
                      <a:r>
                        <a:rPr lang="en-US" sz="1050" b="0" i="0" u="none" strike="noStrike" dirty="0">
                          <a:effectLst/>
                          <a:latin typeface="EC Square Sans Pro" panose="020B0506040000020004"/>
                        </a:rPr>
                        <a:t> Chamber of Commerce, The Gambia West Africa</a:t>
                      </a:r>
                    </a:p>
                  </a:txBody>
                  <a:tcPr marL="6350" marR="6350" marT="6350" marB="0" anchor="ctr"/>
                </a:tc>
                <a:tc>
                  <a:txBody>
                    <a:bodyPr/>
                    <a:lstStyle/>
                    <a:p>
                      <a:pPr algn="l" fontAlgn="b"/>
                      <a:r>
                        <a:rPr lang="fr-FR" sz="1050" b="0" i="0" u="none" strike="noStrike" dirty="0" err="1">
                          <a:effectLst/>
                          <a:latin typeface="EC Square Sans Pro" panose="020B0506040000020004"/>
                        </a:rPr>
                        <a:t>Niusline</a:t>
                      </a:r>
                      <a:r>
                        <a:rPr lang="fr-FR" sz="1050" b="0" i="0" u="none" strike="noStrike" dirty="0">
                          <a:effectLst/>
                          <a:latin typeface="EC Square Sans Pro" panose="020B0506040000020004"/>
                        </a:rPr>
                        <a:t> Media Limited</a:t>
                      </a:r>
                    </a:p>
                  </a:txBody>
                  <a:tcPr marL="6350" marR="6350" marT="6350" marB="0" anchor="b"/>
                </a:tc>
                <a:extLst>
                  <a:ext uri="{0D108BD9-81ED-4DB2-BD59-A6C34878D82A}">
                    <a16:rowId xmlns:a16="http://schemas.microsoft.com/office/drawing/2014/main" val="4040910937"/>
                  </a:ext>
                </a:extLst>
              </a:tr>
              <a:tr h="206251">
                <a:tc>
                  <a:txBody>
                    <a:bodyPr/>
                    <a:lstStyle/>
                    <a:p>
                      <a:pPr algn="l" fontAlgn="b"/>
                      <a:r>
                        <a:rPr lang="en-US" sz="1050" b="0" i="0" u="none" strike="noStrike">
                          <a:effectLst/>
                          <a:latin typeface="EC Square Sans Pro" panose="020B0506040000020004"/>
                        </a:rPr>
                        <a:t>GAUFF Gmbh &amp; Co Engineering KG</a:t>
                      </a:r>
                    </a:p>
                  </a:txBody>
                  <a:tcPr marL="6350" marR="6350" marT="6350" marB="0" anchor="ctr"/>
                </a:tc>
                <a:tc>
                  <a:txBody>
                    <a:bodyPr/>
                    <a:lstStyle/>
                    <a:p>
                      <a:pPr algn="l" fontAlgn="b"/>
                      <a:r>
                        <a:rPr lang="fr-FR" sz="1050" b="0" i="0" u="none" strike="noStrike" dirty="0">
                          <a:effectLst/>
                          <a:latin typeface="EC Square Sans Pro" panose="020B0506040000020004"/>
                        </a:rPr>
                        <a:t>Nopal </a:t>
                      </a:r>
                      <a:r>
                        <a:rPr lang="fr-FR" sz="1050" b="0" i="0" u="none" strike="noStrike" dirty="0" err="1">
                          <a:effectLst/>
                          <a:latin typeface="EC Square Sans Pro" panose="020B0506040000020004"/>
                        </a:rPr>
                        <a:t>Jegg</a:t>
                      </a:r>
                      <a:r>
                        <a:rPr lang="fr-FR" sz="1050" b="0" i="0" u="none" strike="noStrike" dirty="0">
                          <a:effectLst/>
                          <a:latin typeface="EC Square Sans Pro" panose="020B0506040000020004"/>
                        </a:rPr>
                        <a:t> Enterprise</a:t>
                      </a:r>
                    </a:p>
                  </a:txBody>
                  <a:tcPr marL="6350" marR="6350" marT="6350" marB="0" anchor="b"/>
                </a:tc>
                <a:extLst>
                  <a:ext uri="{0D108BD9-81ED-4DB2-BD59-A6C34878D82A}">
                    <a16:rowId xmlns:a16="http://schemas.microsoft.com/office/drawing/2014/main" val="3707888060"/>
                  </a:ext>
                </a:extLst>
              </a:tr>
              <a:tr h="206251">
                <a:tc>
                  <a:txBody>
                    <a:bodyPr/>
                    <a:lstStyle/>
                    <a:p>
                      <a:pPr algn="l" fontAlgn="b"/>
                      <a:r>
                        <a:rPr lang="fr-FR" sz="1050" b="0" i="0" u="none" strike="noStrike">
                          <a:effectLst/>
                          <a:latin typeface="EC Square Sans Pro" panose="020B0506040000020004"/>
                        </a:rPr>
                        <a:t>GIZ</a:t>
                      </a:r>
                    </a:p>
                  </a:txBody>
                  <a:tcPr marL="6350" marR="6350" marT="6350" marB="0" anchor="ctr"/>
                </a:tc>
                <a:tc>
                  <a:txBody>
                    <a:bodyPr/>
                    <a:lstStyle/>
                    <a:p>
                      <a:pPr algn="l" fontAlgn="b"/>
                      <a:r>
                        <a:rPr lang="fr-FR" sz="1050" b="0" i="0" u="none" strike="noStrike">
                          <a:effectLst/>
                          <a:latin typeface="EC Square Sans Pro" panose="020B0506040000020004"/>
                        </a:rPr>
                        <a:t>Omnia Education Partnerships</a:t>
                      </a:r>
                    </a:p>
                  </a:txBody>
                  <a:tcPr marL="6350" marR="6350" marT="6350" marB="0" anchor="b"/>
                </a:tc>
                <a:extLst>
                  <a:ext uri="{0D108BD9-81ED-4DB2-BD59-A6C34878D82A}">
                    <a16:rowId xmlns:a16="http://schemas.microsoft.com/office/drawing/2014/main" val="3686922576"/>
                  </a:ext>
                </a:extLst>
              </a:tr>
              <a:tr h="206251">
                <a:tc>
                  <a:txBody>
                    <a:bodyPr/>
                    <a:lstStyle/>
                    <a:p>
                      <a:pPr algn="l" fontAlgn="b"/>
                      <a:r>
                        <a:rPr lang="en-US" sz="1050" b="0" i="0" u="none" strike="noStrike">
                          <a:effectLst/>
                          <a:latin typeface="EC Square Sans Pro" panose="020B0506040000020004"/>
                        </a:rPr>
                        <a:t>GLOBAL YOUTH ACTION NETWORK/TAKINGIT GLOBAL</a:t>
                      </a:r>
                    </a:p>
                  </a:txBody>
                  <a:tcPr marL="6350" marR="6350" marT="6350" marB="0" anchor="ctr"/>
                </a:tc>
                <a:tc>
                  <a:txBody>
                    <a:bodyPr/>
                    <a:lstStyle/>
                    <a:p>
                      <a:pPr algn="l" fontAlgn="b"/>
                      <a:r>
                        <a:rPr lang="fr-FR" sz="1050" b="0" i="0" u="none" strike="noStrike">
                          <a:effectLst/>
                          <a:latin typeface="EC Square Sans Pro" panose="020B0506040000020004"/>
                        </a:rPr>
                        <a:t>Organisation des femmes africaines de la diaspora (OFAD)</a:t>
                      </a:r>
                    </a:p>
                  </a:txBody>
                  <a:tcPr marL="6350" marR="6350" marT="6350" marB="0" anchor="b"/>
                </a:tc>
                <a:extLst>
                  <a:ext uri="{0D108BD9-81ED-4DB2-BD59-A6C34878D82A}">
                    <a16:rowId xmlns:a16="http://schemas.microsoft.com/office/drawing/2014/main" val="1431975355"/>
                  </a:ext>
                </a:extLst>
              </a:tr>
              <a:tr h="206251">
                <a:tc>
                  <a:txBody>
                    <a:bodyPr/>
                    <a:lstStyle/>
                    <a:p>
                      <a:pPr algn="l" fontAlgn="b"/>
                      <a:r>
                        <a:rPr lang="fr-FR" sz="1050" b="0" i="0" u="none" strike="noStrike">
                          <a:effectLst/>
                          <a:latin typeface="EC Square Sans Pro" panose="020B0506040000020004"/>
                        </a:rPr>
                        <a:t>Government</a:t>
                      </a:r>
                    </a:p>
                  </a:txBody>
                  <a:tcPr marL="6350" marR="6350" marT="6350" marB="0" anchor="ctr"/>
                </a:tc>
                <a:tc>
                  <a:txBody>
                    <a:bodyPr/>
                    <a:lstStyle/>
                    <a:p>
                      <a:pPr algn="l" fontAlgn="b"/>
                      <a:r>
                        <a:rPr lang="en-US" sz="1050" b="0" i="0" u="none" strike="noStrike" dirty="0">
                          <a:effectLst/>
                          <a:latin typeface="EC Square Sans Pro" panose="020B0506040000020004"/>
                        </a:rPr>
                        <a:t>Pharm-Bio Technology and Traditional Medicine Center at Mbarara University of Science and Technology</a:t>
                      </a:r>
                    </a:p>
                  </a:txBody>
                  <a:tcPr marL="6350" marR="6350" marT="6350" marB="0" anchor="b"/>
                </a:tc>
                <a:extLst>
                  <a:ext uri="{0D108BD9-81ED-4DB2-BD59-A6C34878D82A}">
                    <a16:rowId xmlns:a16="http://schemas.microsoft.com/office/drawing/2014/main" val="3004676285"/>
                  </a:ext>
                </a:extLst>
              </a:tr>
              <a:tr h="206251">
                <a:tc>
                  <a:txBody>
                    <a:bodyPr/>
                    <a:lstStyle/>
                    <a:p>
                      <a:pPr algn="l" fontAlgn="b"/>
                      <a:r>
                        <a:rPr lang="fr-FR" sz="1050" b="0" i="0" u="none" strike="noStrike">
                          <a:effectLst/>
                          <a:latin typeface="EC Square Sans Pro" panose="020B0506040000020004"/>
                        </a:rPr>
                        <a:t>Hotbox Marketing Solutions</a:t>
                      </a:r>
                    </a:p>
                  </a:txBody>
                  <a:tcPr marL="6350" marR="6350" marT="6350" marB="0" anchor="ctr"/>
                </a:tc>
                <a:tc>
                  <a:txBody>
                    <a:bodyPr/>
                    <a:lstStyle/>
                    <a:p>
                      <a:pPr algn="l" fontAlgn="b"/>
                      <a:r>
                        <a:rPr lang="fr-FR" sz="1050" b="0" i="0" u="none" strike="noStrike">
                          <a:effectLst/>
                          <a:latin typeface="EC Square Sans Pro" panose="020B0506040000020004"/>
                        </a:rPr>
                        <a:t>Prototipi</a:t>
                      </a:r>
                    </a:p>
                  </a:txBody>
                  <a:tcPr marL="6350" marR="6350" marT="6350" marB="0" anchor="b"/>
                </a:tc>
                <a:extLst>
                  <a:ext uri="{0D108BD9-81ED-4DB2-BD59-A6C34878D82A}">
                    <a16:rowId xmlns:a16="http://schemas.microsoft.com/office/drawing/2014/main" val="2657309350"/>
                  </a:ext>
                </a:extLst>
              </a:tr>
              <a:tr h="206251">
                <a:tc>
                  <a:txBody>
                    <a:bodyPr/>
                    <a:lstStyle/>
                    <a:p>
                      <a:pPr algn="l" fontAlgn="b"/>
                      <a:r>
                        <a:rPr lang="fr-FR" sz="1050" b="0" i="0" u="none" strike="noStrike">
                          <a:effectLst/>
                          <a:latin typeface="EC Square Sans Pro" panose="020B0506040000020004"/>
                        </a:rPr>
                        <a:t>IFBPW</a:t>
                      </a:r>
                    </a:p>
                  </a:txBody>
                  <a:tcPr marL="6350" marR="6350" marT="6350" marB="0" anchor="ctr"/>
                </a:tc>
                <a:tc>
                  <a:txBody>
                    <a:bodyPr/>
                    <a:lstStyle/>
                    <a:p>
                      <a:pPr algn="l" fontAlgn="b"/>
                      <a:r>
                        <a:rPr lang="fr-FR" sz="1050" b="0" i="0" u="none" strike="noStrike">
                          <a:effectLst/>
                          <a:latin typeface="EC Square Sans Pro" panose="020B0506040000020004"/>
                        </a:rPr>
                        <a:t>Royal arts</a:t>
                      </a:r>
                    </a:p>
                  </a:txBody>
                  <a:tcPr marL="6350" marR="6350" marT="6350" marB="0" anchor="b"/>
                </a:tc>
                <a:extLst>
                  <a:ext uri="{0D108BD9-81ED-4DB2-BD59-A6C34878D82A}">
                    <a16:rowId xmlns:a16="http://schemas.microsoft.com/office/drawing/2014/main" val="3739410235"/>
                  </a:ext>
                </a:extLst>
              </a:tr>
              <a:tr h="206251">
                <a:tc>
                  <a:txBody>
                    <a:bodyPr/>
                    <a:lstStyle/>
                    <a:p>
                      <a:pPr algn="l" fontAlgn="b"/>
                      <a:r>
                        <a:rPr lang="fr-FR" sz="1050" b="0" i="0" u="none" strike="noStrike">
                          <a:effectLst/>
                          <a:latin typeface="EC Square Sans Pro" panose="020B0506040000020004"/>
                        </a:rPr>
                        <a:t>International Trade Center - Ethical Fashion Initiative</a:t>
                      </a:r>
                    </a:p>
                  </a:txBody>
                  <a:tcPr marL="6350" marR="6350" marT="6350" marB="0" anchor="ctr"/>
                </a:tc>
                <a:tc>
                  <a:txBody>
                    <a:bodyPr/>
                    <a:lstStyle/>
                    <a:p>
                      <a:pPr algn="l" fontAlgn="b"/>
                      <a:r>
                        <a:rPr lang="fr-FR" sz="1050" b="0" i="0" u="none" strike="noStrike" dirty="0" err="1">
                          <a:effectLst/>
                          <a:latin typeface="EC Square Sans Pro" panose="020B0506040000020004"/>
                        </a:rPr>
                        <a:t>SahtiCare</a:t>
                      </a:r>
                      <a:r>
                        <a:rPr lang="fr-FR" sz="1050" b="0" i="0" u="none" strike="noStrike" dirty="0">
                          <a:effectLst/>
                          <a:latin typeface="EC Square Sans Pro" panose="020B0506040000020004"/>
                        </a:rPr>
                        <a:t> / </a:t>
                      </a:r>
                      <a:r>
                        <a:rPr lang="fr-FR" sz="1050" b="0" i="0" u="none" strike="noStrike" dirty="0" err="1">
                          <a:effectLst/>
                          <a:latin typeface="EC Square Sans Pro" panose="020B0506040000020004"/>
                        </a:rPr>
                        <a:t>Vitah</a:t>
                      </a:r>
                      <a:endParaRPr lang="fr-FR" sz="1050" b="0" i="0" u="none" strike="noStrike" dirty="0">
                        <a:effectLst/>
                        <a:latin typeface="EC Square Sans Pro" panose="020B0506040000020004"/>
                      </a:endParaRPr>
                    </a:p>
                  </a:txBody>
                  <a:tcPr marL="6350" marR="6350" marT="6350" marB="0" anchor="b"/>
                </a:tc>
                <a:extLst>
                  <a:ext uri="{0D108BD9-81ED-4DB2-BD59-A6C34878D82A}">
                    <a16:rowId xmlns:a16="http://schemas.microsoft.com/office/drawing/2014/main" val="392961405"/>
                  </a:ext>
                </a:extLst>
              </a:tr>
              <a:tr h="206251">
                <a:tc>
                  <a:txBody>
                    <a:bodyPr/>
                    <a:lstStyle/>
                    <a:p>
                      <a:pPr algn="l" fontAlgn="b"/>
                      <a:r>
                        <a:rPr lang="en-US" sz="1050" b="0" i="0" u="none" strike="noStrike">
                          <a:effectLst/>
                          <a:latin typeface="EC Square Sans Pro" panose="020B0506040000020004"/>
                        </a:rPr>
                        <a:t>IU International University of Applied Sciences</a:t>
                      </a:r>
                    </a:p>
                  </a:txBody>
                  <a:tcPr marL="6350" marR="6350" marT="6350" marB="0" anchor="ctr"/>
                </a:tc>
                <a:tc>
                  <a:txBody>
                    <a:bodyPr/>
                    <a:lstStyle/>
                    <a:p>
                      <a:pPr algn="l" fontAlgn="b"/>
                      <a:r>
                        <a:rPr lang="fr-FR" sz="1050" b="0" i="0" u="none" strike="noStrike">
                          <a:effectLst/>
                          <a:latin typeface="EC Square Sans Pro" panose="020B0506040000020004"/>
                        </a:rPr>
                        <a:t>Solidaridad Europe</a:t>
                      </a:r>
                    </a:p>
                  </a:txBody>
                  <a:tcPr marL="6350" marR="6350" marT="6350" marB="0" anchor="b"/>
                </a:tc>
                <a:extLst>
                  <a:ext uri="{0D108BD9-81ED-4DB2-BD59-A6C34878D82A}">
                    <a16:rowId xmlns:a16="http://schemas.microsoft.com/office/drawing/2014/main" val="55521643"/>
                  </a:ext>
                </a:extLst>
              </a:tr>
              <a:tr h="272011">
                <a:tc>
                  <a:txBody>
                    <a:bodyPr/>
                    <a:lstStyle/>
                    <a:p>
                      <a:pPr algn="l" fontAlgn="b"/>
                      <a:r>
                        <a:rPr lang="fr-FR" sz="1050" b="0" i="0" u="none" strike="noStrike">
                          <a:effectLst/>
                          <a:latin typeface="EC Square Sans Pro" panose="020B0506040000020004"/>
                        </a:rPr>
                        <a:t>JIGUTAM AGENCIES</a:t>
                      </a:r>
                    </a:p>
                  </a:txBody>
                  <a:tcPr marL="6350" marR="6350" marT="6350" marB="0" anchor="ctr"/>
                </a:tc>
                <a:tc>
                  <a:txBody>
                    <a:bodyPr/>
                    <a:lstStyle/>
                    <a:p>
                      <a:pPr algn="l" fontAlgn="b"/>
                      <a:r>
                        <a:rPr lang="fr-FR" sz="1050" b="0" i="0" u="none" strike="noStrike">
                          <a:effectLst/>
                          <a:latin typeface="EC Square Sans Pro" panose="020B0506040000020004"/>
                        </a:rPr>
                        <a:t>STUDIO KÄ</a:t>
                      </a:r>
                    </a:p>
                  </a:txBody>
                  <a:tcPr marL="6350" marR="6350" marT="6350" marB="0" anchor="b"/>
                </a:tc>
                <a:extLst>
                  <a:ext uri="{0D108BD9-81ED-4DB2-BD59-A6C34878D82A}">
                    <a16:rowId xmlns:a16="http://schemas.microsoft.com/office/drawing/2014/main" val="2264086717"/>
                  </a:ext>
                </a:extLst>
              </a:tr>
              <a:tr h="226875">
                <a:tc>
                  <a:txBody>
                    <a:bodyPr/>
                    <a:lstStyle/>
                    <a:p>
                      <a:pPr algn="l" fontAlgn="b"/>
                      <a:r>
                        <a:rPr lang="fr-FR" sz="1050" b="0" i="0" u="none" strike="noStrike">
                          <a:effectLst/>
                          <a:latin typeface="EC Square Sans Pro" panose="020B0506040000020004"/>
                        </a:rPr>
                        <a:t>LA VERTICALE AME</a:t>
                      </a:r>
                    </a:p>
                  </a:txBody>
                  <a:tcPr marL="6350" marR="6350" marT="6350" marB="0" anchor="ctr"/>
                </a:tc>
                <a:tc>
                  <a:txBody>
                    <a:bodyPr/>
                    <a:lstStyle/>
                    <a:p>
                      <a:pPr algn="l" fontAlgn="b"/>
                      <a:r>
                        <a:rPr lang="en-US" sz="1050" b="0" i="0" u="none" strike="noStrike" dirty="0">
                          <a:effectLst/>
                          <a:latin typeface="EC Square Sans Pro" panose="020B0506040000020004"/>
                        </a:rPr>
                        <a:t>Sustainable Finance Risk Consulting GmbH</a:t>
                      </a:r>
                    </a:p>
                  </a:txBody>
                  <a:tcPr marL="6350" marR="6350" marT="6350" marB="0" anchor="b"/>
                </a:tc>
                <a:extLst>
                  <a:ext uri="{0D108BD9-81ED-4DB2-BD59-A6C34878D82A}">
                    <a16:rowId xmlns:a16="http://schemas.microsoft.com/office/drawing/2014/main" val="3140656925"/>
                  </a:ext>
                </a:extLst>
              </a:tr>
              <a:tr h="226875">
                <a:tc>
                  <a:txBody>
                    <a:bodyPr/>
                    <a:lstStyle/>
                    <a:p>
                      <a:pPr algn="l" fontAlgn="b"/>
                      <a:r>
                        <a:rPr lang="en-US" sz="1050" b="0" i="0" u="none" strike="noStrike">
                          <a:effectLst/>
                          <a:latin typeface="EC Square Sans Pro" panose="020B0506040000020004"/>
                        </a:rPr>
                        <a:t>Lake Victoria Basin Talent Development and Adolescent Health</a:t>
                      </a:r>
                    </a:p>
                  </a:txBody>
                  <a:tcPr marL="6350" marR="6350" marT="6350" marB="0" anchor="ctr"/>
                </a:tc>
                <a:tc>
                  <a:txBody>
                    <a:bodyPr/>
                    <a:lstStyle/>
                    <a:p>
                      <a:pPr algn="l" fontAlgn="b"/>
                      <a:r>
                        <a:rPr lang="en-US" sz="1050" b="0" i="0" u="none" strike="noStrike" dirty="0">
                          <a:effectLst/>
                          <a:latin typeface="EC Square Sans Pro" panose="020B0506040000020004"/>
                        </a:rPr>
                        <a:t>The </a:t>
                      </a:r>
                      <a:r>
                        <a:rPr lang="en-US" sz="1050" b="0" i="0" u="none" strike="noStrike" dirty="0" err="1">
                          <a:effectLst/>
                          <a:latin typeface="EC Square Sans Pro" panose="020B0506040000020004"/>
                        </a:rPr>
                        <a:t>AeTrade</a:t>
                      </a:r>
                      <a:r>
                        <a:rPr lang="en-US" sz="1050" b="0" i="0" u="none" strike="noStrike" dirty="0">
                          <a:effectLst/>
                          <a:latin typeface="EC Square Sans Pro" panose="020B0506040000020004"/>
                        </a:rPr>
                        <a:t> Group - deploying Smart Logistics, Fulfilment and Transport Network for Africa.</a:t>
                      </a:r>
                    </a:p>
                  </a:txBody>
                  <a:tcPr marL="6350" marR="6350" marT="6350" marB="0" anchor="b"/>
                </a:tc>
                <a:extLst>
                  <a:ext uri="{0D108BD9-81ED-4DB2-BD59-A6C34878D82A}">
                    <a16:rowId xmlns:a16="http://schemas.microsoft.com/office/drawing/2014/main" val="1005598422"/>
                  </a:ext>
                </a:extLst>
              </a:tr>
              <a:tr h="206251">
                <a:tc>
                  <a:txBody>
                    <a:bodyPr/>
                    <a:lstStyle/>
                    <a:p>
                      <a:pPr algn="l" fontAlgn="b"/>
                      <a:r>
                        <a:rPr lang="fr-FR" sz="1050" b="0" i="0" u="none" strike="noStrike">
                          <a:effectLst/>
                          <a:latin typeface="EC Square Sans Pro" panose="020B0506040000020004"/>
                        </a:rPr>
                        <a:t>LAPSSET Corridor Development Authority</a:t>
                      </a:r>
                    </a:p>
                  </a:txBody>
                  <a:tcPr marL="6350" marR="6350" marT="6350" marB="0" anchor="ctr"/>
                </a:tc>
                <a:tc>
                  <a:txBody>
                    <a:bodyPr/>
                    <a:lstStyle/>
                    <a:p>
                      <a:pPr algn="l" fontAlgn="b"/>
                      <a:r>
                        <a:rPr lang="fr-FR" sz="1050" b="0" i="0" u="none" strike="noStrike">
                          <a:effectLst/>
                          <a:latin typeface="EC Square Sans Pro" panose="020B0506040000020004"/>
                        </a:rPr>
                        <a:t>TradeMark East AFrica</a:t>
                      </a:r>
                    </a:p>
                  </a:txBody>
                  <a:tcPr marL="6350" marR="6350" marT="6350" marB="0" anchor="b"/>
                </a:tc>
                <a:extLst>
                  <a:ext uri="{0D108BD9-81ED-4DB2-BD59-A6C34878D82A}">
                    <a16:rowId xmlns:a16="http://schemas.microsoft.com/office/drawing/2014/main" val="1558491842"/>
                  </a:ext>
                </a:extLst>
              </a:tr>
              <a:tr h="206251">
                <a:tc>
                  <a:txBody>
                    <a:bodyPr/>
                    <a:lstStyle/>
                    <a:p>
                      <a:pPr algn="l" fontAlgn="b"/>
                      <a:r>
                        <a:rPr lang="fr-FR" sz="1050" b="0" i="0" u="none" strike="noStrike">
                          <a:effectLst/>
                          <a:latin typeface="EC Square Sans Pro" panose="020B0506040000020004"/>
                        </a:rPr>
                        <a:t>Mairie de Moroni</a:t>
                      </a:r>
                    </a:p>
                  </a:txBody>
                  <a:tcPr marL="6350" marR="6350" marT="6350" marB="0" anchor="ctr"/>
                </a:tc>
                <a:tc>
                  <a:txBody>
                    <a:bodyPr/>
                    <a:lstStyle/>
                    <a:p>
                      <a:pPr algn="l" fontAlgn="b"/>
                      <a:r>
                        <a:rPr lang="fr-FR" sz="1050" b="0" i="0" u="none" strike="noStrike" dirty="0" err="1">
                          <a:effectLst/>
                          <a:latin typeface="EC Square Sans Pro" panose="020B0506040000020004"/>
                        </a:rPr>
                        <a:t>Tycune</a:t>
                      </a:r>
                      <a:r>
                        <a:rPr lang="fr-FR" sz="1050" b="0" i="0" u="none" strike="noStrike" dirty="0">
                          <a:effectLst/>
                          <a:latin typeface="EC Square Sans Pro" panose="020B0506040000020004"/>
                        </a:rPr>
                        <a:t> Media (</a:t>
                      </a:r>
                      <a:r>
                        <a:rPr lang="fr-FR" sz="1050" b="0" i="0" u="none" strike="noStrike" dirty="0" err="1">
                          <a:effectLst/>
                          <a:latin typeface="EC Square Sans Pro" panose="020B0506040000020004"/>
                        </a:rPr>
                        <a:t>Pty</a:t>
                      </a:r>
                      <a:r>
                        <a:rPr lang="fr-FR" sz="1050" b="0" i="0" u="none" strike="noStrike" dirty="0">
                          <a:effectLst/>
                          <a:latin typeface="EC Square Sans Pro" panose="020B0506040000020004"/>
                        </a:rPr>
                        <a:t>) Ltd</a:t>
                      </a:r>
                    </a:p>
                  </a:txBody>
                  <a:tcPr marL="6350" marR="6350" marT="6350" marB="0" anchor="b"/>
                </a:tc>
                <a:extLst>
                  <a:ext uri="{0D108BD9-81ED-4DB2-BD59-A6C34878D82A}">
                    <a16:rowId xmlns:a16="http://schemas.microsoft.com/office/drawing/2014/main" val="1364431820"/>
                  </a:ext>
                </a:extLst>
              </a:tr>
              <a:tr h="226875">
                <a:tc>
                  <a:txBody>
                    <a:bodyPr/>
                    <a:lstStyle/>
                    <a:p>
                      <a:pPr algn="l" fontAlgn="b"/>
                      <a:r>
                        <a:rPr lang="en-US" sz="1050" b="0" i="0" u="none" strike="noStrike">
                          <a:effectLst/>
                          <a:latin typeface="EC Square Sans Pro" panose="020B0506040000020004"/>
                        </a:rPr>
                        <a:t>MEDEF International - digital technology for vocational training in Africa</a:t>
                      </a:r>
                    </a:p>
                  </a:txBody>
                  <a:tcPr marL="6350" marR="6350" marT="6350" marB="0" anchor="ctr"/>
                </a:tc>
                <a:tc>
                  <a:txBody>
                    <a:bodyPr/>
                    <a:lstStyle/>
                    <a:p>
                      <a:pPr algn="l" fontAlgn="b"/>
                      <a:r>
                        <a:rPr lang="fr-FR" sz="1050" b="0" i="0" u="none" strike="noStrike" dirty="0">
                          <a:effectLst/>
                          <a:latin typeface="EC Square Sans Pro" panose="020B0506040000020004"/>
                        </a:rPr>
                        <a:t>Université HEC TCHAD</a:t>
                      </a:r>
                    </a:p>
                  </a:txBody>
                  <a:tcPr marL="6350" marR="6350" marT="6350" marB="0" anchor="b"/>
                </a:tc>
                <a:extLst>
                  <a:ext uri="{0D108BD9-81ED-4DB2-BD59-A6C34878D82A}">
                    <a16:rowId xmlns:a16="http://schemas.microsoft.com/office/drawing/2014/main" val="2719607947"/>
                  </a:ext>
                </a:extLst>
              </a:tr>
              <a:tr h="226875">
                <a:tc>
                  <a:txBody>
                    <a:bodyPr/>
                    <a:lstStyle/>
                    <a:p>
                      <a:pPr algn="l" fontAlgn="b"/>
                      <a:r>
                        <a:rPr lang="en-US" sz="1050" b="0" i="0" u="none" strike="noStrike">
                          <a:effectLst/>
                          <a:latin typeface="EC Square Sans Pro" panose="020B0506040000020004"/>
                        </a:rPr>
                        <a:t>MEDEF International - Green hydrogen: New opportunities for the EU-Africa low-carbon energy relationship and Africa's integration in energy value chains</a:t>
                      </a:r>
                    </a:p>
                  </a:txBody>
                  <a:tcPr marL="6350" marR="6350" marT="6350" marB="0" anchor="ctr"/>
                </a:tc>
                <a:tc>
                  <a:txBody>
                    <a:bodyPr/>
                    <a:lstStyle/>
                    <a:p>
                      <a:pPr algn="l" fontAlgn="b"/>
                      <a:r>
                        <a:rPr lang="fr-FR" sz="1050" b="0" i="0" u="none" strike="noStrike" dirty="0" err="1">
                          <a:effectLst/>
                          <a:latin typeface="EC Square Sans Pro" panose="020B0506040000020004"/>
                        </a:rPr>
                        <a:t>Vobiss</a:t>
                      </a:r>
                      <a:r>
                        <a:rPr lang="fr-FR" sz="1050" b="0" i="0" u="none" strike="noStrike" dirty="0">
                          <a:effectLst/>
                          <a:latin typeface="EC Square Sans Pro" panose="020B0506040000020004"/>
                        </a:rPr>
                        <a:t> Solutions Limited</a:t>
                      </a:r>
                    </a:p>
                  </a:txBody>
                  <a:tcPr marL="6350" marR="6350" marT="6350" marB="0" anchor="b"/>
                </a:tc>
                <a:extLst>
                  <a:ext uri="{0D108BD9-81ED-4DB2-BD59-A6C34878D82A}">
                    <a16:rowId xmlns:a16="http://schemas.microsoft.com/office/drawing/2014/main" val="567463810"/>
                  </a:ext>
                </a:extLst>
              </a:tr>
              <a:tr h="206251">
                <a:tc>
                  <a:txBody>
                    <a:bodyPr/>
                    <a:lstStyle/>
                    <a:p>
                      <a:pPr algn="l" fontAlgn="b"/>
                      <a:r>
                        <a:rPr lang="fr-FR" sz="1050" b="0" i="0" u="none" strike="noStrike">
                          <a:effectLst/>
                          <a:latin typeface="EC Square Sans Pro" panose="020B0506040000020004"/>
                        </a:rPr>
                        <a:t>MOUVEMENT DES ENTREPRISES DE FRANCE INTERNATIONAL</a:t>
                      </a:r>
                    </a:p>
                  </a:txBody>
                  <a:tcPr marL="6350" marR="6350" marT="6350" marB="0" anchor="ctr"/>
                </a:tc>
                <a:tc>
                  <a:txBody>
                    <a:bodyPr/>
                    <a:lstStyle/>
                    <a:p>
                      <a:pPr algn="l" fontAlgn="b"/>
                      <a:r>
                        <a:rPr lang="fr-FR" sz="1050" b="0" i="0" u="none" strike="noStrike" dirty="0">
                          <a:effectLst/>
                          <a:latin typeface="EC Square Sans Pro" panose="020B0506040000020004"/>
                        </a:rPr>
                        <a:t>VOLKENO SARL</a:t>
                      </a:r>
                    </a:p>
                  </a:txBody>
                  <a:tcPr marL="6350" marR="6350" marT="6350" marB="0" anchor="b"/>
                </a:tc>
                <a:extLst>
                  <a:ext uri="{0D108BD9-81ED-4DB2-BD59-A6C34878D82A}">
                    <a16:rowId xmlns:a16="http://schemas.microsoft.com/office/drawing/2014/main" val="3827916041"/>
                  </a:ext>
                </a:extLst>
              </a:tr>
              <a:tr h="206251">
                <a:tc>
                  <a:txBody>
                    <a:bodyPr/>
                    <a:lstStyle/>
                    <a:p>
                      <a:pPr algn="l" fontAlgn="b"/>
                      <a:r>
                        <a:rPr lang="fr-FR" sz="1050" b="0" i="0" u="none" strike="noStrike">
                          <a:effectLst/>
                          <a:latin typeface="EC Square Sans Pro" panose="020B0506040000020004"/>
                        </a:rPr>
                        <a:t>MUTSIMOTO MOTOR CO. LTD</a:t>
                      </a:r>
                    </a:p>
                  </a:txBody>
                  <a:tcPr marL="6350" marR="6350" marT="6350" marB="0" anchor="ctr"/>
                </a:tc>
                <a:tc>
                  <a:txBody>
                    <a:bodyPr/>
                    <a:lstStyle/>
                    <a:p>
                      <a:pPr algn="l" fontAlgn="b"/>
                      <a:r>
                        <a:rPr lang="fr-FR" sz="1050" b="0" i="0" u="none" strike="noStrike" dirty="0" err="1">
                          <a:effectLst/>
                          <a:latin typeface="EC Square Sans Pro" panose="020B0506040000020004"/>
                        </a:rPr>
                        <a:t>Wastezon</a:t>
                      </a:r>
                      <a:endParaRPr lang="fr-FR" sz="1050" b="0" i="0" u="none" strike="noStrike" dirty="0">
                        <a:effectLst/>
                        <a:latin typeface="EC Square Sans Pro" panose="020B0506040000020004"/>
                      </a:endParaRPr>
                    </a:p>
                  </a:txBody>
                  <a:tcPr marL="6350" marR="6350" marT="6350" marB="0" anchor="b"/>
                </a:tc>
                <a:extLst>
                  <a:ext uri="{0D108BD9-81ED-4DB2-BD59-A6C34878D82A}">
                    <a16:rowId xmlns:a16="http://schemas.microsoft.com/office/drawing/2014/main" val="2006269736"/>
                  </a:ext>
                </a:extLst>
              </a:tr>
              <a:tr h="206251">
                <a:tc>
                  <a:txBody>
                    <a:bodyPr/>
                    <a:lstStyle/>
                    <a:p>
                      <a:pPr algn="l" fontAlgn="b"/>
                      <a:r>
                        <a:rPr lang="en-US" sz="1050" b="0" i="0" u="none" strike="noStrike" dirty="0" err="1">
                          <a:effectLst/>
                          <a:latin typeface="EC Square Sans Pro" panose="020B0506040000020004"/>
                        </a:rPr>
                        <a:t>Ngurumah</a:t>
                      </a:r>
                      <a:r>
                        <a:rPr lang="en-US" sz="1050" b="0" i="0" u="none" strike="noStrike" dirty="0">
                          <a:effectLst/>
                          <a:latin typeface="EC Square Sans Pro" panose="020B0506040000020004"/>
                        </a:rPr>
                        <a:t> Tours and Travel Ltd</a:t>
                      </a:r>
                    </a:p>
                  </a:txBody>
                  <a:tcPr marL="6350" marR="6350" marT="6350" marB="0" anchor="ctr"/>
                </a:tc>
                <a:tc>
                  <a:txBody>
                    <a:bodyPr/>
                    <a:lstStyle/>
                    <a:p>
                      <a:pPr algn="l" fontAlgn="b"/>
                      <a:r>
                        <a:rPr lang="en-US" sz="1050" b="0" i="0" u="none" strike="noStrike" dirty="0">
                          <a:effectLst/>
                          <a:latin typeface="EC Square Sans Pro" panose="020B0506040000020004"/>
                        </a:rPr>
                        <a:t>Youth Action Hub Guinea - UNCTAD</a:t>
                      </a:r>
                    </a:p>
                  </a:txBody>
                  <a:tcPr marL="6350" marR="6350" marT="6350" marB="0" anchor="b"/>
                </a:tc>
                <a:extLst>
                  <a:ext uri="{0D108BD9-81ED-4DB2-BD59-A6C34878D82A}">
                    <a16:rowId xmlns:a16="http://schemas.microsoft.com/office/drawing/2014/main" val="2094266162"/>
                  </a:ext>
                </a:extLst>
              </a:tr>
            </a:tbl>
          </a:graphicData>
        </a:graphic>
      </p:graphicFrame>
    </p:spTree>
    <p:extLst>
      <p:ext uri="{BB962C8B-B14F-4D97-AF65-F5344CB8AC3E}">
        <p14:creationId xmlns:p14="http://schemas.microsoft.com/office/powerpoint/2010/main" val="24352709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6B9A0-9220-4F2C-AE7F-880008BF94AD}"/>
              </a:ext>
            </a:extLst>
          </p:cNvPr>
          <p:cNvSpPr>
            <a:spLocks noGrp="1"/>
          </p:cNvSpPr>
          <p:nvPr>
            <p:ph type="ctrTitle"/>
          </p:nvPr>
        </p:nvSpPr>
        <p:spPr>
          <a:xfrm>
            <a:off x="686254" y="487363"/>
            <a:ext cx="5178425" cy="2386012"/>
          </a:xfrm>
        </p:spPr>
        <p:txBody>
          <a:bodyPr>
            <a:normAutofit/>
          </a:bodyPr>
          <a:lstStyle/>
          <a:p>
            <a:pPr algn="l"/>
            <a:r>
              <a:rPr lang="en-US" sz="4400"/>
              <a:t>B2B / B2G</a:t>
            </a:r>
            <a:endParaRPr lang="en-GB" sz="4400"/>
          </a:p>
        </p:txBody>
      </p:sp>
      <p:pic>
        <p:nvPicPr>
          <p:cNvPr id="42" name="Graphic 41">
            <a:extLst>
              <a:ext uri="{FF2B5EF4-FFF2-40B4-BE49-F238E27FC236}">
                <a16:creationId xmlns:a16="http://schemas.microsoft.com/office/drawing/2014/main" id="{781757F1-0DE7-6949-9A19-E64CC81EA473}"/>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4514235" y="979714"/>
            <a:ext cx="3496326" cy="1360715"/>
          </a:xfrm>
          <a:prstGeom prst="rect">
            <a:avLst/>
          </a:prstGeom>
        </p:spPr>
      </p:pic>
      <p:sp>
        <p:nvSpPr>
          <p:cNvPr id="43" name="Freeform 42">
            <a:extLst>
              <a:ext uri="{FF2B5EF4-FFF2-40B4-BE49-F238E27FC236}">
                <a16:creationId xmlns:a16="http://schemas.microsoft.com/office/drawing/2014/main" id="{3E7D5B44-010B-F94E-8FE5-EE1083B18434}"/>
              </a:ext>
            </a:extLst>
          </p:cNvPr>
          <p:cNvSpPr/>
          <p:nvPr/>
        </p:nvSpPr>
        <p:spPr>
          <a:xfrm rot="17271635" flipV="1">
            <a:off x="3124298" y="1657560"/>
            <a:ext cx="2009452" cy="45719"/>
          </a:xfrm>
          <a:custGeom>
            <a:avLst/>
            <a:gdLst>
              <a:gd name="connsiteX0" fmla="*/ 0 w 324902"/>
              <a:gd name="connsiteY0" fmla="*/ 0 h 12235"/>
              <a:gd name="connsiteX1" fmla="*/ 324902 w 324902"/>
              <a:gd name="connsiteY1" fmla="*/ 0 h 12235"/>
              <a:gd name="connsiteX2" fmla="*/ 324902 w 324902"/>
              <a:gd name="connsiteY2" fmla="*/ 12235 h 12235"/>
              <a:gd name="connsiteX3" fmla="*/ 0 w 324902"/>
              <a:gd name="connsiteY3" fmla="*/ 12235 h 12235"/>
            </a:gdLst>
            <a:ahLst/>
            <a:cxnLst>
              <a:cxn ang="0">
                <a:pos x="connsiteX0" y="connsiteY0"/>
              </a:cxn>
              <a:cxn ang="0">
                <a:pos x="connsiteX1" y="connsiteY1"/>
              </a:cxn>
              <a:cxn ang="0">
                <a:pos x="connsiteX2" y="connsiteY2"/>
              </a:cxn>
              <a:cxn ang="0">
                <a:pos x="connsiteX3" y="connsiteY3"/>
              </a:cxn>
            </a:cxnLst>
            <a:rect l="l" t="t" r="r" b="b"/>
            <a:pathLst>
              <a:path w="324902" h="12235">
                <a:moveTo>
                  <a:pt x="0" y="0"/>
                </a:moveTo>
                <a:lnTo>
                  <a:pt x="324902" y="0"/>
                </a:lnTo>
                <a:lnTo>
                  <a:pt x="324902" y="12235"/>
                </a:lnTo>
                <a:lnTo>
                  <a:pt x="0" y="12235"/>
                </a:lnTo>
                <a:close/>
              </a:path>
            </a:pathLst>
          </a:custGeom>
          <a:solidFill>
            <a:schemeClr val="bg1"/>
          </a:solidFill>
          <a:ln w="611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02738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A431BBA9-33B9-AE48-9C7F-2D5588B8E818}"/>
              </a:ext>
            </a:extLst>
          </p:cNvPr>
          <p:cNvSpPr>
            <a:spLocks noGrp="1"/>
          </p:cNvSpPr>
          <p:nvPr>
            <p:ph type="dt" sz="half" idx="10"/>
          </p:nvPr>
        </p:nvSpPr>
        <p:spPr>
          <a:xfrm>
            <a:off x="4511749" y="6281044"/>
            <a:ext cx="2743200" cy="365125"/>
          </a:xfr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cs typeface="+mn-cs"/>
              </a:rPr>
              <a:t>BUILDING STRONGER VALUE CHAINS FOR SUSTAINABLE GROWTH AND DECENT JOBS</a:t>
            </a:r>
          </a:p>
        </p:txBody>
      </p:sp>
      <p:sp>
        <p:nvSpPr>
          <p:cNvPr id="6" name="Titre 1">
            <a:extLst>
              <a:ext uri="{FF2B5EF4-FFF2-40B4-BE49-F238E27FC236}">
                <a16:creationId xmlns:a16="http://schemas.microsoft.com/office/drawing/2014/main" id="{42B5BF1C-341C-49C6-BDE8-1E5871AD3480}"/>
              </a:ext>
            </a:extLst>
          </p:cNvPr>
          <p:cNvSpPr txBox="1">
            <a:spLocks/>
          </p:cNvSpPr>
          <p:nvPr/>
        </p:nvSpPr>
        <p:spPr>
          <a:xfrm>
            <a:off x="792000" y="576956"/>
            <a:ext cx="10515600" cy="65049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b="0" i="0" kern="1200">
                <a:solidFill>
                  <a:srgbClr val="3F66A3"/>
                </a:solidFill>
                <a:latin typeface="EC Square Sans Pro Medium" panose="020B05060400000200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FR" sz="2000" b="0" i="0" u="none" strike="noStrike" kern="1200" cap="none" spc="0" normalizeH="0" baseline="0" noProof="1">
              <a:ln>
                <a:noFill/>
              </a:ln>
              <a:solidFill>
                <a:srgbClr val="3F66A3"/>
              </a:solidFill>
              <a:effectLst/>
              <a:uLnTx/>
              <a:uFillTx/>
              <a:latin typeface="EC Square Sans Pro Medium" panose="020B0506040000020004" pitchFamily="34" charset="0"/>
              <a:ea typeface="+mj-ea"/>
              <a:cs typeface="+mj-cs"/>
            </a:endParaRPr>
          </a:p>
        </p:txBody>
      </p:sp>
      <p:sp>
        <p:nvSpPr>
          <p:cNvPr id="11" name="Title 3">
            <a:extLst>
              <a:ext uri="{FF2B5EF4-FFF2-40B4-BE49-F238E27FC236}">
                <a16:creationId xmlns:a16="http://schemas.microsoft.com/office/drawing/2014/main" id="{A024FA78-7347-4444-BE8F-A30A75DC1F6C}"/>
              </a:ext>
            </a:extLst>
          </p:cNvPr>
          <p:cNvSpPr>
            <a:spLocks noGrp="1"/>
          </p:cNvSpPr>
          <p:nvPr>
            <p:ph type="title"/>
          </p:nvPr>
        </p:nvSpPr>
        <p:spPr>
          <a:xfrm>
            <a:off x="1008184" y="174032"/>
            <a:ext cx="10175631" cy="840623"/>
          </a:xfrm>
        </p:spPr>
        <p:txBody>
          <a:bodyPr vert="horz" lIns="91440" tIns="45720" rIns="91440" bIns="45720" rtlCol="0" anchor="ctr">
            <a:normAutofit/>
          </a:bodyPr>
          <a:lstStyle/>
          <a:p>
            <a:r>
              <a:rPr lang="en-US" noProof="1">
                <a:latin typeface="EC Square Sans Pro Medium"/>
              </a:rPr>
              <a:t>B2B/B2G (1)</a:t>
            </a:r>
            <a:endParaRPr lang="en-US" dirty="0">
              <a:latin typeface="EC Square Sans Pro Medium"/>
            </a:endParaRPr>
          </a:p>
        </p:txBody>
      </p:sp>
      <p:graphicFrame>
        <p:nvGraphicFramePr>
          <p:cNvPr id="13" name="Tableau 12">
            <a:extLst>
              <a:ext uri="{FF2B5EF4-FFF2-40B4-BE49-F238E27FC236}">
                <a16:creationId xmlns:a16="http://schemas.microsoft.com/office/drawing/2014/main" id="{0E285579-A6E3-4E29-8269-D33F7E33FDDA}"/>
              </a:ext>
            </a:extLst>
          </p:cNvPr>
          <p:cNvGraphicFramePr>
            <a:graphicFrameLocks noGrp="1"/>
          </p:cNvGraphicFramePr>
          <p:nvPr/>
        </p:nvGraphicFramePr>
        <p:xfrm>
          <a:off x="1038527" y="1094954"/>
          <a:ext cx="10509103" cy="4891062"/>
        </p:xfrm>
        <a:graphic>
          <a:graphicData uri="http://schemas.openxmlformats.org/drawingml/2006/table">
            <a:tbl>
              <a:tblPr firstRow="1" bandRow="1">
                <a:tableStyleId>{616DA210-FB5B-4158-B5E0-FEB733F419BA}</a:tableStyleId>
              </a:tblPr>
              <a:tblGrid>
                <a:gridCol w="1970694">
                  <a:extLst>
                    <a:ext uri="{9D8B030D-6E8A-4147-A177-3AD203B41FA5}">
                      <a16:colId xmlns:a16="http://schemas.microsoft.com/office/drawing/2014/main" val="2186016282"/>
                    </a:ext>
                  </a:extLst>
                </a:gridCol>
                <a:gridCol w="1970694">
                  <a:extLst>
                    <a:ext uri="{9D8B030D-6E8A-4147-A177-3AD203B41FA5}">
                      <a16:colId xmlns:a16="http://schemas.microsoft.com/office/drawing/2014/main" val="3865656610"/>
                    </a:ext>
                  </a:extLst>
                </a:gridCol>
                <a:gridCol w="875864">
                  <a:extLst>
                    <a:ext uri="{9D8B030D-6E8A-4147-A177-3AD203B41FA5}">
                      <a16:colId xmlns:a16="http://schemas.microsoft.com/office/drawing/2014/main" val="1028958590"/>
                    </a:ext>
                  </a:extLst>
                </a:gridCol>
                <a:gridCol w="5691851">
                  <a:extLst>
                    <a:ext uri="{9D8B030D-6E8A-4147-A177-3AD203B41FA5}">
                      <a16:colId xmlns:a16="http://schemas.microsoft.com/office/drawing/2014/main" val="154160007"/>
                    </a:ext>
                  </a:extLst>
                </a:gridCol>
              </a:tblGrid>
              <a:tr h="150649">
                <a:tc>
                  <a:txBody>
                    <a:bodyPr/>
                    <a:lstStyle/>
                    <a:p>
                      <a:pPr algn="ctr" fontAlgn="t"/>
                      <a:r>
                        <a:rPr lang="fr-FR" sz="1100" b="1" u="none" strike="noStrike" kern="1200">
                          <a:solidFill>
                            <a:schemeClr val="tx1"/>
                          </a:solidFill>
                          <a:effectLst/>
                          <a:latin typeface="+mn-lt"/>
                          <a:ea typeface="+mn-ea"/>
                          <a:cs typeface="+mn-cs"/>
                        </a:rPr>
                        <a:t>Type</a:t>
                      </a:r>
                    </a:p>
                  </a:txBody>
                  <a:tcPr marL="4444" marR="4444" marT="4444" marB="0"/>
                </a:tc>
                <a:tc>
                  <a:txBody>
                    <a:bodyPr/>
                    <a:lstStyle/>
                    <a:p>
                      <a:pPr algn="ctr" fontAlgn="t"/>
                      <a:r>
                        <a:rPr lang="fr-FR" sz="1100" u="none" strike="noStrike" err="1">
                          <a:effectLst/>
                        </a:rPr>
                        <a:t>Organization</a:t>
                      </a:r>
                      <a:r>
                        <a:rPr lang="fr-FR" sz="1100" u="none" strike="noStrike">
                          <a:effectLst/>
                        </a:rPr>
                        <a:t> </a:t>
                      </a:r>
                      <a:r>
                        <a:rPr lang="fr-FR" sz="1100" u="none" strike="noStrike" err="1">
                          <a:effectLst/>
                        </a:rPr>
                        <a:t>name</a:t>
                      </a:r>
                      <a:endParaRPr lang="fr-FR" sz="1100" b="1" i="1" u="none" strike="noStrike">
                        <a:effectLst/>
                        <a:latin typeface="Arial" panose="020B0604020202020204" pitchFamily="34" charset="0"/>
                      </a:endParaRPr>
                    </a:p>
                  </a:txBody>
                  <a:tcPr marL="4444" marR="4444" marT="4444" marB="0"/>
                </a:tc>
                <a:tc>
                  <a:txBody>
                    <a:bodyPr/>
                    <a:lstStyle/>
                    <a:p>
                      <a:pPr algn="ctr" fontAlgn="t"/>
                      <a:r>
                        <a:rPr lang="fr-FR" sz="1100" u="none" strike="noStrike">
                          <a:effectLst/>
                        </a:rPr>
                        <a:t>Country</a:t>
                      </a:r>
                      <a:endParaRPr lang="fr-FR" sz="1100" b="1" i="1" u="none" strike="noStrike">
                        <a:effectLst/>
                        <a:latin typeface="Arial" panose="020B0604020202020204" pitchFamily="34" charset="0"/>
                      </a:endParaRPr>
                    </a:p>
                  </a:txBody>
                  <a:tcPr marL="4444" marR="4444" marT="4444" marB="0"/>
                </a:tc>
                <a:tc>
                  <a:txBody>
                    <a:bodyPr/>
                    <a:lstStyle/>
                    <a:p>
                      <a:pPr algn="ctr" fontAlgn="t"/>
                      <a:r>
                        <a:rPr lang="fr-FR" sz="1100" u="none" strike="noStrike" err="1">
                          <a:effectLst/>
                        </a:rPr>
                        <a:t>Subject</a:t>
                      </a:r>
                      <a:r>
                        <a:rPr lang="fr-FR" sz="1100" u="none" strike="noStrike">
                          <a:effectLst/>
                        </a:rPr>
                        <a:t> B2B / B2G</a:t>
                      </a:r>
                      <a:endParaRPr lang="fr-FR" sz="1100" b="1" i="1" u="none" strike="noStrike">
                        <a:effectLst/>
                        <a:latin typeface="Arial" panose="020B0604020202020204" pitchFamily="34" charset="0"/>
                      </a:endParaRPr>
                    </a:p>
                  </a:txBody>
                  <a:tcPr marL="4444" marR="4444" marT="4444" marB="0"/>
                </a:tc>
                <a:extLst>
                  <a:ext uri="{0D108BD9-81ED-4DB2-BD59-A6C34878D82A}">
                    <a16:rowId xmlns:a16="http://schemas.microsoft.com/office/drawing/2014/main" val="1485715579"/>
                  </a:ext>
                </a:extLst>
              </a:tr>
              <a:tr h="150649">
                <a:tc rowSpan="4">
                  <a:txBody>
                    <a:bodyPr/>
                    <a:lstStyle/>
                    <a:p>
                      <a:pPr algn="ctr" fontAlgn="ctr"/>
                      <a:r>
                        <a:rPr lang="fr-FR" sz="1100" b="0" i="0" u="none" strike="noStrike">
                          <a:effectLst/>
                          <a:latin typeface="Arial"/>
                        </a:rPr>
                        <a:t>B2B</a:t>
                      </a:r>
                    </a:p>
                  </a:txBody>
                  <a:tcPr marL="4444" marR="4444" marT="4444" marB="0" anchor="ctr"/>
                </a:tc>
                <a:tc>
                  <a:txBody>
                    <a:bodyPr/>
                    <a:lstStyle/>
                    <a:p>
                      <a:pPr algn="l" fontAlgn="ctr"/>
                      <a:r>
                        <a:rPr lang="fr-FR" sz="1100" u="none" strike="noStrike">
                          <a:effectLst/>
                        </a:rPr>
                        <a:t>AFRUIBANA</a:t>
                      </a:r>
                      <a:endParaRPr lang="fr-FR" sz="1100" b="0" i="0" u="none" strike="noStrike">
                        <a:effectLst/>
                        <a:latin typeface="Arial" panose="020B0604020202020204" pitchFamily="34" charset="0"/>
                      </a:endParaRPr>
                    </a:p>
                  </a:txBody>
                  <a:tcPr marL="4444" marR="4444" marT="4444" marB="0" anchor="ctr"/>
                </a:tc>
                <a:tc>
                  <a:txBody>
                    <a:bodyPr/>
                    <a:lstStyle/>
                    <a:p>
                      <a:pPr algn="l" fontAlgn="ctr"/>
                      <a:r>
                        <a:rPr lang="fr-FR" sz="1100" u="none" strike="noStrike">
                          <a:effectLst/>
                        </a:rPr>
                        <a:t>France</a:t>
                      </a:r>
                      <a:endParaRPr lang="fr-FR" sz="1100" b="0" i="0" u="none" strike="noStrike">
                        <a:effectLst/>
                        <a:latin typeface="Arial" panose="020B0604020202020204" pitchFamily="34" charset="0"/>
                      </a:endParaRPr>
                    </a:p>
                  </a:txBody>
                  <a:tcPr marL="4444" marR="4444" marT="4444" marB="0" anchor="ctr"/>
                </a:tc>
                <a:tc>
                  <a:txBody>
                    <a:bodyPr/>
                    <a:lstStyle/>
                    <a:p>
                      <a:pPr algn="l" fontAlgn="ctr"/>
                      <a:r>
                        <a:rPr lang="fr-FR" sz="1100" u="none" strike="noStrike">
                          <a:effectLst/>
                        </a:rPr>
                        <a:t>Promotion en Europe de la production de fruits africains.</a:t>
                      </a:r>
                      <a:endParaRPr lang="fr-FR" sz="1100" b="0" i="0" u="none" strike="noStrike">
                        <a:effectLst/>
                        <a:latin typeface="Arial" panose="020B0604020202020204" pitchFamily="34" charset="0"/>
                      </a:endParaRPr>
                    </a:p>
                  </a:txBody>
                  <a:tcPr marL="4444" marR="4444" marT="4444" marB="0" anchor="ctr"/>
                </a:tc>
                <a:extLst>
                  <a:ext uri="{0D108BD9-81ED-4DB2-BD59-A6C34878D82A}">
                    <a16:rowId xmlns:a16="http://schemas.microsoft.com/office/drawing/2014/main" val="1908313957"/>
                  </a:ext>
                </a:extLst>
              </a:tr>
              <a:tr h="390748">
                <a:tc vMerge="1">
                  <a:txBody>
                    <a:bodyPr/>
                    <a:lstStyle/>
                    <a:p>
                      <a:pPr algn="l" fontAlgn="ctr"/>
                      <a:endParaRPr lang="en-US" sz="1100" b="0" i="0" u="none" strike="noStrike">
                        <a:effectLst/>
                        <a:latin typeface="Arial" panose="020B0604020202020204" pitchFamily="34" charset="0"/>
                      </a:endParaRPr>
                    </a:p>
                  </a:txBody>
                  <a:tcPr marL="4444" marR="4444" marT="4444" marB="0" anchor="ctr"/>
                </a:tc>
                <a:tc>
                  <a:txBody>
                    <a:bodyPr/>
                    <a:lstStyle/>
                    <a:p>
                      <a:pPr algn="l" fontAlgn="ctr"/>
                      <a:r>
                        <a:rPr lang="en-US" sz="1100" u="none" strike="noStrike">
                          <a:effectLst/>
                        </a:rPr>
                        <a:t>Commonwealth Alliance of Young Entrepreneurs-West Africa</a:t>
                      </a:r>
                      <a:endParaRPr lang="en-US" sz="1100" b="0" i="0" u="none" strike="noStrike">
                        <a:effectLst/>
                        <a:latin typeface="Arial" panose="020B0604020202020204" pitchFamily="34" charset="0"/>
                      </a:endParaRPr>
                    </a:p>
                  </a:txBody>
                  <a:tcPr marL="4444" marR="4444" marT="4444" marB="0" anchor="ctr"/>
                </a:tc>
                <a:tc>
                  <a:txBody>
                    <a:bodyPr/>
                    <a:lstStyle/>
                    <a:p>
                      <a:pPr algn="l" fontAlgn="ctr"/>
                      <a:r>
                        <a:rPr lang="fr-FR" sz="1100" u="none" strike="noStrike">
                          <a:effectLst/>
                        </a:rPr>
                        <a:t>Ghana</a:t>
                      </a:r>
                      <a:endParaRPr lang="fr-FR" sz="1100" b="0" i="0" u="none" strike="noStrike">
                        <a:effectLst/>
                        <a:latin typeface="Arial" panose="020B0604020202020204" pitchFamily="34" charset="0"/>
                      </a:endParaRPr>
                    </a:p>
                  </a:txBody>
                  <a:tcPr marL="4444" marR="4444" marT="4444" marB="0" anchor="ctr"/>
                </a:tc>
                <a:tc>
                  <a:txBody>
                    <a:bodyPr/>
                    <a:lstStyle/>
                    <a:p>
                      <a:pPr algn="l" fontAlgn="ctr"/>
                      <a:r>
                        <a:rPr lang="fr-FR" sz="1100" u="none" strike="noStrike" err="1">
                          <a:effectLst/>
                        </a:rPr>
                        <a:t>Equity</a:t>
                      </a:r>
                      <a:r>
                        <a:rPr lang="fr-FR" sz="1100" u="none" strike="noStrike">
                          <a:effectLst/>
                        </a:rPr>
                        <a:t> or </a:t>
                      </a:r>
                      <a:r>
                        <a:rPr lang="fr-FR" sz="1100" u="none" strike="noStrike" err="1">
                          <a:effectLst/>
                        </a:rPr>
                        <a:t>Debt</a:t>
                      </a:r>
                      <a:r>
                        <a:rPr lang="fr-FR" sz="1100" u="none" strike="noStrike">
                          <a:effectLst/>
                        </a:rPr>
                        <a:t> </a:t>
                      </a:r>
                      <a:r>
                        <a:rPr lang="fr-FR" sz="1100" u="none" strike="noStrike" err="1">
                          <a:effectLst/>
                        </a:rPr>
                        <a:t>Investors</a:t>
                      </a:r>
                      <a:endParaRPr lang="fr-FR" sz="1100" b="0" i="0" u="none" strike="noStrike">
                        <a:effectLst/>
                        <a:latin typeface="Arial" panose="020B0604020202020204" pitchFamily="34" charset="0"/>
                      </a:endParaRPr>
                    </a:p>
                  </a:txBody>
                  <a:tcPr marL="4444" marR="4444" marT="4444" marB="0" anchor="ctr"/>
                </a:tc>
                <a:extLst>
                  <a:ext uri="{0D108BD9-81ED-4DB2-BD59-A6C34878D82A}">
                    <a16:rowId xmlns:a16="http://schemas.microsoft.com/office/drawing/2014/main" val="1448697685"/>
                  </a:ext>
                </a:extLst>
              </a:tr>
              <a:tr h="390748">
                <a:tc vMerge="1">
                  <a:txBody>
                    <a:bodyPr/>
                    <a:lstStyle/>
                    <a:p>
                      <a:pPr algn="l" fontAlgn="ctr"/>
                      <a:endParaRPr lang="fr-FR" sz="1100" b="0" i="0" u="none" strike="noStrike">
                        <a:effectLst/>
                        <a:latin typeface="Arial" panose="020B0604020202020204" pitchFamily="34" charset="0"/>
                      </a:endParaRPr>
                    </a:p>
                  </a:txBody>
                  <a:tcPr marL="4444" marR="4444" marT="4444" marB="0" anchor="ctr"/>
                </a:tc>
                <a:tc>
                  <a:txBody>
                    <a:bodyPr/>
                    <a:lstStyle/>
                    <a:p>
                      <a:pPr algn="l" fontAlgn="ctr"/>
                      <a:r>
                        <a:rPr lang="fr-FR" sz="1100" u="none" strike="noStrike" err="1">
                          <a:effectLst/>
                        </a:rPr>
                        <a:t>Cuanu</a:t>
                      </a:r>
                      <a:r>
                        <a:rPr lang="fr-FR" sz="1100" u="none" strike="noStrike">
                          <a:effectLst/>
                        </a:rPr>
                        <a:t> </a:t>
                      </a:r>
                      <a:r>
                        <a:rPr lang="fr-FR" sz="1100" u="none" strike="noStrike" err="1">
                          <a:effectLst/>
                        </a:rPr>
                        <a:t>Resources</a:t>
                      </a:r>
                      <a:r>
                        <a:rPr lang="fr-FR" sz="1100" u="none" strike="noStrike">
                          <a:effectLst/>
                        </a:rPr>
                        <a:t> &amp; </a:t>
                      </a:r>
                      <a:r>
                        <a:rPr lang="fr-FR" sz="1100" u="none" strike="noStrike" err="1">
                          <a:effectLst/>
                        </a:rPr>
                        <a:t>Technical</a:t>
                      </a:r>
                      <a:r>
                        <a:rPr lang="fr-FR" sz="1100" u="none" strike="noStrike">
                          <a:effectLst/>
                        </a:rPr>
                        <a:t> Services Ltd</a:t>
                      </a:r>
                      <a:endParaRPr lang="fr-FR" sz="1100" b="0" i="0" u="none" strike="noStrike">
                        <a:effectLst/>
                        <a:latin typeface="Arial" panose="020B0604020202020204" pitchFamily="34" charset="0"/>
                      </a:endParaRPr>
                    </a:p>
                  </a:txBody>
                  <a:tcPr marL="4444" marR="4444" marT="4444" marB="0" anchor="ctr"/>
                </a:tc>
                <a:tc>
                  <a:txBody>
                    <a:bodyPr/>
                    <a:lstStyle/>
                    <a:p>
                      <a:pPr algn="l" fontAlgn="ctr"/>
                      <a:r>
                        <a:rPr lang="fr-FR" sz="1100" u="none" strike="noStrike">
                          <a:effectLst/>
                        </a:rPr>
                        <a:t>Nigeria</a:t>
                      </a:r>
                      <a:endParaRPr lang="fr-FR" sz="1100" b="0" i="0" u="none" strike="noStrike">
                        <a:effectLst/>
                        <a:latin typeface="Arial" panose="020B0604020202020204" pitchFamily="34" charset="0"/>
                      </a:endParaRPr>
                    </a:p>
                  </a:txBody>
                  <a:tcPr marL="4444" marR="4444" marT="4444" marB="0" anchor="ctr"/>
                </a:tc>
                <a:tc>
                  <a:txBody>
                    <a:bodyPr/>
                    <a:lstStyle/>
                    <a:p>
                      <a:pPr algn="l" fontAlgn="ctr"/>
                      <a:r>
                        <a:rPr lang="fr-FR" sz="1100" u="none" strike="noStrike" err="1">
                          <a:effectLst/>
                        </a:rPr>
                        <a:t>Technology</a:t>
                      </a:r>
                      <a:r>
                        <a:rPr lang="fr-FR" sz="1100" u="none" strike="noStrike">
                          <a:effectLst/>
                        </a:rPr>
                        <a:t> </a:t>
                      </a:r>
                      <a:r>
                        <a:rPr lang="fr-FR" sz="1100" u="none" strike="noStrike" err="1">
                          <a:effectLst/>
                        </a:rPr>
                        <a:t>Entrepreneurship</a:t>
                      </a:r>
                      <a:r>
                        <a:rPr lang="fr-FR" sz="1100" u="none" strike="noStrike">
                          <a:effectLst/>
                        </a:rPr>
                        <a:t/>
                      </a:r>
                      <a:br>
                        <a:rPr lang="fr-FR" sz="1100" u="none" strike="noStrike">
                          <a:effectLst/>
                        </a:rPr>
                      </a:br>
                      <a:r>
                        <a:rPr lang="fr-FR" sz="1100" u="none" strike="noStrike">
                          <a:effectLst/>
                        </a:rPr>
                        <a:t>Ngozi </a:t>
                      </a:r>
                      <a:r>
                        <a:rPr lang="fr-FR" sz="1100" u="none" strike="noStrike" err="1">
                          <a:effectLst/>
                        </a:rPr>
                        <a:t>Okonjo</a:t>
                      </a:r>
                      <a:r>
                        <a:rPr lang="fr-FR" sz="1100" u="none" strike="noStrike">
                          <a:effectLst/>
                        </a:rPr>
                        <a:t> </a:t>
                      </a:r>
                      <a:r>
                        <a:rPr lang="fr-FR" sz="1100" u="none" strike="noStrike" err="1">
                          <a:effectLst/>
                        </a:rPr>
                        <a:t>Iweala</a:t>
                      </a:r>
                      <a:endParaRPr lang="fr-FR" sz="1100" b="0" i="0" u="none" strike="noStrike">
                        <a:effectLst/>
                        <a:latin typeface="Arial" panose="020B0604020202020204" pitchFamily="34" charset="0"/>
                      </a:endParaRPr>
                    </a:p>
                  </a:txBody>
                  <a:tcPr marL="4444" marR="4444" marT="4444" marB="0" anchor="ctr"/>
                </a:tc>
                <a:extLst>
                  <a:ext uri="{0D108BD9-81ED-4DB2-BD59-A6C34878D82A}">
                    <a16:rowId xmlns:a16="http://schemas.microsoft.com/office/drawing/2014/main" val="3504636698"/>
                  </a:ext>
                </a:extLst>
              </a:tr>
              <a:tr h="390748">
                <a:tc vMerge="1">
                  <a:txBody>
                    <a:bodyPr/>
                    <a:lstStyle/>
                    <a:p>
                      <a:pPr algn="l" fontAlgn="ctr"/>
                      <a:endParaRPr lang="fr-FR" sz="1100" b="0" i="0" u="none" strike="noStrike">
                        <a:effectLst/>
                        <a:latin typeface="Arial" panose="020B0604020202020204" pitchFamily="34" charset="0"/>
                      </a:endParaRPr>
                    </a:p>
                  </a:txBody>
                  <a:tcPr marL="4444" marR="4444" marT="4444" marB="0" anchor="ctr"/>
                </a:tc>
                <a:tc>
                  <a:txBody>
                    <a:bodyPr/>
                    <a:lstStyle/>
                    <a:p>
                      <a:pPr algn="l" fontAlgn="ctr"/>
                      <a:r>
                        <a:rPr lang="fr-FR" sz="1100" u="none" strike="noStrike">
                          <a:effectLst/>
                        </a:rPr>
                        <a:t>FAEDA</a:t>
                      </a:r>
                      <a:endParaRPr lang="fr-FR" sz="1100" b="0" i="0" u="none" strike="noStrike">
                        <a:effectLst/>
                        <a:latin typeface="Arial" panose="020B0604020202020204" pitchFamily="34" charset="0"/>
                      </a:endParaRPr>
                    </a:p>
                  </a:txBody>
                  <a:tcPr marL="4444" marR="4444" marT="4444" marB="0" anchor="ctr"/>
                </a:tc>
                <a:tc>
                  <a:txBody>
                    <a:bodyPr/>
                    <a:lstStyle/>
                    <a:p>
                      <a:pPr algn="l" fontAlgn="ctr"/>
                      <a:r>
                        <a:rPr lang="fr-FR" sz="1100" u="none" strike="noStrike" err="1">
                          <a:effectLst/>
                        </a:rPr>
                        <a:t>Senegal</a:t>
                      </a:r>
                      <a:endParaRPr lang="fr-FR" sz="1100" b="0" i="0" u="none" strike="noStrike">
                        <a:effectLst/>
                        <a:latin typeface="Arial" panose="020B0604020202020204" pitchFamily="34" charset="0"/>
                      </a:endParaRPr>
                    </a:p>
                  </a:txBody>
                  <a:tcPr marL="4444" marR="4444" marT="4444" marB="0" anchor="ctr"/>
                </a:tc>
                <a:tc>
                  <a:txBody>
                    <a:bodyPr/>
                    <a:lstStyle/>
                    <a:p>
                      <a:pPr algn="l" fontAlgn="ctr"/>
                      <a:r>
                        <a:rPr lang="fr-FR" sz="1100" u="none" strike="noStrike">
                          <a:effectLst/>
                        </a:rPr>
                        <a:t>Possibilité de parler de business avec des entrepreneurs et des investissements, présentation de possibilité d'investissement</a:t>
                      </a:r>
                      <a:endParaRPr lang="fr-FR" sz="1100" b="0" i="0" u="none" strike="noStrike">
                        <a:effectLst/>
                        <a:latin typeface="Arial" panose="020B0604020202020204" pitchFamily="34" charset="0"/>
                      </a:endParaRPr>
                    </a:p>
                  </a:txBody>
                  <a:tcPr marL="4444" marR="4444" marT="4444" marB="0" anchor="ctr"/>
                </a:tc>
                <a:extLst>
                  <a:ext uri="{0D108BD9-81ED-4DB2-BD59-A6C34878D82A}">
                    <a16:rowId xmlns:a16="http://schemas.microsoft.com/office/drawing/2014/main" val="3692226424"/>
                  </a:ext>
                </a:extLst>
              </a:tr>
              <a:tr h="390748">
                <a:tc rowSpan="9">
                  <a:txBody>
                    <a:bodyPr/>
                    <a:lstStyle/>
                    <a:p>
                      <a:pPr algn="ctr" fontAlgn="ctr"/>
                      <a:r>
                        <a:rPr lang="fr-FR" sz="1100" b="0" i="0" u="none" strike="noStrike">
                          <a:effectLst/>
                          <a:latin typeface="Arial"/>
                        </a:rPr>
                        <a:t>B2G</a:t>
                      </a:r>
                    </a:p>
                  </a:txBody>
                  <a:tcPr marL="4444" marR="4444" marT="4444" marB="0" anchor="ctr"/>
                </a:tc>
                <a:tc>
                  <a:txBody>
                    <a:bodyPr/>
                    <a:lstStyle/>
                    <a:p>
                      <a:pPr algn="l" fontAlgn="ctr"/>
                      <a:r>
                        <a:rPr lang="fr-FR" sz="1100" u="none" strike="noStrike">
                          <a:effectLst/>
                        </a:rPr>
                        <a:t>E-Tech </a:t>
                      </a:r>
                      <a:r>
                        <a:rPr lang="fr-FR" sz="1100" u="none" strike="noStrike" err="1">
                          <a:effectLst/>
                        </a:rPr>
                        <a:t>Resources</a:t>
                      </a:r>
                      <a:r>
                        <a:rPr lang="fr-FR" sz="1100" u="none" strike="noStrike">
                          <a:effectLst/>
                        </a:rPr>
                        <a:t> Inc.</a:t>
                      </a:r>
                      <a:endParaRPr lang="fr-FR" sz="1100" b="0" i="0" u="none" strike="noStrike">
                        <a:effectLst/>
                        <a:latin typeface="Arial" panose="020B0604020202020204" pitchFamily="34" charset="0"/>
                      </a:endParaRPr>
                    </a:p>
                  </a:txBody>
                  <a:tcPr marL="4444" marR="4444" marT="4444" marB="0" anchor="ctr"/>
                </a:tc>
                <a:tc>
                  <a:txBody>
                    <a:bodyPr/>
                    <a:lstStyle/>
                    <a:p>
                      <a:pPr algn="l" fontAlgn="ctr"/>
                      <a:r>
                        <a:rPr lang="fr-FR" sz="1100" u="none" strike="noStrike">
                          <a:effectLst/>
                        </a:rPr>
                        <a:t>Namibia</a:t>
                      </a:r>
                      <a:endParaRPr lang="fr-FR" sz="1100" b="0" i="0" u="none" strike="noStrike">
                        <a:effectLst/>
                        <a:latin typeface="Arial" panose="020B0604020202020204" pitchFamily="34" charset="0"/>
                      </a:endParaRPr>
                    </a:p>
                  </a:txBody>
                  <a:tcPr marL="4444" marR="4444" marT="4444" marB="0" anchor="ctr"/>
                </a:tc>
                <a:tc>
                  <a:txBody>
                    <a:bodyPr/>
                    <a:lstStyle/>
                    <a:p>
                      <a:pPr algn="l" fontAlgn="ctr"/>
                      <a:r>
                        <a:rPr lang="en-US" sz="1100" u="none" strike="noStrike">
                          <a:effectLst/>
                        </a:rPr>
                        <a:t>How can dedicated sustainable value chain partners for the supply of critical materials be detected?</a:t>
                      </a:r>
                      <a:r>
                        <a:rPr lang="en-US" sz="1100" u="none" strike="noStrike" baseline="0">
                          <a:effectLst/>
                        </a:rPr>
                        <a:t> </a:t>
                      </a:r>
                      <a:r>
                        <a:rPr lang="en-US" sz="1100" u="none" strike="noStrike">
                          <a:effectLst/>
                        </a:rPr>
                        <a:t>(For investors, off-takers and public stakeholders)</a:t>
                      </a:r>
                      <a:endParaRPr lang="en-US" sz="1100" b="0" i="0" u="none" strike="noStrike">
                        <a:effectLst/>
                        <a:latin typeface="Arial" panose="020B0604020202020204" pitchFamily="34" charset="0"/>
                      </a:endParaRPr>
                    </a:p>
                  </a:txBody>
                  <a:tcPr marL="4444" marR="4444" marT="4444" marB="0" anchor="ctr"/>
                </a:tc>
                <a:extLst>
                  <a:ext uri="{0D108BD9-81ED-4DB2-BD59-A6C34878D82A}">
                    <a16:rowId xmlns:a16="http://schemas.microsoft.com/office/drawing/2014/main" val="2297313632"/>
                  </a:ext>
                </a:extLst>
              </a:tr>
              <a:tr h="260498">
                <a:tc vMerge="1">
                  <a:txBody>
                    <a:bodyPr/>
                    <a:lstStyle/>
                    <a:p>
                      <a:pPr algn="l" fontAlgn="ctr"/>
                      <a:endParaRPr lang="fr-FR" sz="1100" b="0" i="0" u="none" strike="noStrike">
                        <a:effectLst/>
                        <a:latin typeface="Arial" panose="020B0604020202020204" pitchFamily="34" charset="0"/>
                      </a:endParaRPr>
                    </a:p>
                  </a:txBody>
                  <a:tcPr marL="4444" marR="4444" marT="4444" marB="0" anchor="ctr"/>
                </a:tc>
                <a:tc>
                  <a:txBody>
                    <a:bodyPr/>
                    <a:lstStyle/>
                    <a:p>
                      <a:pPr algn="l" fontAlgn="ctr"/>
                      <a:r>
                        <a:rPr lang="fr-FR" sz="1100" u="none" strike="noStrike">
                          <a:effectLst/>
                        </a:rPr>
                        <a:t>EUD in </a:t>
                      </a:r>
                      <a:r>
                        <a:rPr lang="fr-FR" sz="1100" u="none" strike="noStrike" err="1">
                          <a:effectLst/>
                        </a:rPr>
                        <a:t>Gambia</a:t>
                      </a:r>
                      <a:r>
                        <a:rPr lang="fr-FR" sz="1100" u="none" strike="noStrike">
                          <a:effectLst/>
                        </a:rPr>
                        <a:t> (EEAS-BANJUL) </a:t>
                      </a:r>
                      <a:endParaRPr lang="fr-FR" sz="1100" b="0" i="0" u="none" strike="noStrike">
                        <a:effectLst/>
                        <a:latin typeface="Arial" panose="020B0604020202020204" pitchFamily="34" charset="0"/>
                      </a:endParaRPr>
                    </a:p>
                  </a:txBody>
                  <a:tcPr marL="4444" marR="4444" marT="4444" marB="0" anchor="ctr"/>
                </a:tc>
                <a:tc>
                  <a:txBody>
                    <a:bodyPr/>
                    <a:lstStyle/>
                    <a:p>
                      <a:pPr algn="l" fontAlgn="ctr"/>
                      <a:r>
                        <a:rPr lang="fr-FR" sz="1100" u="none" strike="noStrike" err="1">
                          <a:effectLst/>
                        </a:rPr>
                        <a:t>Gambia</a:t>
                      </a:r>
                      <a:endParaRPr lang="fr-FR" sz="1100" b="0" i="0" u="none" strike="noStrike" err="1">
                        <a:effectLst/>
                        <a:latin typeface="Arial" panose="020B0604020202020204" pitchFamily="34" charset="0"/>
                      </a:endParaRPr>
                    </a:p>
                  </a:txBody>
                  <a:tcPr marL="4444" marR="4444" marT="4444" marB="0" anchor="ctr"/>
                </a:tc>
                <a:tc>
                  <a:txBody>
                    <a:bodyPr/>
                    <a:lstStyle/>
                    <a:p>
                      <a:pPr algn="l" fontAlgn="ctr"/>
                      <a:r>
                        <a:rPr lang="fr-FR" sz="1100" u="none" strike="noStrike">
                          <a:effectLst/>
                        </a:rPr>
                        <a:t>Invest in </a:t>
                      </a:r>
                      <a:r>
                        <a:rPr lang="fr-FR" sz="1100" u="none" strike="noStrike" err="1">
                          <a:effectLst/>
                        </a:rPr>
                        <a:t>Gambia</a:t>
                      </a:r>
                      <a:endParaRPr lang="fr-FR" sz="1100" b="0" i="0" u="none" strike="noStrike">
                        <a:effectLst/>
                        <a:latin typeface="Arial" panose="020B0604020202020204" pitchFamily="34" charset="0"/>
                      </a:endParaRPr>
                    </a:p>
                  </a:txBody>
                  <a:tcPr marL="4444" marR="4444" marT="4444" marB="0" anchor="ctr"/>
                </a:tc>
                <a:extLst>
                  <a:ext uri="{0D108BD9-81ED-4DB2-BD59-A6C34878D82A}">
                    <a16:rowId xmlns:a16="http://schemas.microsoft.com/office/drawing/2014/main" val="2057022991"/>
                  </a:ext>
                </a:extLst>
              </a:tr>
              <a:tr h="520998">
                <a:tc vMerge="1">
                  <a:txBody>
                    <a:bodyPr/>
                    <a:lstStyle/>
                    <a:p>
                      <a:pPr algn="l" fontAlgn="ctr"/>
                      <a:endParaRPr lang="en-US" sz="1100" b="0" i="0" u="none" strike="noStrike">
                        <a:effectLst/>
                        <a:latin typeface="Arial" panose="020B0604020202020204" pitchFamily="34" charset="0"/>
                      </a:endParaRPr>
                    </a:p>
                  </a:txBody>
                  <a:tcPr marL="4444" marR="4444" marT="4444" marB="0" anchor="ctr"/>
                </a:tc>
                <a:tc>
                  <a:txBody>
                    <a:bodyPr/>
                    <a:lstStyle/>
                    <a:p>
                      <a:pPr algn="l" fontAlgn="ctr"/>
                      <a:r>
                        <a:rPr lang="en-US" sz="1100" u="none" strike="noStrike">
                          <a:effectLst/>
                        </a:rPr>
                        <a:t>Global Wind Energy Council (GWEC)</a:t>
                      </a:r>
                      <a:endParaRPr lang="en-US" sz="1100" b="0" i="0" u="none" strike="noStrike">
                        <a:effectLst/>
                        <a:latin typeface="Arial" panose="020B0604020202020204" pitchFamily="34" charset="0"/>
                      </a:endParaRPr>
                    </a:p>
                  </a:txBody>
                  <a:tcPr marL="4444" marR="4444" marT="4444" marB="0" anchor="ctr"/>
                </a:tc>
                <a:tc>
                  <a:txBody>
                    <a:bodyPr/>
                    <a:lstStyle/>
                    <a:p>
                      <a:pPr algn="l" fontAlgn="ctr"/>
                      <a:r>
                        <a:rPr lang="fr-FR" sz="1100" u="none" strike="noStrike">
                          <a:effectLst/>
                        </a:rPr>
                        <a:t>Kenya</a:t>
                      </a:r>
                      <a:endParaRPr lang="fr-FR" sz="1100" b="0" i="0" u="none" strike="noStrike">
                        <a:effectLst/>
                        <a:latin typeface="Arial" panose="020B0604020202020204" pitchFamily="34" charset="0"/>
                      </a:endParaRPr>
                    </a:p>
                  </a:txBody>
                  <a:tcPr marL="4444" marR="4444" marT="4444" marB="0" anchor="ctr"/>
                </a:tc>
                <a:tc>
                  <a:txBody>
                    <a:bodyPr/>
                    <a:lstStyle/>
                    <a:p>
                      <a:pPr algn="l" fontAlgn="ctr"/>
                      <a:r>
                        <a:rPr lang="en-US" sz="1100" u="none" strike="noStrike">
                          <a:effectLst/>
                        </a:rPr>
                        <a:t>We would be interested in meeting any African Government Authority, including utilities, ministries of energy and regulators to discuss creating an enabling environment for renewables, particularly wind energy.</a:t>
                      </a:r>
                      <a:endParaRPr lang="en-US" sz="1100" b="0" i="0" u="none" strike="noStrike">
                        <a:effectLst/>
                        <a:latin typeface="Arial" panose="020B0604020202020204" pitchFamily="34" charset="0"/>
                      </a:endParaRPr>
                    </a:p>
                  </a:txBody>
                  <a:tcPr marL="4444" marR="4444" marT="4444" marB="0" anchor="ctr"/>
                </a:tc>
                <a:extLst>
                  <a:ext uri="{0D108BD9-81ED-4DB2-BD59-A6C34878D82A}">
                    <a16:rowId xmlns:a16="http://schemas.microsoft.com/office/drawing/2014/main" val="219710790"/>
                  </a:ext>
                </a:extLst>
              </a:tr>
              <a:tr h="260498">
                <a:tc vMerge="1">
                  <a:txBody>
                    <a:bodyPr/>
                    <a:lstStyle/>
                    <a:p>
                      <a:pPr algn="l" fontAlgn="ctr"/>
                      <a:endParaRPr lang="fr-FR" sz="1100" b="0" i="0" u="none" strike="noStrike">
                        <a:effectLst/>
                        <a:latin typeface="Arial" panose="020B0604020202020204" pitchFamily="34" charset="0"/>
                      </a:endParaRPr>
                    </a:p>
                  </a:txBody>
                  <a:tcPr marL="4444" marR="4444" marT="4444" marB="0" anchor="ctr"/>
                </a:tc>
                <a:tc>
                  <a:txBody>
                    <a:bodyPr/>
                    <a:lstStyle/>
                    <a:p>
                      <a:pPr algn="l" fontAlgn="ctr"/>
                      <a:r>
                        <a:rPr lang="fr-FR" sz="1100" u="none" strike="noStrike">
                          <a:effectLst/>
                        </a:rPr>
                        <a:t>Patronat G5 SAHEL</a:t>
                      </a:r>
                      <a:endParaRPr lang="fr-FR" sz="1100" b="0" i="0" u="none" strike="noStrike">
                        <a:effectLst/>
                        <a:latin typeface="Arial" panose="020B0604020202020204" pitchFamily="34" charset="0"/>
                      </a:endParaRPr>
                    </a:p>
                  </a:txBody>
                  <a:tcPr marL="4444" marR="4444" marT="4444" marB="0" anchor="ctr"/>
                </a:tc>
                <a:tc>
                  <a:txBody>
                    <a:bodyPr/>
                    <a:lstStyle/>
                    <a:p>
                      <a:pPr algn="l" fontAlgn="ctr"/>
                      <a:r>
                        <a:rPr lang="fr-FR" sz="1100" u="none" strike="noStrike" err="1">
                          <a:effectLst/>
                        </a:rPr>
                        <a:t>Mauritania</a:t>
                      </a:r>
                      <a:endParaRPr lang="fr-FR" sz="1100" b="0" i="0" u="none" strike="noStrike" err="1">
                        <a:effectLst/>
                        <a:latin typeface="Arial" panose="020B0604020202020204" pitchFamily="34" charset="0"/>
                      </a:endParaRPr>
                    </a:p>
                  </a:txBody>
                  <a:tcPr marL="4444" marR="4444" marT="4444" marB="0" anchor="ctr"/>
                </a:tc>
                <a:tc>
                  <a:txBody>
                    <a:bodyPr/>
                    <a:lstStyle/>
                    <a:p>
                      <a:pPr algn="l" fontAlgn="ctr"/>
                      <a:r>
                        <a:rPr lang="fr-FR" sz="1100" u="none" strike="noStrike">
                          <a:effectLst/>
                        </a:rPr>
                        <a:t>Espoir pour le Sahel - infrastructures - corridor désenclavement - énergie</a:t>
                      </a:r>
                      <a:endParaRPr lang="fr-FR" sz="1100" b="0" i="0" u="none" strike="noStrike">
                        <a:effectLst/>
                        <a:latin typeface="Arial" panose="020B0604020202020204" pitchFamily="34" charset="0"/>
                      </a:endParaRPr>
                    </a:p>
                  </a:txBody>
                  <a:tcPr marL="4444" marR="4444" marT="4444" marB="0" anchor="ctr"/>
                </a:tc>
                <a:extLst>
                  <a:ext uri="{0D108BD9-81ED-4DB2-BD59-A6C34878D82A}">
                    <a16:rowId xmlns:a16="http://schemas.microsoft.com/office/drawing/2014/main" val="2083843810"/>
                  </a:ext>
                </a:extLst>
              </a:tr>
              <a:tr h="690440">
                <a:tc vMerge="1">
                  <a:txBody>
                    <a:bodyPr/>
                    <a:lstStyle/>
                    <a:p>
                      <a:pPr algn="l" fontAlgn="ctr"/>
                      <a:endParaRPr lang="fr-FR" sz="1100" b="0" i="0" u="none" strike="noStrike">
                        <a:effectLst/>
                        <a:latin typeface="Arial" panose="020B0604020202020204" pitchFamily="34" charset="0"/>
                      </a:endParaRPr>
                    </a:p>
                  </a:txBody>
                  <a:tcPr marL="4444" marR="4444" marT="4444" marB="0" anchor="ctr"/>
                </a:tc>
                <a:tc>
                  <a:txBody>
                    <a:bodyPr/>
                    <a:lstStyle/>
                    <a:p>
                      <a:pPr algn="l" fontAlgn="ctr"/>
                      <a:r>
                        <a:rPr lang="fr-FR" sz="1100" u="none" strike="noStrike">
                          <a:effectLst/>
                        </a:rPr>
                        <a:t>Siemens Healthcare</a:t>
                      </a:r>
                      <a:endParaRPr lang="fr-FR" sz="1100" b="0" i="0" u="none" strike="noStrike">
                        <a:effectLst/>
                        <a:latin typeface="Arial" panose="020B0604020202020204" pitchFamily="34" charset="0"/>
                      </a:endParaRPr>
                    </a:p>
                  </a:txBody>
                  <a:tcPr marL="4444" marR="4444" marT="4444" marB="0" anchor="ctr"/>
                </a:tc>
                <a:tc>
                  <a:txBody>
                    <a:bodyPr/>
                    <a:lstStyle/>
                    <a:p>
                      <a:pPr algn="l" fontAlgn="ctr"/>
                      <a:r>
                        <a:rPr lang="fr-FR" sz="1100" u="none" strike="noStrike" err="1">
                          <a:effectLst/>
                        </a:rPr>
                        <a:t>Belgium</a:t>
                      </a:r>
                      <a:endParaRPr lang="fr-FR" sz="1100" b="0" i="0" u="none" strike="noStrike">
                        <a:effectLst/>
                        <a:latin typeface="Arial" panose="020B0604020202020204" pitchFamily="34" charset="0"/>
                      </a:endParaRPr>
                    </a:p>
                  </a:txBody>
                  <a:tcPr marL="4444" marR="4444" marT="4444" marB="0" anchor="ctr"/>
                </a:tc>
                <a:tc>
                  <a:txBody>
                    <a:bodyPr/>
                    <a:lstStyle/>
                    <a:p>
                      <a:pPr algn="l" fontAlgn="ctr"/>
                      <a:r>
                        <a:rPr lang="en-US" sz="1100" u="none" strike="noStrike">
                          <a:effectLst/>
                        </a:rPr>
                        <a:t>Policy-makers active in development and healthcare; healthcare providers; development agencies. Topics to be discussed are: digital solutions supporting knowledge-sharing in the healthcare sector; south-south collaboration; importance of training and education to ensure access to healthcare.</a:t>
                      </a:r>
                      <a:endParaRPr lang="en-US" sz="1100" b="0" i="0" u="none" strike="noStrike">
                        <a:effectLst/>
                        <a:latin typeface="Arial" panose="020B0604020202020204" pitchFamily="34" charset="0"/>
                      </a:endParaRPr>
                    </a:p>
                  </a:txBody>
                  <a:tcPr marL="4444" marR="4444" marT="4444" marB="0" anchor="ctr"/>
                </a:tc>
                <a:extLst>
                  <a:ext uri="{0D108BD9-81ED-4DB2-BD59-A6C34878D82A}">
                    <a16:rowId xmlns:a16="http://schemas.microsoft.com/office/drawing/2014/main" val="734946002"/>
                  </a:ext>
                </a:extLst>
              </a:tr>
              <a:tr h="390748">
                <a:tc vMerge="1">
                  <a:txBody>
                    <a:bodyPr/>
                    <a:lstStyle/>
                    <a:p>
                      <a:pPr algn="l" fontAlgn="ctr"/>
                      <a:endParaRPr lang="en-US" sz="1100" b="0" i="0" u="none" strike="noStrike">
                        <a:effectLst/>
                        <a:latin typeface="Arial" panose="020B0604020202020204" pitchFamily="34" charset="0"/>
                      </a:endParaRPr>
                    </a:p>
                  </a:txBody>
                  <a:tcPr marL="4444" marR="4444" marT="4444" marB="0" anchor="ctr"/>
                </a:tc>
                <a:tc>
                  <a:txBody>
                    <a:bodyPr/>
                    <a:lstStyle/>
                    <a:p>
                      <a:pPr algn="l" fontAlgn="ctr"/>
                      <a:r>
                        <a:rPr lang="en-US" sz="1100" u="none" strike="noStrike">
                          <a:effectLst/>
                        </a:rPr>
                        <a:t>The European Chamber of Commerce in Sudan</a:t>
                      </a:r>
                      <a:endParaRPr lang="en-US" sz="1100" b="0" i="0" u="none" strike="noStrike">
                        <a:effectLst/>
                        <a:latin typeface="Arial" panose="020B0604020202020204" pitchFamily="34" charset="0"/>
                      </a:endParaRPr>
                    </a:p>
                  </a:txBody>
                  <a:tcPr marL="4444" marR="4444" marT="4444" marB="0" anchor="ctr"/>
                </a:tc>
                <a:tc>
                  <a:txBody>
                    <a:bodyPr/>
                    <a:lstStyle/>
                    <a:p>
                      <a:pPr algn="l" fontAlgn="ctr"/>
                      <a:r>
                        <a:rPr lang="fr-FR" sz="1100" u="none" strike="noStrike" err="1">
                          <a:effectLst/>
                        </a:rPr>
                        <a:t>Sudan</a:t>
                      </a:r>
                      <a:endParaRPr lang="fr-FR" sz="1100" b="0" i="0" u="none" strike="noStrike" err="1">
                        <a:effectLst/>
                        <a:latin typeface="Arial" panose="020B0604020202020204" pitchFamily="34" charset="0"/>
                      </a:endParaRPr>
                    </a:p>
                  </a:txBody>
                  <a:tcPr marL="4444" marR="4444" marT="4444" marB="0" anchor="ctr"/>
                </a:tc>
                <a:tc>
                  <a:txBody>
                    <a:bodyPr/>
                    <a:lstStyle/>
                    <a:p>
                      <a:pPr algn="l" fontAlgn="ctr"/>
                      <a:r>
                        <a:rPr lang="en-US" sz="1100" u="none" strike="noStrike">
                          <a:effectLst/>
                        </a:rPr>
                        <a:t>Senior officials from both private and pubic sectors who are responsible for, or interested in, digital identity as a service.</a:t>
                      </a:r>
                      <a:endParaRPr lang="en-US" sz="1100" b="0" i="0" u="none" strike="noStrike">
                        <a:effectLst/>
                        <a:latin typeface="Arial" panose="020B0604020202020204" pitchFamily="34" charset="0"/>
                      </a:endParaRPr>
                    </a:p>
                  </a:txBody>
                  <a:tcPr marL="4444" marR="4444" marT="4444" marB="0" anchor="ctr"/>
                </a:tc>
                <a:extLst>
                  <a:ext uri="{0D108BD9-81ED-4DB2-BD59-A6C34878D82A}">
                    <a16:rowId xmlns:a16="http://schemas.microsoft.com/office/drawing/2014/main" val="3022072899"/>
                  </a:ext>
                </a:extLst>
              </a:tr>
              <a:tr h="260498">
                <a:tc vMerge="1">
                  <a:txBody>
                    <a:bodyPr/>
                    <a:lstStyle/>
                    <a:p>
                      <a:pPr algn="l" fontAlgn="ctr"/>
                      <a:endParaRPr lang="fr-FR" sz="1100" b="0" i="0" u="none" strike="noStrike">
                        <a:effectLst/>
                        <a:latin typeface="Arial" panose="020B0604020202020204" pitchFamily="34" charset="0"/>
                      </a:endParaRPr>
                    </a:p>
                  </a:txBody>
                  <a:tcPr marL="4444" marR="4444" marT="4444" marB="0" anchor="ctr"/>
                </a:tc>
                <a:tc>
                  <a:txBody>
                    <a:bodyPr/>
                    <a:lstStyle/>
                    <a:p>
                      <a:pPr algn="l" fontAlgn="ctr"/>
                      <a:r>
                        <a:rPr lang="fr-FR" sz="1100" u="none" strike="noStrike" err="1">
                          <a:effectLst/>
                        </a:rPr>
                        <a:t>Vuka</a:t>
                      </a:r>
                      <a:r>
                        <a:rPr lang="fr-FR" sz="1100" u="none" strike="noStrike">
                          <a:effectLst/>
                        </a:rPr>
                        <a:t> </a:t>
                      </a:r>
                      <a:r>
                        <a:rPr lang="fr-FR" sz="1100" u="none" strike="noStrike" err="1">
                          <a:effectLst/>
                        </a:rPr>
                        <a:t>Connect</a:t>
                      </a:r>
                      <a:r>
                        <a:rPr lang="fr-FR" sz="1100" u="none" strike="noStrike">
                          <a:effectLst/>
                        </a:rPr>
                        <a:t> </a:t>
                      </a:r>
                      <a:r>
                        <a:rPr lang="fr-FR" sz="1100" u="none" strike="noStrike" err="1">
                          <a:effectLst/>
                        </a:rPr>
                        <a:t>Pty</a:t>
                      </a:r>
                      <a:r>
                        <a:rPr lang="fr-FR" sz="1100" u="none" strike="noStrike">
                          <a:effectLst/>
                        </a:rPr>
                        <a:t> Ltd</a:t>
                      </a:r>
                      <a:endParaRPr lang="fr-FR" sz="1100" b="0" i="0" u="none" strike="noStrike">
                        <a:effectLst/>
                        <a:latin typeface="Arial" panose="020B0604020202020204" pitchFamily="34" charset="0"/>
                      </a:endParaRPr>
                    </a:p>
                  </a:txBody>
                  <a:tcPr marL="4444" marR="4444" marT="4444" marB="0" anchor="ctr"/>
                </a:tc>
                <a:tc>
                  <a:txBody>
                    <a:bodyPr/>
                    <a:lstStyle/>
                    <a:p>
                      <a:pPr algn="l" fontAlgn="ctr"/>
                      <a:r>
                        <a:rPr lang="fr-FR" sz="1100" u="none" strike="noStrike">
                          <a:effectLst/>
                        </a:rPr>
                        <a:t>South </a:t>
                      </a:r>
                      <a:r>
                        <a:rPr lang="fr-FR" sz="1100" u="none" strike="noStrike" err="1">
                          <a:effectLst/>
                        </a:rPr>
                        <a:t>Africa</a:t>
                      </a:r>
                      <a:endParaRPr lang="fr-FR" sz="1100" b="0" i="0" u="none" strike="noStrike" err="1">
                        <a:effectLst/>
                        <a:latin typeface="Arial" panose="020B0604020202020204" pitchFamily="34" charset="0"/>
                      </a:endParaRPr>
                    </a:p>
                  </a:txBody>
                  <a:tcPr marL="4444" marR="4444" marT="4444" marB="0" anchor="ctr"/>
                </a:tc>
                <a:tc>
                  <a:txBody>
                    <a:bodyPr/>
                    <a:lstStyle/>
                    <a:p>
                      <a:pPr algn="l" fontAlgn="ctr"/>
                      <a:r>
                        <a:rPr lang="en-US" sz="1100" u="none" strike="noStrike">
                          <a:effectLst/>
                        </a:rPr>
                        <a:t>Economic development, specifically black empowerment. key people in States procurement</a:t>
                      </a:r>
                      <a:endParaRPr lang="en-US" sz="1100" b="0" i="0" u="none" strike="noStrike">
                        <a:effectLst/>
                        <a:latin typeface="Arial" panose="020B0604020202020204" pitchFamily="34" charset="0"/>
                      </a:endParaRPr>
                    </a:p>
                  </a:txBody>
                  <a:tcPr marL="4444" marR="4444" marT="4444" marB="0" anchor="ctr"/>
                </a:tc>
                <a:extLst>
                  <a:ext uri="{0D108BD9-81ED-4DB2-BD59-A6C34878D82A}">
                    <a16:rowId xmlns:a16="http://schemas.microsoft.com/office/drawing/2014/main" val="3852583006"/>
                  </a:ext>
                </a:extLst>
              </a:tr>
              <a:tr h="260498">
                <a:tc vMerge="1">
                  <a:txBody>
                    <a:bodyPr/>
                    <a:lstStyle/>
                    <a:p>
                      <a:pPr algn="l" fontAlgn="ctr"/>
                      <a:endParaRPr lang="fr-FR" sz="1100" b="0" i="0" u="none" strike="noStrike">
                        <a:effectLst/>
                        <a:latin typeface="Arial" panose="020B0604020202020204" pitchFamily="34" charset="0"/>
                      </a:endParaRPr>
                    </a:p>
                  </a:txBody>
                  <a:tcPr marL="4444" marR="4444" marT="4444" marB="0" anchor="ctr"/>
                </a:tc>
                <a:tc>
                  <a:txBody>
                    <a:bodyPr/>
                    <a:lstStyle/>
                    <a:p>
                      <a:pPr algn="l" fontAlgn="ctr"/>
                      <a:r>
                        <a:rPr lang="fr-FR" sz="1100" u="none" strike="noStrike" err="1">
                          <a:effectLst/>
                        </a:rPr>
                        <a:t>Winwin</a:t>
                      </a:r>
                      <a:r>
                        <a:rPr lang="fr-FR" sz="1100" u="none" strike="noStrike">
                          <a:effectLst/>
                        </a:rPr>
                        <a:t> </a:t>
                      </a:r>
                      <a:r>
                        <a:rPr lang="fr-FR" sz="1100" u="none" strike="noStrike" err="1">
                          <a:effectLst/>
                        </a:rPr>
                        <a:t>africa</a:t>
                      </a:r>
                      <a:endParaRPr lang="fr-FR" sz="1100" b="0" i="0" u="none" strike="noStrike">
                        <a:effectLst/>
                        <a:latin typeface="Arial" panose="020B0604020202020204" pitchFamily="34" charset="0"/>
                      </a:endParaRPr>
                    </a:p>
                  </a:txBody>
                  <a:tcPr marL="4444" marR="4444" marT="4444" marB="0" anchor="ctr"/>
                </a:tc>
                <a:tc>
                  <a:txBody>
                    <a:bodyPr/>
                    <a:lstStyle/>
                    <a:p>
                      <a:pPr algn="l" fontAlgn="ctr"/>
                      <a:r>
                        <a:rPr lang="fr-FR" sz="1100" u="none" strike="noStrike">
                          <a:effectLst/>
                        </a:rPr>
                        <a:t>France</a:t>
                      </a:r>
                      <a:endParaRPr lang="fr-FR" sz="1100" b="0" i="0" u="none" strike="noStrike">
                        <a:effectLst/>
                        <a:latin typeface="Arial" panose="020B0604020202020204" pitchFamily="34" charset="0"/>
                      </a:endParaRPr>
                    </a:p>
                  </a:txBody>
                  <a:tcPr marL="4444" marR="4444" marT="4444" marB="0" anchor="ctr"/>
                </a:tc>
                <a:tc>
                  <a:txBody>
                    <a:bodyPr/>
                    <a:lstStyle/>
                    <a:p>
                      <a:pPr algn="l" fontAlgn="ctr"/>
                      <a:r>
                        <a:rPr lang="en-US" sz="1100" u="none" strike="noStrike">
                          <a:effectLst/>
                        </a:rPr>
                        <a:t>we would propose to discuss about sport /culture and development issues</a:t>
                      </a:r>
                      <a:endParaRPr lang="en-US" sz="1100" b="0" i="0" u="none" strike="noStrike">
                        <a:effectLst/>
                        <a:latin typeface="Arial" panose="020B0604020202020204" pitchFamily="34" charset="0"/>
                      </a:endParaRPr>
                    </a:p>
                  </a:txBody>
                  <a:tcPr marL="4444" marR="4444" marT="4444" marB="0" anchor="ctr"/>
                </a:tc>
                <a:extLst>
                  <a:ext uri="{0D108BD9-81ED-4DB2-BD59-A6C34878D82A}">
                    <a16:rowId xmlns:a16="http://schemas.microsoft.com/office/drawing/2014/main" val="2790303977"/>
                  </a:ext>
                </a:extLst>
              </a:tr>
              <a:tr h="260498">
                <a:tc vMerge="1">
                  <a:txBody>
                    <a:bodyPr/>
                    <a:lstStyle/>
                    <a:p>
                      <a:pPr algn="l" fontAlgn="ctr"/>
                      <a:endParaRPr lang="fr-FR" sz="1100" b="0" i="0" u="none" strike="noStrike">
                        <a:effectLst/>
                        <a:latin typeface="Arial" panose="020B0604020202020204" pitchFamily="34" charset="0"/>
                      </a:endParaRPr>
                    </a:p>
                  </a:txBody>
                  <a:tcPr marL="4444" marR="4444" marT="4444" marB="0" anchor="ctr"/>
                </a:tc>
                <a:tc>
                  <a:txBody>
                    <a:bodyPr/>
                    <a:lstStyle/>
                    <a:p>
                      <a:pPr algn="l" fontAlgn="ctr"/>
                      <a:r>
                        <a:rPr lang="fr-FR" sz="1100" u="none" strike="noStrike" err="1">
                          <a:effectLst/>
                        </a:rPr>
                        <a:t>AeTrade</a:t>
                      </a:r>
                      <a:r>
                        <a:rPr lang="fr-FR" sz="1100" u="none" strike="noStrike">
                          <a:effectLst/>
                        </a:rPr>
                        <a:t> Group</a:t>
                      </a:r>
                      <a:endParaRPr lang="fr-FR" sz="1100" b="0" i="0" u="none" strike="noStrike">
                        <a:effectLst/>
                        <a:latin typeface="Arial" panose="020B0604020202020204" pitchFamily="34" charset="0"/>
                      </a:endParaRPr>
                    </a:p>
                  </a:txBody>
                  <a:tcPr marL="4444" marR="4444" marT="4444" marB="0" anchor="ctr"/>
                </a:tc>
                <a:tc>
                  <a:txBody>
                    <a:bodyPr/>
                    <a:lstStyle/>
                    <a:p>
                      <a:pPr algn="l" fontAlgn="ctr"/>
                      <a:r>
                        <a:rPr lang="fr-FR" sz="1100" u="none" strike="noStrike">
                          <a:effectLst/>
                        </a:rPr>
                        <a:t>Pan </a:t>
                      </a:r>
                      <a:r>
                        <a:rPr lang="fr-FR" sz="1100" u="none" strike="noStrike" err="1">
                          <a:effectLst/>
                        </a:rPr>
                        <a:t>Africa</a:t>
                      </a:r>
                      <a:endParaRPr lang="fr-FR" sz="1100" b="0" i="0" u="none" strike="noStrike" err="1">
                        <a:effectLst/>
                        <a:latin typeface="Arial" panose="020B0604020202020204" pitchFamily="34" charset="0"/>
                      </a:endParaRPr>
                    </a:p>
                  </a:txBody>
                  <a:tcPr marL="4444" marR="4444" marT="4444" marB="0" anchor="ctr"/>
                </a:tc>
                <a:tc>
                  <a:txBody>
                    <a:bodyPr/>
                    <a:lstStyle/>
                    <a:p>
                      <a:pPr lvl="0" algn="l">
                        <a:buNone/>
                      </a:pPr>
                      <a:r>
                        <a:rPr lang="en-US" sz="1100" b="0" i="0" u="none" strike="noStrike" noProof="0">
                          <a:effectLst/>
                          <a:latin typeface="Calibri"/>
                        </a:rPr>
                        <a:t>Scalable digital innovation from Africa. Cross cutting issues will be covered with 6 </a:t>
                      </a:r>
                      <a:r>
                        <a:rPr lang="en-US" sz="1100" b="0" i="0" u="none" strike="noStrike" noProof="0" err="1">
                          <a:effectLst/>
                          <a:latin typeface="Calibri"/>
                        </a:rPr>
                        <a:t>AeTrade</a:t>
                      </a:r>
                      <a:r>
                        <a:rPr lang="en-US" sz="1100" b="0" i="0" u="none" strike="noStrike" noProof="0">
                          <a:effectLst/>
                          <a:latin typeface="Calibri"/>
                        </a:rPr>
                        <a:t> Group representatives</a:t>
                      </a:r>
                      <a:endParaRPr lang="fr-FR"/>
                    </a:p>
                  </a:txBody>
                  <a:tcPr marL="4444" marR="4444" marT="4444" marB="0" anchor="ctr"/>
                </a:tc>
                <a:extLst>
                  <a:ext uri="{0D108BD9-81ED-4DB2-BD59-A6C34878D82A}">
                    <a16:rowId xmlns:a16="http://schemas.microsoft.com/office/drawing/2014/main" val="3149652968"/>
                  </a:ext>
                </a:extLst>
              </a:tr>
            </a:tbl>
          </a:graphicData>
        </a:graphic>
      </p:graphicFrame>
      <p:sp>
        <p:nvSpPr>
          <p:cNvPr id="7" name="Content Placeholder 2">
            <a:extLst>
              <a:ext uri="{FF2B5EF4-FFF2-40B4-BE49-F238E27FC236}">
                <a16:creationId xmlns:a16="http://schemas.microsoft.com/office/drawing/2014/main" id="{3E41264C-71D4-4077-AEAE-FF8A6C8EDB50}"/>
              </a:ext>
            </a:extLst>
          </p:cNvPr>
          <p:cNvSpPr txBox="1">
            <a:spLocks/>
          </p:cNvSpPr>
          <p:nvPr/>
        </p:nvSpPr>
        <p:spPr>
          <a:xfrm>
            <a:off x="2958854" y="430328"/>
            <a:ext cx="8786813" cy="44165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rgbClr val="68A5D7"/>
                </a:solidFill>
                <a:latin typeface="EC Square Sans Pro" panose="020B0506040000020004" pitchFamily="34" charset="0"/>
                <a:ea typeface="+mn-ea"/>
                <a:cs typeface="+mn-cs"/>
              </a:defRPr>
            </a:lvl1pPr>
            <a:lvl2pPr marL="173038" indent="-1619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EC Square Sans Pro" panose="020B0506040000020004" pitchFamily="34" charset="0"/>
                <a:ea typeface="+mn-ea"/>
                <a:cs typeface="+mn-cs"/>
              </a:defRPr>
            </a:lvl2pPr>
            <a:lvl3pPr marL="403225" indent="-173038" algn="l" defTabSz="914400" rtl="0" eaLnBrk="1" latinLnBrk="0" hangingPunct="1">
              <a:lnSpc>
                <a:spcPct val="90000"/>
              </a:lnSpc>
              <a:spcBef>
                <a:spcPts val="500"/>
              </a:spcBef>
              <a:buFont typeface="Arial" panose="020B0604020202020204" pitchFamily="34" charset="0"/>
              <a:buChar char="•"/>
              <a:tabLst/>
              <a:defRPr sz="1400" b="0" i="0" kern="1200">
                <a:solidFill>
                  <a:schemeClr val="tx1"/>
                </a:solidFill>
                <a:latin typeface="EC Square Sans Pro" panose="020B0506040000020004" pitchFamily="34" charset="0"/>
                <a:ea typeface="+mn-ea"/>
                <a:cs typeface="+mn-cs"/>
              </a:defRPr>
            </a:lvl3pPr>
            <a:lvl4pPr marL="633413" indent="-173038" algn="l" defTabSz="914400" rtl="0" eaLnBrk="1" latinLnBrk="0" hangingPunct="1">
              <a:lnSpc>
                <a:spcPct val="90000"/>
              </a:lnSpc>
              <a:spcBef>
                <a:spcPts val="500"/>
              </a:spcBef>
              <a:buFont typeface="Arial" panose="020B0604020202020204" pitchFamily="34" charset="0"/>
              <a:buChar char="•"/>
              <a:tabLst/>
              <a:defRPr sz="1400" b="0" i="0" kern="1200">
                <a:solidFill>
                  <a:schemeClr val="tx1"/>
                </a:solidFill>
                <a:latin typeface="EC Square Sans Pro" panose="020B0506040000020004" pitchFamily="34" charset="0"/>
                <a:ea typeface="+mn-ea"/>
                <a:cs typeface="+mn-cs"/>
              </a:defRPr>
            </a:lvl4pPr>
            <a:lvl5pPr marL="865188" indent="-173038" algn="l" defTabSz="914400" rtl="0" eaLnBrk="1" latinLnBrk="0" hangingPunct="1">
              <a:lnSpc>
                <a:spcPct val="90000"/>
              </a:lnSpc>
              <a:spcBef>
                <a:spcPts val="500"/>
              </a:spcBef>
              <a:buFont typeface="Arial" panose="020B0604020202020204" pitchFamily="34" charset="0"/>
              <a:buChar char="•"/>
              <a:tabLst/>
              <a:defRPr sz="1400" b="0" i="0" kern="1200">
                <a:solidFill>
                  <a:schemeClr val="tx1"/>
                </a:solidFill>
                <a:latin typeface="EC Square Sans Pro"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272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EC Square Sans Pro"/>
                <a:ea typeface="+mn-ea"/>
                <a:cs typeface="+mn-cs"/>
              </a:rPr>
              <a:t>138 applications for B2B/B2G. 13 applications were selected for the first wave. </a:t>
            </a:r>
          </a:p>
        </p:txBody>
      </p:sp>
    </p:spTree>
    <p:extLst>
      <p:ext uri="{BB962C8B-B14F-4D97-AF65-F5344CB8AC3E}">
        <p14:creationId xmlns:p14="http://schemas.microsoft.com/office/powerpoint/2010/main" val="13047594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A431BBA9-33B9-AE48-9C7F-2D5588B8E818}"/>
              </a:ext>
            </a:extLst>
          </p:cNvPr>
          <p:cNvSpPr>
            <a:spLocks noGrp="1"/>
          </p:cNvSpPr>
          <p:nvPr>
            <p:ph type="dt" sz="half" idx="10"/>
          </p:nvPr>
        </p:nvSpPr>
        <p:spPr>
          <a:xfrm>
            <a:off x="4511749" y="6281044"/>
            <a:ext cx="2743200" cy="365125"/>
          </a:xfr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cs typeface="+mn-cs"/>
              </a:rPr>
              <a:t>BUILDING STRONGER VALUE CHAINS FOR SUSTAINABLE GROWTH AND DECENT JOBS</a:t>
            </a:r>
          </a:p>
        </p:txBody>
      </p:sp>
      <p:sp>
        <p:nvSpPr>
          <p:cNvPr id="6" name="Titre 1">
            <a:extLst>
              <a:ext uri="{FF2B5EF4-FFF2-40B4-BE49-F238E27FC236}">
                <a16:creationId xmlns:a16="http://schemas.microsoft.com/office/drawing/2014/main" id="{42B5BF1C-341C-49C6-BDE8-1E5871AD3480}"/>
              </a:ext>
            </a:extLst>
          </p:cNvPr>
          <p:cNvSpPr txBox="1">
            <a:spLocks/>
          </p:cNvSpPr>
          <p:nvPr/>
        </p:nvSpPr>
        <p:spPr>
          <a:xfrm>
            <a:off x="792000" y="576956"/>
            <a:ext cx="10515600" cy="65049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b="0" i="0" kern="1200">
                <a:solidFill>
                  <a:srgbClr val="3F66A3"/>
                </a:solidFill>
                <a:latin typeface="EC Square Sans Pro Medium" panose="020B05060400000200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FR" sz="2000" b="0" i="0" u="none" strike="noStrike" kern="1200" cap="none" spc="0" normalizeH="0" baseline="0" noProof="1">
              <a:ln>
                <a:noFill/>
              </a:ln>
              <a:solidFill>
                <a:srgbClr val="3F66A3"/>
              </a:solidFill>
              <a:effectLst/>
              <a:uLnTx/>
              <a:uFillTx/>
              <a:latin typeface="EC Square Sans Pro Medium" panose="020B0506040000020004" pitchFamily="34" charset="0"/>
              <a:ea typeface="+mj-ea"/>
              <a:cs typeface="+mj-cs"/>
            </a:endParaRPr>
          </a:p>
        </p:txBody>
      </p:sp>
      <p:sp>
        <p:nvSpPr>
          <p:cNvPr id="11" name="Title 3">
            <a:extLst>
              <a:ext uri="{FF2B5EF4-FFF2-40B4-BE49-F238E27FC236}">
                <a16:creationId xmlns:a16="http://schemas.microsoft.com/office/drawing/2014/main" id="{A024FA78-7347-4444-BE8F-A30A75DC1F6C}"/>
              </a:ext>
            </a:extLst>
          </p:cNvPr>
          <p:cNvSpPr>
            <a:spLocks noGrp="1"/>
          </p:cNvSpPr>
          <p:nvPr>
            <p:ph type="title"/>
          </p:nvPr>
        </p:nvSpPr>
        <p:spPr>
          <a:xfrm>
            <a:off x="1008184" y="174032"/>
            <a:ext cx="10175631" cy="840623"/>
          </a:xfrm>
        </p:spPr>
        <p:txBody>
          <a:bodyPr vert="horz" lIns="91440" tIns="45720" rIns="91440" bIns="45720" rtlCol="0" anchor="ctr">
            <a:normAutofit/>
          </a:bodyPr>
          <a:lstStyle/>
          <a:p>
            <a:r>
              <a:rPr lang="en-US" noProof="1">
                <a:latin typeface="EC Square Sans Pro Medium"/>
              </a:rPr>
              <a:t>B2B/B2G (2)</a:t>
            </a:r>
            <a:endParaRPr lang="en-US" dirty="0">
              <a:latin typeface="EC Square Sans Pro Medium"/>
            </a:endParaRPr>
          </a:p>
        </p:txBody>
      </p:sp>
      <p:graphicFrame>
        <p:nvGraphicFramePr>
          <p:cNvPr id="13" name="Tableau 12">
            <a:extLst>
              <a:ext uri="{FF2B5EF4-FFF2-40B4-BE49-F238E27FC236}">
                <a16:creationId xmlns:a16="http://schemas.microsoft.com/office/drawing/2014/main" id="{0E285579-A6E3-4E29-8269-D33F7E33FDDA}"/>
              </a:ext>
            </a:extLst>
          </p:cNvPr>
          <p:cNvGraphicFramePr>
            <a:graphicFrameLocks noGrp="1"/>
          </p:cNvGraphicFramePr>
          <p:nvPr>
            <p:extLst/>
          </p:nvPr>
        </p:nvGraphicFramePr>
        <p:xfrm>
          <a:off x="1204447" y="1137813"/>
          <a:ext cx="9357803" cy="4383137"/>
        </p:xfrm>
        <a:graphic>
          <a:graphicData uri="http://schemas.openxmlformats.org/drawingml/2006/table">
            <a:tbl>
              <a:tblPr firstRow="1" bandRow="1">
                <a:tableStyleId>{616DA210-FB5B-4158-B5E0-FEB733F419BA}</a:tableStyleId>
              </a:tblPr>
              <a:tblGrid>
                <a:gridCol w="2159813">
                  <a:extLst>
                    <a:ext uri="{9D8B030D-6E8A-4147-A177-3AD203B41FA5}">
                      <a16:colId xmlns:a16="http://schemas.microsoft.com/office/drawing/2014/main" val="3865656610"/>
                    </a:ext>
                  </a:extLst>
                </a:gridCol>
                <a:gridCol w="959917">
                  <a:extLst>
                    <a:ext uri="{9D8B030D-6E8A-4147-A177-3AD203B41FA5}">
                      <a16:colId xmlns:a16="http://schemas.microsoft.com/office/drawing/2014/main" val="1028958590"/>
                    </a:ext>
                  </a:extLst>
                </a:gridCol>
                <a:gridCol w="6238073">
                  <a:extLst>
                    <a:ext uri="{9D8B030D-6E8A-4147-A177-3AD203B41FA5}">
                      <a16:colId xmlns:a16="http://schemas.microsoft.com/office/drawing/2014/main" val="154160007"/>
                    </a:ext>
                  </a:extLst>
                </a:gridCol>
              </a:tblGrid>
              <a:tr h="175661">
                <a:tc>
                  <a:txBody>
                    <a:bodyPr/>
                    <a:lstStyle/>
                    <a:p>
                      <a:pPr algn="ctr" fontAlgn="t"/>
                      <a:r>
                        <a:rPr lang="fr-FR" sz="1100" u="none" strike="noStrike" dirty="0" err="1">
                          <a:effectLst/>
                        </a:rPr>
                        <a:t>Organization</a:t>
                      </a:r>
                      <a:r>
                        <a:rPr lang="fr-FR" sz="1100" u="none" strike="noStrike" dirty="0">
                          <a:effectLst/>
                        </a:rPr>
                        <a:t> </a:t>
                      </a:r>
                      <a:r>
                        <a:rPr lang="fr-FR" sz="1100" u="none" strike="noStrike" dirty="0" err="1">
                          <a:effectLst/>
                        </a:rPr>
                        <a:t>name</a:t>
                      </a:r>
                      <a:endParaRPr lang="fr-FR" sz="1100" b="1" i="1" u="none" strike="noStrike" dirty="0">
                        <a:effectLst/>
                        <a:latin typeface="Arial" panose="020B0604020202020204" pitchFamily="34" charset="0"/>
                      </a:endParaRPr>
                    </a:p>
                  </a:txBody>
                  <a:tcPr marL="4444" marR="4444" marT="4444" marB="0"/>
                </a:tc>
                <a:tc>
                  <a:txBody>
                    <a:bodyPr/>
                    <a:lstStyle/>
                    <a:p>
                      <a:pPr algn="ctr" fontAlgn="t"/>
                      <a:r>
                        <a:rPr lang="fr-FR" sz="1100" u="none" strike="noStrike">
                          <a:effectLst/>
                        </a:rPr>
                        <a:t>Country</a:t>
                      </a:r>
                      <a:endParaRPr lang="fr-FR" sz="1100" b="1" i="1" u="none" strike="noStrike">
                        <a:effectLst/>
                        <a:latin typeface="Arial" panose="020B0604020202020204" pitchFamily="34" charset="0"/>
                      </a:endParaRPr>
                    </a:p>
                  </a:txBody>
                  <a:tcPr marL="4444" marR="4444" marT="4444" marB="0"/>
                </a:tc>
                <a:tc>
                  <a:txBody>
                    <a:bodyPr/>
                    <a:lstStyle/>
                    <a:p>
                      <a:pPr algn="ctr" fontAlgn="t"/>
                      <a:r>
                        <a:rPr lang="fr-FR" sz="1100" u="none" strike="noStrike" err="1">
                          <a:effectLst/>
                        </a:rPr>
                        <a:t>Subject</a:t>
                      </a:r>
                      <a:r>
                        <a:rPr lang="fr-FR" sz="1100" u="none" strike="noStrike">
                          <a:effectLst/>
                        </a:rPr>
                        <a:t> B2B / B2G</a:t>
                      </a:r>
                      <a:endParaRPr lang="fr-FR" sz="1100" b="1" i="1" u="none" strike="noStrike">
                        <a:effectLst/>
                        <a:latin typeface="Arial" panose="020B0604020202020204" pitchFamily="34" charset="0"/>
                      </a:endParaRPr>
                    </a:p>
                  </a:txBody>
                  <a:tcPr marL="4444" marR="4444" marT="4444" marB="0"/>
                </a:tc>
                <a:extLst>
                  <a:ext uri="{0D108BD9-81ED-4DB2-BD59-A6C34878D82A}">
                    <a16:rowId xmlns:a16="http://schemas.microsoft.com/office/drawing/2014/main" val="1485715579"/>
                  </a:ext>
                </a:extLst>
              </a:tr>
              <a:tr h="175661">
                <a:tc>
                  <a:txBody>
                    <a:bodyPr/>
                    <a:lstStyle/>
                    <a:p>
                      <a:pPr algn="l" fontAlgn="b"/>
                      <a:r>
                        <a:rPr lang="fr-FR" sz="1000" b="0" i="0" u="none" strike="noStrike" dirty="0" err="1">
                          <a:effectLst/>
                          <a:latin typeface="EC Square Sans Pro" panose="020B0506040000020004"/>
                        </a:rPr>
                        <a:t>Africa</a:t>
                      </a:r>
                      <a:r>
                        <a:rPr lang="fr-FR" sz="1000" b="0" i="0" u="none" strike="noStrike" dirty="0">
                          <a:effectLst/>
                          <a:latin typeface="EC Square Sans Pro" panose="020B0506040000020004"/>
                        </a:rPr>
                        <a:t> Business Council</a:t>
                      </a:r>
                    </a:p>
                  </a:txBody>
                  <a:tcPr marL="6350" marR="6350" marT="6350" marB="0" anchor="ctr"/>
                </a:tc>
                <a:tc>
                  <a:txBody>
                    <a:bodyPr/>
                    <a:lstStyle/>
                    <a:p>
                      <a:pPr algn="l" fontAlgn="b"/>
                      <a:r>
                        <a:rPr lang="fr-FR" sz="1000" b="0" i="0" u="none" strike="noStrike">
                          <a:effectLst/>
                          <a:latin typeface="EC Square Sans Pro" panose="020B0506040000020004"/>
                        </a:rPr>
                        <a:t>Egypt</a:t>
                      </a:r>
                    </a:p>
                  </a:txBody>
                  <a:tcPr marL="6350" marR="6350" marT="6350" marB="0" anchor="ctr"/>
                </a:tc>
                <a:tc>
                  <a:txBody>
                    <a:bodyPr/>
                    <a:lstStyle/>
                    <a:p>
                      <a:pPr algn="l" fontAlgn="b"/>
                      <a:r>
                        <a:rPr lang="en-US" sz="1000" b="0" i="0" u="none" strike="noStrike" dirty="0">
                          <a:effectLst/>
                          <a:latin typeface="Arial" panose="020B0604020202020204" pitchFamily="34" charset="0"/>
                        </a:rPr>
                        <a:t>African and European Stakeholders. Building Business Linkages between European and Africa Stakeholders, and Business Organizations (E-Commerce, Building Capacity Training, Promoting Entrepreneurship, and facilitating  Trade and Exhibitions)</a:t>
                      </a:r>
                    </a:p>
                  </a:txBody>
                  <a:tcPr marL="6350" marR="6350" marT="6350" marB="0" anchor="b"/>
                </a:tc>
                <a:extLst>
                  <a:ext uri="{0D108BD9-81ED-4DB2-BD59-A6C34878D82A}">
                    <a16:rowId xmlns:a16="http://schemas.microsoft.com/office/drawing/2014/main" val="1908313957"/>
                  </a:ext>
                </a:extLst>
              </a:tr>
              <a:tr h="398871">
                <a:tc>
                  <a:txBody>
                    <a:bodyPr/>
                    <a:lstStyle/>
                    <a:p>
                      <a:pPr algn="l" fontAlgn="b"/>
                      <a:r>
                        <a:rPr lang="fr-FR" sz="1000" b="0" i="0" u="none" strike="noStrike">
                          <a:effectLst/>
                          <a:latin typeface="EC Square Sans Pro" panose="020B0506040000020004"/>
                        </a:rPr>
                        <a:t>Africa Business Council</a:t>
                      </a:r>
                    </a:p>
                  </a:txBody>
                  <a:tcPr marL="6350" marR="6350" marT="6350" marB="0" anchor="ctr"/>
                </a:tc>
                <a:tc>
                  <a:txBody>
                    <a:bodyPr/>
                    <a:lstStyle/>
                    <a:p>
                      <a:pPr algn="l" fontAlgn="b"/>
                      <a:r>
                        <a:rPr lang="fr-FR" sz="1000" b="0" i="0" u="none" strike="noStrike">
                          <a:effectLst/>
                          <a:latin typeface="EC Square Sans Pro" panose="020B0506040000020004"/>
                        </a:rPr>
                        <a:t>Egypt</a:t>
                      </a:r>
                    </a:p>
                  </a:txBody>
                  <a:tcPr marL="6350" marR="6350" marT="6350" marB="0" anchor="ctr"/>
                </a:tc>
                <a:tc>
                  <a:txBody>
                    <a:bodyPr/>
                    <a:lstStyle/>
                    <a:p>
                      <a:pPr algn="l" fontAlgn="b"/>
                      <a:r>
                        <a:rPr lang="en-US" sz="1000" b="0" i="0" u="none" strike="noStrike" dirty="0" err="1">
                          <a:effectLst/>
                          <a:latin typeface="Arial" panose="020B0604020202020204" pitchFamily="34" charset="0"/>
                        </a:rPr>
                        <a:t>AfBC</a:t>
                      </a:r>
                      <a:r>
                        <a:rPr lang="en-US" sz="1000" b="0" i="0" u="none" strike="noStrike" dirty="0">
                          <a:effectLst/>
                          <a:latin typeface="Arial" panose="020B0604020202020204" pitchFamily="34" charset="0"/>
                        </a:rPr>
                        <a:t> would like to have B2B/B2G meetings with African and European Investors to discuss African-Europe business collaboration and entrepreneurship.</a:t>
                      </a:r>
                    </a:p>
                  </a:txBody>
                  <a:tcPr marL="6350" marR="6350" marT="6350" marB="0" anchor="ctr"/>
                </a:tc>
                <a:extLst>
                  <a:ext uri="{0D108BD9-81ED-4DB2-BD59-A6C34878D82A}">
                    <a16:rowId xmlns:a16="http://schemas.microsoft.com/office/drawing/2014/main" val="1448697685"/>
                  </a:ext>
                </a:extLst>
              </a:tr>
              <a:tr h="398871">
                <a:tc>
                  <a:txBody>
                    <a:bodyPr/>
                    <a:lstStyle/>
                    <a:p>
                      <a:pPr algn="l" fontAlgn="b"/>
                      <a:r>
                        <a:rPr lang="fr-FR" sz="1000" b="0" i="0" u="none" strike="noStrike">
                          <a:effectLst/>
                          <a:latin typeface="EC Square Sans Pro" panose="020B0506040000020004"/>
                        </a:rPr>
                        <a:t>Africa Business Council</a:t>
                      </a:r>
                    </a:p>
                  </a:txBody>
                  <a:tcPr marL="6350" marR="6350" marT="6350" marB="0" anchor="ctr"/>
                </a:tc>
                <a:tc>
                  <a:txBody>
                    <a:bodyPr/>
                    <a:lstStyle/>
                    <a:p>
                      <a:pPr algn="l" fontAlgn="b"/>
                      <a:r>
                        <a:rPr lang="fr-FR" sz="1000" b="0" i="0" u="none" strike="noStrike">
                          <a:effectLst/>
                          <a:latin typeface="EC Square Sans Pro" panose="020B0506040000020004"/>
                        </a:rPr>
                        <a:t>Egypt</a:t>
                      </a:r>
                    </a:p>
                  </a:txBody>
                  <a:tcPr marL="6350" marR="6350" marT="6350" marB="0" anchor="ctr"/>
                </a:tc>
                <a:tc>
                  <a:txBody>
                    <a:bodyPr/>
                    <a:lstStyle/>
                    <a:p>
                      <a:pPr algn="l" fontAlgn="b"/>
                      <a:r>
                        <a:rPr lang="en-US" sz="1000" b="0" i="0" u="none" strike="noStrike" dirty="0">
                          <a:effectLst/>
                          <a:latin typeface="Arial" panose="020B0604020202020204" pitchFamily="34" charset="0"/>
                        </a:rPr>
                        <a:t>Role of Media in Promoting Africa Europe Businesses"</a:t>
                      </a:r>
                    </a:p>
                  </a:txBody>
                  <a:tcPr marL="6350" marR="6350" marT="6350" marB="0" anchor="ctr"/>
                </a:tc>
                <a:extLst>
                  <a:ext uri="{0D108BD9-81ED-4DB2-BD59-A6C34878D82A}">
                    <a16:rowId xmlns:a16="http://schemas.microsoft.com/office/drawing/2014/main" val="3504636698"/>
                  </a:ext>
                </a:extLst>
              </a:tr>
              <a:tr h="398871">
                <a:tc>
                  <a:txBody>
                    <a:bodyPr/>
                    <a:lstStyle/>
                    <a:p>
                      <a:pPr algn="l" fontAlgn="b"/>
                      <a:r>
                        <a:rPr lang="fr-FR" sz="1000" b="0" i="0" u="none" strike="noStrike">
                          <a:effectLst/>
                          <a:latin typeface="EC Square Sans Pro" panose="020B0506040000020004"/>
                        </a:rPr>
                        <a:t>Africa In Colors</a:t>
                      </a:r>
                    </a:p>
                  </a:txBody>
                  <a:tcPr marL="6350" marR="6350" marT="6350" marB="0" anchor="ctr"/>
                </a:tc>
                <a:tc>
                  <a:txBody>
                    <a:bodyPr/>
                    <a:lstStyle/>
                    <a:p>
                      <a:pPr algn="l" fontAlgn="b"/>
                      <a:r>
                        <a:rPr lang="fr-FR" sz="1000" b="0" i="0" u="none" strike="noStrike">
                          <a:effectLst/>
                          <a:latin typeface="EC Square Sans Pro" panose="020B0506040000020004"/>
                        </a:rPr>
                        <a:t>Rwanda</a:t>
                      </a:r>
                    </a:p>
                  </a:txBody>
                  <a:tcPr marL="6350" marR="6350" marT="6350" marB="0" anchor="ctr"/>
                </a:tc>
                <a:tc>
                  <a:txBody>
                    <a:bodyPr/>
                    <a:lstStyle/>
                    <a:p>
                      <a:pPr algn="l" fontAlgn="b"/>
                      <a:r>
                        <a:rPr lang="en-US" sz="1000" b="0" i="0" u="none" strike="noStrike">
                          <a:effectLst/>
                          <a:latin typeface="Arial" panose="020B0604020202020204" pitchFamily="34" charset="0"/>
                        </a:rPr>
                        <a:t>We will be discussing everything culture and creative industry, opportunities and the future of it on the African continent</a:t>
                      </a:r>
                    </a:p>
                  </a:txBody>
                  <a:tcPr marL="6350" marR="6350" marT="6350" marB="0" anchor="b"/>
                </a:tc>
                <a:extLst>
                  <a:ext uri="{0D108BD9-81ED-4DB2-BD59-A6C34878D82A}">
                    <a16:rowId xmlns:a16="http://schemas.microsoft.com/office/drawing/2014/main" val="3692226424"/>
                  </a:ext>
                </a:extLst>
              </a:tr>
              <a:tr h="398871">
                <a:tc>
                  <a:txBody>
                    <a:bodyPr/>
                    <a:lstStyle/>
                    <a:p>
                      <a:pPr algn="l" fontAlgn="b"/>
                      <a:r>
                        <a:rPr lang="fr-FR" sz="1000" b="0" i="0" u="none" strike="noStrike">
                          <a:effectLst/>
                          <a:latin typeface="EC Square Sans Pro" panose="020B0506040000020004"/>
                        </a:rPr>
                        <a:t>AfroGreenTech</a:t>
                      </a:r>
                    </a:p>
                  </a:txBody>
                  <a:tcPr marL="6350" marR="6350" marT="6350" marB="0" anchor="ctr"/>
                </a:tc>
                <a:tc>
                  <a:txBody>
                    <a:bodyPr/>
                    <a:lstStyle/>
                    <a:p>
                      <a:pPr algn="l" fontAlgn="b"/>
                      <a:r>
                        <a:rPr lang="fr-FR" sz="1000" b="0" i="0" u="none" strike="noStrike">
                          <a:effectLst/>
                          <a:latin typeface="EC Square Sans Pro" panose="020B0506040000020004"/>
                        </a:rPr>
                        <a:t>Cameroon</a:t>
                      </a:r>
                    </a:p>
                  </a:txBody>
                  <a:tcPr marL="6350" marR="6350" marT="6350" marB="0" anchor="ctr"/>
                </a:tc>
                <a:tc>
                  <a:txBody>
                    <a:bodyPr/>
                    <a:lstStyle/>
                    <a:p>
                      <a:pPr algn="l" fontAlgn="b"/>
                      <a:r>
                        <a:rPr lang="en-US" sz="1000" b="0" i="0" u="none" strike="noStrike" dirty="0">
                          <a:effectLst/>
                          <a:latin typeface="Arial" panose="020B0604020202020204" pitchFamily="34" charset="0"/>
                        </a:rPr>
                        <a:t>We would like to meet regulators, startups, entrepreneurs and investors to have a meeting on global economy, real estate, health, education, financial inclusion and future of work.</a:t>
                      </a:r>
                    </a:p>
                  </a:txBody>
                  <a:tcPr marL="6350" marR="6350" marT="6350" marB="0" anchor="b"/>
                </a:tc>
                <a:extLst>
                  <a:ext uri="{0D108BD9-81ED-4DB2-BD59-A6C34878D82A}">
                    <a16:rowId xmlns:a16="http://schemas.microsoft.com/office/drawing/2014/main" val="2297313632"/>
                  </a:ext>
                </a:extLst>
              </a:tr>
              <a:tr h="265913">
                <a:tc>
                  <a:txBody>
                    <a:bodyPr/>
                    <a:lstStyle/>
                    <a:p>
                      <a:pPr algn="l" fontAlgn="b"/>
                      <a:r>
                        <a:rPr lang="fr-FR" sz="1000" b="0" i="0" u="none" strike="noStrike">
                          <a:effectLst/>
                          <a:latin typeface="EC Square Sans Pro" panose="020B0506040000020004"/>
                        </a:rPr>
                        <a:t>CEN CENELEC</a:t>
                      </a:r>
                    </a:p>
                  </a:txBody>
                  <a:tcPr marL="6350" marR="6350" marT="6350" marB="0" anchor="ctr"/>
                </a:tc>
                <a:tc>
                  <a:txBody>
                    <a:bodyPr/>
                    <a:lstStyle/>
                    <a:p>
                      <a:pPr algn="l" fontAlgn="b"/>
                      <a:r>
                        <a:rPr lang="fr-FR" sz="1000" b="0" i="0" u="none" strike="noStrike">
                          <a:effectLst/>
                          <a:latin typeface="EC Square Sans Pro" panose="020B0506040000020004"/>
                        </a:rPr>
                        <a:t>Belgium</a:t>
                      </a:r>
                    </a:p>
                  </a:txBody>
                  <a:tcPr marL="6350" marR="6350" marT="6350" marB="0" anchor="ctr"/>
                </a:tc>
                <a:tc>
                  <a:txBody>
                    <a:bodyPr/>
                    <a:lstStyle/>
                    <a:p>
                      <a:pPr algn="l" fontAlgn="b"/>
                      <a:r>
                        <a:rPr lang="fr-FR" sz="1000" b="0" i="0" u="none" strike="noStrike" dirty="0" err="1">
                          <a:effectLst/>
                          <a:latin typeface="Arial" panose="020B0604020202020204" pitchFamily="34" charset="0"/>
                        </a:rPr>
                        <a:t>Africa’s</a:t>
                      </a:r>
                      <a:r>
                        <a:rPr lang="fr-FR" sz="1000" b="0" i="0" u="none" strike="noStrike" dirty="0">
                          <a:effectLst/>
                          <a:latin typeface="Arial" panose="020B0604020202020204" pitchFamily="34" charset="0"/>
                        </a:rPr>
                        <a:t> </a:t>
                      </a:r>
                      <a:r>
                        <a:rPr lang="fr-FR" sz="1000" b="0" i="0" u="none" strike="noStrike" dirty="0" err="1">
                          <a:effectLst/>
                          <a:latin typeface="Arial" panose="020B0604020202020204" pitchFamily="34" charset="0"/>
                        </a:rPr>
                        <a:t>industrialization</a:t>
                      </a:r>
                      <a:r>
                        <a:rPr lang="fr-FR" sz="1000" b="0" i="0" u="none" strike="noStrike" dirty="0">
                          <a:effectLst/>
                          <a:latin typeface="Arial" panose="020B0604020202020204" pitchFamily="34" charset="0"/>
                        </a:rPr>
                        <a:t> </a:t>
                      </a:r>
                      <a:r>
                        <a:rPr lang="fr-FR" sz="1000" b="0" i="0" u="none" strike="noStrike" dirty="0" err="1">
                          <a:effectLst/>
                          <a:latin typeface="Arial" panose="020B0604020202020204" pitchFamily="34" charset="0"/>
                        </a:rPr>
                        <a:t>strategy</a:t>
                      </a:r>
                      <a:endParaRPr lang="fr-FR" sz="1000" b="0" i="0" u="none" strike="noStrike" dirty="0">
                        <a:effectLst/>
                        <a:latin typeface="Arial" panose="020B0604020202020204" pitchFamily="34" charset="0"/>
                      </a:endParaRPr>
                    </a:p>
                  </a:txBody>
                  <a:tcPr marL="6350" marR="6350" marT="6350" marB="0" anchor="ctr"/>
                </a:tc>
                <a:extLst>
                  <a:ext uri="{0D108BD9-81ED-4DB2-BD59-A6C34878D82A}">
                    <a16:rowId xmlns:a16="http://schemas.microsoft.com/office/drawing/2014/main" val="2057022991"/>
                  </a:ext>
                </a:extLst>
              </a:tr>
              <a:tr h="531829">
                <a:tc>
                  <a:txBody>
                    <a:bodyPr/>
                    <a:lstStyle/>
                    <a:p>
                      <a:pPr algn="l" fontAlgn="b"/>
                      <a:r>
                        <a:rPr lang="en-US" sz="1000" b="0" i="0" u="none" strike="noStrike">
                          <a:effectLst/>
                          <a:latin typeface="EC Square Sans Pro" panose="020B0506040000020004"/>
                        </a:rPr>
                        <a:t>Delegation of the EU to Tunisia</a:t>
                      </a:r>
                    </a:p>
                  </a:txBody>
                  <a:tcPr marL="6350" marR="6350" marT="6350" marB="0" anchor="ctr"/>
                </a:tc>
                <a:tc>
                  <a:txBody>
                    <a:bodyPr/>
                    <a:lstStyle/>
                    <a:p>
                      <a:pPr algn="l" fontAlgn="b"/>
                      <a:r>
                        <a:rPr lang="fr-FR" sz="1000" b="0" i="0" u="none" strike="noStrike">
                          <a:effectLst/>
                          <a:latin typeface="EC Square Sans Pro" panose="020B0506040000020004"/>
                        </a:rPr>
                        <a:t>Tunisia</a:t>
                      </a:r>
                    </a:p>
                  </a:txBody>
                  <a:tcPr marL="6350" marR="6350" marT="6350" marB="0" anchor="ctr"/>
                </a:tc>
                <a:tc>
                  <a:txBody>
                    <a:bodyPr/>
                    <a:lstStyle/>
                    <a:p>
                      <a:pPr algn="l" fontAlgn="b"/>
                      <a:r>
                        <a:rPr lang="en-US" sz="1000" b="0" i="0" u="none" strike="noStrike" dirty="0">
                          <a:effectLst/>
                          <a:latin typeface="Arial" panose="020B0604020202020204" pitchFamily="34" charset="0"/>
                        </a:rPr>
                        <a:t>topics: investment climate  in Tunisia + benchmarking Study comparing the competitiveness of countries  North Africa + success  stories from a selection of private investors  in Tunisia</a:t>
                      </a:r>
                    </a:p>
                  </a:txBody>
                  <a:tcPr marL="6350" marR="6350" marT="6350" marB="0" anchor="ctr"/>
                </a:tc>
                <a:extLst>
                  <a:ext uri="{0D108BD9-81ED-4DB2-BD59-A6C34878D82A}">
                    <a16:rowId xmlns:a16="http://schemas.microsoft.com/office/drawing/2014/main" val="219710790"/>
                  </a:ext>
                </a:extLst>
              </a:tr>
              <a:tr h="265913">
                <a:tc>
                  <a:txBody>
                    <a:bodyPr/>
                    <a:lstStyle/>
                    <a:p>
                      <a:pPr algn="l" fontAlgn="b"/>
                      <a:r>
                        <a:rPr lang="en-US" sz="1000" b="0" i="0" u="none" strike="noStrike">
                          <a:effectLst/>
                          <a:latin typeface="EC Square Sans Pro" panose="020B0506040000020004"/>
                        </a:rPr>
                        <a:t>East African Chamber of Commerce, Industry and Agriculture</a:t>
                      </a:r>
                    </a:p>
                  </a:txBody>
                  <a:tcPr marL="6350" marR="6350" marT="6350" marB="0" anchor="ctr"/>
                </a:tc>
                <a:tc>
                  <a:txBody>
                    <a:bodyPr/>
                    <a:lstStyle/>
                    <a:p>
                      <a:pPr algn="l" fontAlgn="b"/>
                      <a:r>
                        <a:rPr lang="fr-FR" sz="1000" b="0" i="0" u="none" strike="noStrike">
                          <a:effectLst/>
                          <a:latin typeface="EC Square Sans Pro" panose="020B0506040000020004"/>
                        </a:rPr>
                        <a:t>Kenya</a:t>
                      </a:r>
                    </a:p>
                  </a:txBody>
                  <a:tcPr marL="6350" marR="6350" marT="6350" marB="0" anchor="ctr"/>
                </a:tc>
                <a:tc>
                  <a:txBody>
                    <a:bodyPr/>
                    <a:lstStyle/>
                    <a:p>
                      <a:pPr algn="l" fontAlgn="b"/>
                      <a:r>
                        <a:rPr lang="en-US" sz="1000" b="0" i="0" u="none" strike="noStrike" dirty="0">
                          <a:effectLst/>
                          <a:latin typeface="Arial" panose="020B0604020202020204" pitchFamily="34" charset="0"/>
                        </a:rPr>
                        <a:t>Entities/people who fall under the Energy and Transportation sector.</a:t>
                      </a:r>
                    </a:p>
                  </a:txBody>
                  <a:tcPr marL="6350" marR="6350" marT="6350" marB="0" anchor="ctr"/>
                </a:tc>
                <a:extLst>
                  <a:ext uri="{0D108BD9-81ED-4DB2-BD59-A6C34878D82A}">
                    <a16:rowId xmlns:a16="http://schemas.microsoft.com/office/drawing/2014/main" val="2083843810"/>
                  </a:ext>
                </a:extLst>
              </a:tr>
              <a:tr h="576000">
                <a:tc>
                  <a:txBody>
                    <a:bodyPr/>
                    <a:lstStyle/>
                    <a:p>
                      <a:pPr algn="l" fontAlgn="b"/>
                      <a:r>
                        <a:rPr lang="fr-FR" sz="1000" b="0" i="0" u="none" strike="noStrike">
                          <a:effectLst/>
                          <a:latin typeface="EC Square Sans Pro" panose="020B0506040000020004"/>
                        </a:rPr>
                        <a:t>European Commission</a:t>
                      </a:r>
                    </a:p>
                  </a:txBody>
                  <a:tcPr marL="6350" marR="6350" marT="6350" marB="0" anchor="ctr"/>
                </a:tc>
                <a:tc>
                  <a:txBody>
                    <a:bodyPr/>
                    <a:lstStyle/>
                    <a:p>
                      <a:pPr algn="l" fontAlgn="b"/>
                      <a:r>
                        <a:rPr lang="fr-FR" sz="1000" b="0" i="0" u="none" strike="noStrike">
                          <a:effectLst/>
                          <a:latin typeface="EC Square Sans Pro" panose="020B0506040000020004"/>
                        </a:rPr>
                        <a:t>Belgium</a:t>
                      </a:r>
                    </a:p>
                  </a:txBody>
                  <a:tcPr marL="6350" marR="6350" marT="6350" marB="0" anchor="ctr"/>
                </a:tc>
                <a:tc>
                  <a:txBody>
                    <a:bodyPr/>
                    <a:lstStyle/>
                    <a:p>
                      <a:pPr algn="l" fontAlgn="b"/>
                      <a:r>
                        <a:rPr lang="en-US" sz="1000" b="0" i="0" u="none" strike="noStrike" dirty="0">
                          <a:effectLst/>
                          <a:latin typeface="Arial" panose="020B0604020202020204" pitchFamily="34" charset="0"/>
                        </a:rPr>
                        <a:t>The meeting should focus on networking between European and African SMEs, clusters and other business organizations and their members.</a:t>
                      </a:r>
                    </a:p>
                  </a:txBody>
                  <a:tcPr marL="6350" marR="6350" marT="6350" marB="0" anchor="ctr"/>
                </a:tc>
                <a:extLst>
                  <a:ext uri="{0D108BD9-81ED-4DB2-BD59-A6C34878D82A}">
                    <a16:rowId xmlns:a16="http://schemas.microsoft.com/office/drawing/2014/main" val="734946002"/>
                  </a:ext>
                </a:extLst>
              </a:tr>
              <a:tr h="398871">
                <a:tc>
                  <a:txBody>
                    <a:bodyPr/>
                    <a:lstStyle/>
                    <a:p>
                      <a:pPr algn="l" fontAlgn="b"/>
                      <a:r>
                        <a:rPr lang="fr-FR" sz="1000" b="0" i="0" u="none" strike="noStrike">
                          <a:effectLst/>
                          <a:latin typeface="EC Square Sans Pro" panose="020B0506040000020004"/>
                        </a:rPr>
                        <a:t>European Commission</a:t>
                      </a:r>
                    </a:p>
                  </a:txBody>
                  <a:tcPr marL="6350" marR="6350" marT="6350" marB="0" anchor="ctr"/>
                </a:tc>
                <a:tc>
                  <a:txBody>
                    <a:bodyPr/>
                    <a:lstStyle/>
                    <a:p>
                      <a:pPr algn="l" fontAlgn="b"/>
                      <a:r>
                        <a:rPr lang="fr-FR" sz="1000" b="0" i="0" u="none" strike="noStrike" dirty="0" err="1">
                          <a:effectLst/>
                          <a:latin typeface="EC Square Sans Pro" panose="020B0506040000020004"/>
                        </a:rPr>
                        <a:t>Belgium</a:t>
                      </a:r>
                      <a:endParaRPr lang="fr-FR" sz="1000" b="0" i="0" u="none" strike="noStrike" dirty="0">
                        <a:effectLst/>
                        <a:latin typeface="EC Square Sans Pro" panose="020B0506040000020004"/>
                      </a:endParaRPr>
                    </a:p>
                  </a:txBody>
                  <a:tcPr marL="6350" marR="6350" marT="6350" marB="0" anchor="ctr"/>
                </a:tc>
                <a:tc>
                  <a:txBody>
                    <a:bodyPr/>
                    <a:lstStyle/>
                    <a:p>
                      <a:pPr algn="l" fontAlgn="b"/>
                      <a:r>
                        <a:rPr lang="en-US" sz="1000" b="0" i="0" u="none" strike="noStrike" dirty="0">
                          <a:effectLst/>
                          <a:latin typeface="Arial" panose="020B0604020202020204" pitchFamily="34" charset="0"/>
                        </a:rPr>
                        <a:t>This Forum offers an opportunity to outreach with both the EU and African businesses, to discuss and showcase how the regulatory tools, the use of international standards and a proportionate, risk-based approach to determine the least burdensome conformity assessment procedures can boost their business opportunities.</a:t>
                      </a:r>
                    </a:p>
                  </a:txBody>
                  <a:tcPr marL="6350" marR="6350" marT="6350" marB="0" anchor="b"/>
                </a:tc>
                <a:extLst>
                  <a:ext uri="{0D108BD9-81ED-4DB2-BD59-A6C34878D82A}">
                    <a16:rowId xmlns:a16="http://schemas.microsoft.com/office/drawing/2014/main" val="3022072899"/>
                  </a:ext>
                </a:extLst>
              </a:tr>
            </a:tbl>
          </a:graphicData>
        </a:graphic>
      </p:graphicFrame>
      <p:sp>
        <p:nvSpPr>
          <p:cNvPr id="7" name="Content Placeholder 2">
            <a:extLst>
              <a:ext uri="{FF2B5EF4-FFF2-40B4-BE49-F238E27FC236}">
                <a16:creationId xmlns:a16="http://schemas.microsoft.com/office/drawing/2014/main" id="{3E41264C-71D4-4077-AEAE-FF8A6C8EDB50}"/>
              </a:ext>
            </a:extLst>
          </p:cNvPr>
          <p:cNvSpPr txBox="1">
            <a:spLocks/>
          </p:cNvSpPr>
          <p:nvPr/>
        </p:nvSpPr>
        <p:spPr>
          <a:xfrm>
            <a:off x="3038367" y="453798"/>
            <a:ext cx="8786813" cy="416318"/>
          </a:xfrm>
          <a:prstGeom prst="rect">
            <a:avLst/>
          </a:prstGeom>
        </p:spPr>
        <p:txBody>
          <a:bodyPr vert="horz" lIns="91440" tIns="45720" rIns="91440" bIns="45720" rtlCol="0" anchor="t">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rgbClr val="68A5D7"/>
                </a:solidFill>
                <a:latin typeface="EC Square Sans Pro" panose="020B0506040000020004" pitchFamily="34" charset="0"/>
                <a:ea typeface="+mn-ea"/>
                <a:cs typeface="+mn-cs"/>
              </a:defRPr>
            </a:lvl1pPr>
            <a:lvl2pPr marL="173038" indent="-1619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EC Square Sans Pro" panose="020B0506040000020004" pitchFamily="34" charset="0"/>
                <a:ea typeface="+mn-ea"/>
                <a:cs typeface="+mn-cs"/>
              </a:defRPr>
            </a:lvl2pPr>
            <a:lvl3pPr marL="403225" indent="-173038" algn="l" defTabSz="914400" rtl="0" eaLnBrk="1" latinLnBrk="0" hangingPunct="1">
              <a:lnSpc>
                <a:spcPct val="90000"/>
              </a:lnSpc>
              <a:spcBef>
                <a:spcPts val="500"/>
              </a:spcBef>
              <a:buFont typeface="Arial" panose="020B0604020202020204" pitchFamily="34" charset="0"/>
              <a:buChar char="•"/>
              <a:tabLst/>
              <a:defRPr sz="1400" b="0" i="0" kern="1200">
                <a:solidFill>
                  <a:schemeClr val="tx1"/>
                </a:solidFill>
                <a:latin typeface="EC Square Sans Pro" panose="020B0506040000020004" pitchFamily="34" charset="0"/>
                <a:ea typeface="+mn-ea"/>
                <a:cs typeface="+mn-cs"/>
              </a:defRPr>
            </a:lvl3pPr>
            <a:lvl4pPr marL="633413" indent="-173038" algn="l" defTabSz="914400" rtl="0" eaLnBrk="1" latinLnBrk="0" hangingPunct="1">
              <a:lnSpc>
                <a:spcPct val="90000"/>
              </a:lnSpc>
              <a:spcBef>
                <a:spcPts val="500"/>
              </a:spcBef>
              <a:buFont typeface="Arial" panose="020B0604020202020204" pitchFamily="34" charset="0"/>
              <a:buChar char="•"/>
              <a:tabLst/>
              <a:defRPr sz="1400" b="0" i="0" kern="1200">
                <a:solidFill>
                  <a:schemeClr val="tx1"/>
                </a:solidFill>
                <a:latin typeface="EC Square Sans Pro" panose="020B0506040000020004" pitchFamily="34" charset="0"/>
                <a:ea typeface="+mn-ea"/>
                <a:cs typeface="+mn-cs"/>
              </a:defRPr>
            </a:lvl4pPr>
            <a:lvl5pPr marL="865188" indent="-173038" algn="l" defTabSz="914400" rtl="0" eaLnBrk="1" latinLnBrk="0" hangingPunct="1">
              <a:lnSpc>
                <a:spcPct val="90000"/>
              </a:lnSpc>
              <a:spcBef>
                <a:spcPts val="500"/>
              </a:spcBef>
              <a:buFont typeface="Arial" panose="020B0604020202020204" pitchFamily="34" charset="0"/>
              <a:buChar char="•"/>
              <a:tabLst/>
              <a:defRPr sz="1400" b="0" i="0" kern="1200">
                <a:solidFill>
                  <a:schemeClr val="tx1"/>
                </a:solidFill>
                <a:latin typeface="EC Square Sans Pro"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272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00000"/>
                </a:solidFill>
                <a:effectLst/>
                <a:uLnTx/>
                <a:uFillTx/>
                <a:latin typeface="EC Square Sans Pro"/>
                <a:ea typeface="+mn-ea"/>
                <a:cs typeface="+mn-cs"/>
              </a:rPr>
              <a:t>We propose to preselect 28 applications for the second wave. Some applications need to be further examined in coordination with Working groups. </a:t>
            </a:r>
          </a:p>
        </p:txBody>
      </p:sp>
    </p:spTree>
    <p:extLst>
      <p:ext uri="{BB962C8B-B14F-4D97-AF65-F5344CB8AC3E}">
        <p14:creationId xmlns:p14="http://schemas.microsoft.com/office/powerpoint/2010/main" val="42225069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A431BBA9-33B9-AE48-9C7F-2D5588B8E818}"/>
              </a:ext>
            </a:extLst>
          </p:cNvPr>
          <p:cNvSpPr>
            <a:spLocks noGrp="1"/>
          </p:cNvSpPr>
          <p:nvPr>
            <p:ph type="dt" sz="half" idx="10"/>
          </p:nvPr>
        </p:nvSpPr>
        <p:spPr>
          <a:xfrm>
            <a:off x="4511749" y="6281044"/>
            <a:ext cx="2743200" cy="365125"/>
          </a:xfr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cs typeface="+mn-cs"/>
              </a:rPr>
              <a:t>BUILDING STRONGER VALUE CHAINS FOR SUSTAINABLE GROWTH AND DECENT JOBS</a:t>
            </a:r>
          </a:p>
        </p:txBody>
      </p:sp>
      <p:sp>
        <p:nvSpPr>
          <p:cNvPr id="6" name="Titre 1">
            <a:extLst>
              <a:ext uri="{FF2B5EF4-FFF2-40B4-BE49-F238E27FC236}">
                <a16:creationId xmlns:a16="http://schemas.microsoft.com/office/drawing/2014/main" id="{42B5BF1C-341C-49C6-BDE8-1E5871AD3480}"/>
              </a:ext>
            </a:extLst>
          </p:cNvPr>
          <p:cNvSpPr txBox="1">
            <a:spLocks/>
          </p:cNvSpPr>
          <p:nvPr/>
        </p:nvSpPr>
        <p:spPr>
          <a:xfrm>
            <a:off x="792000" y="576956"/>
            <a:ext cx="10515600" cy="65049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b="0" i="0" kern="1200">
                <a:solidFill>
                  <a:srgbClr val="3F66A3"/>
                </a:solidFill>
                <a:latin typeface="EC Square Sans Pro Medium" panose="020B05060400000200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FR" sz="2000" b="0" i="0" u="none" strike="noStrike" kern="1200" cap="none" spc="0" normalizeH="0" baseline="0" noProof="1">
              <a:ln>
                <a:noFill/>
              </a:ln>
              <a:solidFill>
                <a:srgbClr val="3F66A3"/>
              </a:solidFill>
              <a:effectLst/>
              <a:uLnTx/>
              <a:uFillTx/>
              <a:latin typeface="EC Square Sans Pro Medium" panose="020B0506040000020004" pitchFamily="34" charset="0"/>
              <a:ea typeface="+mj-ea"/>
              <a:cs typeface="+mj-cs"/>
            </a:endParaRPr>
          </a:p>
        </p:txBody>
      </p:sp>
      <p:sp>
        <p:nvSpPr>
          <p:cNvPr id="11" name="Title 3">
            <a:extLst>
              <a:ext uri="{FF2B5EF4-FFF2-40B4-BE49-F238E27FC236}">
                <a16:creationId xmlns:a16="http://schemas.microsoft.com/office/drawing/2014/main" id="{A024FA78-7347-4444-BE8F-A30A75DC1F6C}"/>
              </a:ext>
            </a:extLst>
          </p:cNvPr>
          <p:cNvSpPr>
            <a:spLocks noGrp="1"/>
          </p:cNvSpPr>
          <p:nvPr>
            <p:ph type="title"/>
          </p:nvPr>
        </p:nvSpPr>
        <p:spPr>
          <a:xfrm>
            <a:off x="1008184" y="174032"/>
            <a:ext cx="10175631" cy="840623"/>
          </a:xfrm>
        </p:spPr>
        <p:txBody>
          <a:bodyPr vert="horz" lIns="91440" tIns="45720" rIns="91440" bIns="45720" rtlCol="0" anchor="ctr">
            <a:normAutofit/>
          </a:bodyPr>
          <a:lstStyle/>
          <a:p>
            <a:r>
              <a:rPr lang="en-US" noProof="1">
                <a:latin typeface="EC Square Sans Pro Medium"/>
              </a:rPr>
              <a:t>B2B/B2G (3)</a:t>
            </a:r>
            <a:endParaRPr lang="en-US" dirty="0">
              <a:latin typeface="EC Square Sans Pro Medium"/>
            </a:endParaRPr>
          </a:p>
        </p:txBody>
      </p:sp>
      <p:graphicFrame>
        <p:nvGraphicFramePr>
          <p:cNvPr id="13" name="Tableau 12">
            <a:extLst>
              <a:ext uri="{FF2B5EF4-FFF2-40B4-BE49-F238E27FC236}">
                <a16:creationId xmlns:a16="http://schemas.microsoft.com/office/drawing/2014/main" id="{0E285579-A6E3-4E29-8269-D33F7E33FDDA}"/>
              </a:ext>
            </a:extLst>
          </p:cNvPr>
          <p:cNvGraphicFramePr>
            <a:graphicFrameLocks noGrp="1"/>
          </p:cNvGraphicFramePr>
          <p:nvPr>
            <p:extLst/>
          </p:nvPr>
        </p:nvGraphicFramePr>
        <p:xfrm>
          <a:off x="1370898" y="922033"/>
          <a:ext cx="9357803" cy="5146216"/>
        </p:xfrm>
        <a:graphic>
          <a:graphicData uri="http://schemas.openxmlformats.org/drawingml/2006/table">
            <a:tbl>
              <a:tblPr firstRow="1" bandRow="1">
                <a:tableStyleId>{616DA210-FB5B-4158-B5E0-FEB733F419BA}</a:tableStyleId>
              </a:tblPr>
              <a:tblGrid>
                <a:gridCol w="2159813">
                  <a:extLst>
                    <a:ext uri="{9D8B030D-6E8A-4147-A177-3AD203B41FA5}">
                      <a16:colId xmlns:a16="http://schemas.microsoft.com/office/drawing/2014/main" val="3865656610"/>
                    </a:ext>
                  </a:extLst>
                </a:gridCol>
                <a:gridCol w="959917">
                  <a:extLst>
                    <a:ext uri="{9D8B030D-6E8A-4147-A177-3AD203B41FA5}">
                      <a16:colId xmlns:a16="http://schemas.microsoft.com/office/drawing/2014/main" val="1028958590"/>
                    </a:ext>
                  </a:extLst>
                </a:gridCol>
                <a:gridCol w="6238073">
                  <a:extLst>
                    <a:ext uri="{9D8B030D-6E8A-4147-A177-3AD203B41FA5}">
                      <a16:colId xmlns:a16="http://schemas.microsoft.com/office/drawing/2014/main" val="154160007"/>
                    </a:ext>
                  </a:extLst>
                </a:gridCol>
              </a:tblGrid>
              <a:tr h="175661">
                <a:tc>
                  <a:txBody>
                    <a:bodyPr/>
                    <a:lstStyle/>
                    <a:p>
                      <a:pPr algn="ctr" fontAlgn="t"/>
                      <a:r>
                        <a:rPr lang="fr-FR" sz="1100" u="none" strike="noStrike" dirty="0" err="1">
                          <a:effectLst/>
                        </a:rPr>
                        <a:t>Organization</a:t>
                      </a:r>
                      <a:r>
                        <a:rPr lang="fr-FR" sz="1100" u="none" strike="noStrike" dirty="0">
                          <a:effectLst/>
                        </a:rPr>
                        <a:t> </a:t>
                      </a:r>
                      <a:r>
                        <a:rPr lang="fr-FR" sz="1100" u="none" strike="noStrike" dirty="0" err="1">
                          <a:effectLst/>
                        </a:rPr>
                        <a:t>name</a:t>
                      </a:r>
                      <a:endParaRPr lang="fr-FR" sz="1100" b="1" i="1" u="none" strike="noStrike" dirty="0">
                        <a:effectLst/>
                        <a:latin typeface="Arial" panose="020B0604020202020204" pitchFamily="34" charset="0"/>
                      </a:endParaRPr>
                    </a:p>
                  </a:txBody>
                  <a:tcPr marL="4444" marR="4444" marT="4444" marB="0" anchor="ctr"/>
                </a:tc>
                <a:tc>
                  <a:txBody>
                    <a:bodyPr/>
                    <a:lstStyle/>
                    <a:p>
                      <a:pPr algn="ctr" fontAlgn="t"/>
                      <a:r>
                        <a:rPr lang="fr-FR" sz="1100" u="none" strike="noStrike">
                          <a:effectLst/>
                        </a:rPr>
                        <a:t>Country</a:t>
                      </a:r>
                      <a:endParaRPr lang="fr-FR" sz="1100" b="1" i="1" u="none" strike="noStrike">
                        <a:effectLst/>
                        <a:latin typeface="Arial" panose="020B0604020202020204" pitchFamily="34" charset="0"/>
                      </a:endParaRPr>
                    </a:p>
                  </a:txBody>
                  <a:tcPr marL="4444" marR="4444" marT="4444" marB="0" anchor="ctr"/>
                </a:tc>
                <a:tc>
                  <a:txBody>
                    <a:bodyPr/>
                    <a:lstStyle/>
                    <a:p>
                      <a:pPr algn="ctr" fontAlgn="t"/>
                      <a:r>
                        <a:rPr lang="fr-FR" sz="1100" u="none" strike="noStrike" err="1">
                          <a:effectLst/>
                        </a:rPr>
                        <a:t>Subject</a:t>
                      </a:r>
                      <a:r>
                        <a:rPr lang="fr-FR" sz="1100" u="none" strike="noStrike">
                          <a:effectLst/>
                        </a:rPr>
                        <a:t> B2B / B2G</a:t>
                      </a:r>
                      <a:endParaRPr lang="fr-FR" sz="1100" b="1" i="1" u="none" strike="noStrike">
                        <a:effectLst/>
                        <a:latin typeface="Arial" panose="020B0604020202020204" pitchFamily="34" charset="0"/>
                      </a:endParaRPr>
                    </a:p>
                  </a:txBody>
                  <a:tcPr marL="4444" marR="4444" marT="4444" marB="0" anchor="ctr"/>
                </a:tc>
                <a:extLst>
                  <a:ext uri="{0D108BD9-81ED-4DB2-BD59-A6C34878D82A}">
                    <a16:rowId xmlns:a16="http://schemas.microsoft.com/office/drawing/2014/main" val="1485715579"/>
                  </a:ext>
                </a:extLst>
              </a:tr>
              <a:tr h="175661">
                <a:tc>
                  <a:txBody>
                    <a:bodyPr/>
                    <a:lstStyle/>
                    <a:p>
                      <a:pPr algn="l" fontAlgn="b"/>
                      <a:r>
                        <a:rPr lang="fr-FR" sz="1000" b="0" i="0" u="none" strike="noStrike" dirty="0" err="1">
                          <a:effectLst/>
                          <a:latin typeface="EC Square Sans Pro" panose="020B0506040000020004"/>
                        </a:rPr>
                        <a:t>European</a:t>
                      </a:r>
                      <a:r>
                        <a:rPr lang="fr-FR" sz="1000" b="0" i="0" u="none" strike="noStrike" dirty="0">
                          <a:effectLst/>
                          <a:latin typeface="EC Square Sans Pro" panose="020B0506040000020004"/>
                        </a:rPr>
                        <a:t> Commission</a:t>
                      </a:r>
                    </a:p>
                  </a:txBody>
                  <a:tcPr marL="6350" marR="6350" marT="6350" marB="0" anchor="ctr"/>
                </a:tc>
                <a:tc>
                  <a:txBody>
                    <a:bodyPr/>
                    <a:lstStyle/>
                    <a:p>
                      <a:pPr algn="l" fontAlgn="b"/>
                      <a:r>
                        <a:rPr lang="fr-FR" sz="1000" b="0" i="0" u="none" strike="noStrike" dirty="0" err="1">
                          <a:effectLst/>
                          <a:latin typeface="EC Square Sans Pro" panose="020B0506040000020004"/>
                        </a:rPr>
                        <a:t>Belgium</a:t>
                      </a:r>
                      <a:endParaRPr lang="fr-FR" sz="1000" b="0" i="0" u="none" strike="noStrike" dirty="0">
                        <a:effectLst/>
                        <a:latin typeface="EC Square Sans Pro" panose="020B0506040000020004"/>
                      </a:endParaRPr>
                    </a:p>
                  </a:txBody>
                  <a:tcPr marL="6350" marR="6350" marT="6350" marB="0" anchor="ctr"/>
                </a:tc>
                <a:tc>
                  <a:txBody>
                    <a:bodyPr/>
                    <a:lstStyle/>
                    <a:p>
                      <a:pPr algn="l" fontAlgn="b"/>
                      <a:r>
                        <a:rPr lang="en-US" sz="1000" b="0" i="0" u="none" strike="noStrike" dirty="0">
                          <a:effectLst/>
                          <a:latin typeface="EC Square Sans Pro" panose="020B0506040000020004"/>
                        </a:rPr>
                        <a:t>Business tax representatives and tax authorities in Africa and EU. International organizations, regional organizations in EU and Africa.</a:t>
                      </a:r>
                    </a:p>
                  </a:txBody>
                  <a:tcPr marL="6350" marR="6350" marT="6350" marB="0" anchor="ctr"/>
                </a:tc>
                <a:extLst>
                  <a:ext uri="{0D108BD9-81ED-4DB2-BD59-A6C34878D82A}">
                    <a16:rowId xmlns:a16="http://schemas.microsoft.com/office/drawing/2014/main" val="1908313957"/>
                  </a:ext>
                </a:extLst>
              </a:tr>
              <a:tr h="398871">
                <a:tc>
                  <a:txBody>
                    <a:bodyPr/>
                    <a:lstStyle/>
                    <a:p>
                      <a:pPr algn="l" fontAlgn="b"/>
                      <a:r>
                        <a:rPr lang="fr-FR" sz="1000" b="0" i="0" u="none" strike="noStrike">
                          <a:effectLst/>
                          <a:latin typeface="EC Square Sans Pro" panose="020B0506040000020004"/>
                        </a:rPr>
                        <a:t>European Entrepreneurs CEA-PME</a:t>
                      </a:r>
                    </a:p>
                  </a:txBody>
                  <a:tcPr marL="6350" marR="6350" marT="6350" marB="0" anchor="ctr"/>
                </a:tc>
                <a:tc>
                  <a:txBody>
                    <a:bodyPr/>
                    <a:lstStyle/>
                    <a:p>
                      <a:pPr algn="l" fontAlgn="b"/>
                      <a:r>
                        <a:rPr lang="fr-FR" sz="1000" b="0" i="0" u="none" strike="noStrike">
                          <a:effectLst/>
                          <a:latin typeface="EC Square Sans Pro" panose="020B0506040000020004"/>
                        </a:rPr>
                        <a:t>Belgium</a:t>
                      </a:r>
                    </a:p>
                  </a:txBody>
                  <a:tcPr marL="6350" marR="6350" marT="6350" marB="0" anchor="ctr"/>
                </a:tc>
                <a:tc>
                  <a:txBody>
                    <a:bodyPr/>
                    <a:lstStyle/>
                    <a:p>
                      <a:pPr algn="l" fontAlgn="b"/>
                      <a:r>
                        <a:rPr lang="en-US" sz="1000" b="0" i="0" u="none" strike="noStrike">
                          <a:effectLst/>
                          <a:latin typeface="EC Square Sans Pro" panose="020B0506040000020004"/>
                        </a:rPr>
                        <a:t>B2G - African governments interested in developing their small business sector transferring our experience, best practices and know-how to their countries, European governments interested to develop trade with and investment in Africa by their national SMEs, taking advantage of our experience, networks and tools.</a:t>
                      </a:r>
                    </a:p>
                  </a:txBody>
                  <a:tcPr marL="6350" marR="6350" marT="6350" marB="0" anchor="ctr"/>
                </a:tc>
                <a:extLst>
                  <a:ext uri="{0D108BD9-81ED-4DB2-BD59-A6C34878D82A}">
                    <a16:rowId xmlns:a16="http://schemas.microsoft.com/office/drawing/2014/main" val="1448697685"/>
                  </a:ext>
                </a:extLst>
              </a:tr>
              <a:tr h="398871">
                <a:tc>
                  <a:txBody>
                    <a:bodyPr/>
                    <a:lstStyle/>
                    <a:p>
                      <a:pPr algn="l" fontAlgn="b"/>
                      <a:r>
                        <a:rPr lang="fr-FR" sz="1000" b="0" i="0" u="none" strike="noStrike">
                          <a:effectLst/>
                          <a:latin typeface="EC Square Sans Pro" panose="020B0506040000020004"/>
                        </a:rPr>
                        <a:t>European International Contractors (EIC)</a:t>
                      </a:r>
                    </a:p>
                  </a:txBody>
                  <a:tcPr marL="6350" marR="6350" marT="6350" marB="0" anchor="ctr"/>
                </a:tc>
                <a:tc>
                  <a:txBody>
                    <a:bodyPr/>
                    <a:lstStyle/>
                    <a:p>
                      <a:pPr algn="l" fontAlgn="b"/>
                      <a:r>
                        <a:rPr lang="fr-FR" sz="1000" b="0" i="0" u="none" strike="noStrike">
                          <a:effectLst/>
                          <a:latin typeface="EC Square Sans Pro" panose="020B0506040000020004"/>
                        </a:rPr>
                        <a:t>Germany</a:t>
                      </a:r>
                    </a:p>
                  </a:txBody>
                  <a:tcPr marL="6350" marR="6350" marT="6350" marB="0" anchor="ctr"/>
                </a:tc>
                <a:tc>
                  <a:txBody>
                    <a:bodyPr/>
                    <a:lstStyle/>
                    <a:p>
                      <a:pPr algn="l" fontAlgn="b"/>
                      <a:r>
                        <a:rPr lang="fr-FR" sz="1000" b="0" i="0" u="none" strike="noStrike" dirty="0">
                          <a:effectLst/>
                          <a:latin typeface="EC Square Sans Pro" panose="020B0506040000020004"/>
                        </a:rPr>
                        <a:t>DG INTPA, EIB, AUDA NEPAD, </a:t>
                      </a:r>
                      <a:r>
                        <a:rPr lang="fr-FR" sz="1000" b="0" i="0" u="none" strike="noStrike" dirty="0" err="1">
                          <a:effectLst/>
                          <a:latin typeface="EC Square Sans Pro" panose="020B0506040000020004"/>
                        </a:rPr>
                        <a:t>AfDB</a:t>
                      </a:r>
                      <a:r>
                        <a:rPr lang="fr-FR" sz="1000" b="0" i="0" u="none" strike="noStrike" dirty="0">
                          <a:effectLst/>
                          <a:latin typeface="EC Square Sans Pro" panose="020B0506040000020004"/>
                        </a:rPr>
                        <a:t>, EIC</a:t>
                      </a:r>
                      <a:br>
                        <a:rPr lang="fr-FR" sz="1000" b="0" i="0" u="none" strike="noStrike" dirty="0">
                          <a:effectLst/>
                          <a:latin typeface="EC Square Sans Pro" panose="020B0506040000020004"/>
                        </a:rPr>
                      </a:br>
                      <a:r>
                        <a:rPr lang="fr-FR" sz="1000" b="0" i="0" u="none" strike="noStrike" dirty="0">
                          <a:effectLst/>
                          <a:latin typeface="EC Square Sans Pro" panose="020B0506040000020004"/>
                        </a:rPr>
                        <a:t>Infrastructure </a:t>
                      </a:r>
                      <a:r>
                        <a:rPr lang="fr-FR" sz="1000" b="0" i="0" u="none" strike="noStrike" dirty="0" err="1">
                          <a:effectLst/>
                          <a:latin typeface="EC Square Sans Pro" panose="020B0506040000020004"/>
                        </a:rPr>
                        <a:t>financing</a:t>
                      </a:r>
                      <a:r>
                        <a:rPr lang="fr-FR" sz="1000" b="0" i="0" u="none" strike="noStrike" dirty="0">
                          <a:effectLst/>
                          <a:latin typeface="EC Square Sans Pro" panose="020B0506040000020004"/>
                        </a:rPr>
                        <a:t>, Global Gateway</a:t>
                      </a:r>
                    </a:p>
                  </a:txBody>
                  <a:tcPr marL="6350" marR="6350" marT="6350" marB="0" anchor="ctr"/>
                </a:tc>
                <a:extLst>
                  <a:ext uri="{0D108BD9-81ED-4DB2-BD59-A6C34878D82A}">
                    <a16:rowId xmlns:a16="http://schemas.microsoft.com/office/drawing/2014/main" val="3504636698"/>
                  </a:ext>
                </a:extLst>
              </a:tr>
              <a:tr h="398871">
                <a:tc>
                  <a:txBody>
                    <a:bodyPr/>
                    <a:lstStyle/>
                    <a:p>
                      <a:pPr algn="l" fontAlgn="b"/>
                      <a:r>
                        <a:rPr lang="fr-FR" sz="1000" b="0" i="0" u="none" strike="noStrike">
                          <a:effectLst/>
                          <a:latin typeface="EC Square Sans Pro" panose="020B0506040000020004"/>
                        </a:rPr>
                        <a:t>Eutelsat</a:t>
                      </a:r>
                    </a:p>
                  </a:txBody>
                  <a:tcPr marL="6350" marR="6350" marT="6350" marB="0" anchor="ctr"/>
                </a:tc>
                <a:tc>
                  <a:txBody>
                    <a:bodyPr/>
                    <a:lstStyle/>
                    <a:p>
                      <a:pPr algn="l" fontAlgn="b"/>
                      <a:r>
                        <a:rPr lang="fr-FR" sz="1000" b="0" i="0" u="none" strike="noStrike">
                          <a:effectLst/>
                          <a:latin typeface="EC Square Sans Pro" panose="020B0506040000020004"/>
                        </a:rPr>
                        <a:t>France</a:t>
                      </a:r>
                    </a:p>
                  </a:txBody>
                  <a:tcPr marL="6350" marR="6350" marT="6350" marB="0" anchor="ctr"/>
                </a:tc>
                <a:tc>
                  <a:txBody>
                    <a:bodyPr/>
                    <a:lstStyle/>
                    <a:p>
                      <a:pPr algn="l" fontAlgn="b"/>
                      <a:r>
                        <a:rPr lang="en-US" sz="1000" b="0" i="0" u="none" strike="noStrike">
                          <a:effectLst/>
                          <a:latin typeface="EC Square Sans Pro" panose="020B0506040000020004"/>
                        </a:rPr>
                        <a:t>We would like to see governments as well as entrepreneurs from both continents attend to discuss the issue of broadband connectivity via satellite in Africa at an affordable price and for full coverage.</a:t>
                      </a:r>
                    </a:p>
                  </a:txBody>
                  <a:tcPr marL="6350" marR="6350" marT="6350" marB="0" anchor="ctr"/>
                </a:tc>
                <a:extLst>
                  <a:ext uri="{0D108BD9-81ED-4DB2-BD59-A6C34878D82A}">
                    <a16:rowId xmlns:a16="http://schemas.microsoft.com/office/drawing/2014/main" val="3692226424"/>
                  </a:ext>
                </a:extLst>
              </a:tr>
              <a:tr h="398871">
                <a:tc>
                  <a:txBody>
                    <a:bodyPr/>
                    <a:lstStyle/>
                    <a:p>
                      <a:pPr algn="l" fontAlgn="b"/>
                      <a:r>
                        <a:rPr lang="fr-FR" sz="1000" b="0" i="0" u="none" strike="noStrike">
                          <a:effectLst/>
                          <a:latin typeface="EC Square Sans Pro" panose="020B0506040000020004"/>
                        </a:rPr>
                        <a:t>FCA Investments</a:t>
                      </a:r>
                    </a:p>
                  </a:txBody>
                  <a:tcPr marL="6350" marR="6350" marT="6350" marB="0" anchor="ctr"/>
                </a:tc>
                <a:tc>
                  <a:txBody>
                    <a:bodyPr/>
                    <a:lstStyle/>
                    <a:p>
                      <a:pPr algn="l" fontAlgn="b"/>
                      <a:r>
                        <a:rPr lang="fr-FR" sz="1000" b="0" i="0" u="none" strike="noStrike">
                          <a:effectLst/>
                          <a:latin typeface="EC Square Sans Pro" panose="020B0506040000020004"/>
                        </a:rPr>
                        <a:t>Finland</a:t>
                      </a:r>
                    </a:p>
                  </a:txBody>
                  <a:tcPr marL="6350" marR="6350" marT="6350" marB="0" anchor="ctr"/>
                </a:tc>
                <a:tc>
                  <a:txBody>
                    <a:bodyPr/>
                    <a:lstStyle/>
                    <a:p>
                      <a:pPr algn="l" fontAlgn="b"/>
                      <a:r>
                        <a:rPr lang="en-US" sz="1000" b="0" i="0" u="none" strike="noStrike" dirty="0">
                          <a:effectLst/>
                          <a:latin typeface="EC Square Sans Pro" panose="020B0506040000020004"/>
                        </a:rPr>
                        <a:t>Issues that we like to discuss include: - How can we jointly provide the sustainable SMEs in African LDCs a competitive edge beyond access to finance? </a:t>
                      </a:r>
                      <a:br>
                        <a:rPr lang="en-US" sz="1000" b="0" i="0" u="none" strike="noStrike" dirty="0">
                          <a:effectLst/>
                          <a:latin typeface="EC Square Sans Pro" panose="020B0506040000020004"/>
                        </a:rPr>
                      </a:br>
                      <a:r>
                        <a:rPr lang="en-US" sz="1000" b="0" i="0" u="none" strike="noStrike" dirty="0">
                          <a:effectLst/>
                          <a:latin typeface="EC Square Sans Pro" panose="020B0506040000020004"/>
                        </a:rPr>
                        <a:t>- How do the African countries – with the support from international actors best support the SMEs and their ecosystems? </a:t>
                      </a:r>
                      <a:br>
                        <a:rPr lang="en-US" sz="1000" b="0" i="0" u="none" strike="noStrike" dirty="0">
                          <a:effectLst/>
                          <a:latin typeface="EC Square Sans Pro" panose="020B0506040000020004"/>
                        </a:rPr>
                      </a:br>
                      <a:r>
                        <a:rPr lang="en-US" sz="1000" b="0" i="0" u="none" strike="noStrike" dirty="0">
                          <a:effectLst/>
                          <a:latin typeface="EC Square Sans Pro" panose="020B0506040000020004"/>
                        </a:rPr>
                        <a:t>- What is the role of private sector of developed countries in supporting the LDCs in areas such as digitalization?</a:t>
                      </a:r>
                      <a:br>
                        <a:rPr lang="en-US" sz="1000" b="0" i="0" u="none" strike="noStrike" dirty="0">
                          <a:effectLst/>
                          <a:latin typeface="EC Square Sans Pro" panose="020B0506040000020004"/>
                        </a:rPr>
                      </a:br>
                      <a:r>
                        <a:rPr lang="en-US" sz="1000" b="0" i="0" u="none" strike="noStrike" dirty="0">
                          <a:effectLst/>
                          <a:latin typeface="EC Square Sans Pro" panose="020B0506040000020004"/>
                        </a:rPr>
                        <a:t>- how to realize the promise of macro-level initiatives such as the Investing in Young Business in Africa to contribute to national economies and the SDGs alike?</a:t>
                      </a:r>
                    </a:p>
                  </a:txBody>
                  <a:tcPr marL="6350" marR="6350" marT="6350" marB="0" anchor="ctr"/>
                </a:tc>
                <a:extLst>
                  <a:ext uri="{0D108BD9-81ED-4DB2-BD59-A6C34878D82A}">
                    <a16:rowId xmlns:a16="http://schemas.microsoft.com/office/drawing/2014/main" val="2297313632"/>
                  </a:ext>
                </a:extLst>
              </a:tr>
              <a:tr h="265913">
                <a:tc>
                  <a:txBody>
                    <a:bodyPr/>
                    <a:lstStyle/>
                    <a:p>
                      <a:pPr algn="l" fontAlgn="b"/>
                      <a:r>
                        <a:rPr lang="en-US" sz="1000" b="0" i="0" u="none" strike="noStrike">
                          <a:effectLst/>
                          <a:latin typeface="EC Square Sans Pro" panose="020B0506040000020004"/>
                        </a:rPr>
                        <a:t>GLOBAL YOUTH ACTION NETWORK/TAKINGIT GLOBAL</a:t>
                      </a:r>
                    </a:p>
                  </a:txBody>
                  <a:tcPr marL="6350" marR="6350" marT="6350" marB="0" anchor="ctr"/>
                </a:tc>
                <a:tc>
                  <a:txBody>
                    <a:bodyPr/>
                    <a:lstStyle/>
                    <a:p>
                      <a:pPr algn="l" fontAlgn="b"/>
                      <a:r>
                        <a:rPr lang="fr-FR" sz="1000" b="0" i="0" u="none" strike="noStrike">
                          <a:effectLst/>
                          <a:latin typeface="EC Square Sans Pro" panose="020B0506040000020004"/>
                        </a:rPr>
                        <a:t>Ghana</a:t>
                      </a:r>
                    </a:p>
                  </a:txBody>
                  <a:tcPr marL="6350" marR="6350" marT="6350" marB="0" anchor="ctr"/>
                </a:tc>
                <a:tc>
                  <a:txBody>
                    <a:bodyPr/>
                    <a:lstStyle/>
                    <a:p>
                      <a:pPr algn="l" fontAlgn="b"/>
                      <a:r>
                        <a:rPr lang="en-US" sz="1000" b="0" i="0" u="none" strike="noStrike" dirty="0">
                          <a:effectLst/>
                          <a:latin typeface="EC Square Sans Pro" panose="020B0506040000020004"/>
                        </a:rPr>
                        <a:t>ENERGY TRANSITION</a:t>
                      </a:r>
                      <a:br>
                        <a:rPr lang="en-US" sz="1000" b="0" i="0" u="none" strike="noStrike" dirty="0">
                          <a:effectLst/>
                          <a:latin typeface="EC Square Sans Pro" panose="020B0506040000020004"/>
                        </a:rPr>
                      </a:br>
                      <a:r>
                        <a:rPr lang="en-US" sz="1000" b="0" i="0" u="none" strike="noStrike" dirty="0">
                          <a:effectLst/>
                          <a:latin typeface="EC Square Sans Pro" panose="020B0506040000020004"/>
                        </a:rPr>
                        <a:t>MEDICAL INNOVATION</a:t>
                      </a:r>
                      <a:br>
                        <a:rPr lang="en-US" sz="1000" b="0" i="0" u="none" strike="noStrike" dirty="0">
                          <a:effectLst/>
                          <a:latin typeface="EC Square Sans Pro" panose="020B0506040000020004"/>
                        </a:rPr>
                      </a:br>
                      <a:r>
                        <a:rPr lang="en-US" sz="1000" b="0" i="0" u="none" strike="noStrike" dirty="0">
                          <a:effectLst/>
                          <a:latin typeface="EC Square Sans Pro" panose="020B0506040000020004"/>
                        </a:rPr>
                        <a:t>TRANS CONTINENTAL EDUCATION POST COVID</a:t>
                      </a:r>
                      <a:br>
                        <a:rPr lang="en-US" sz="1000" b="0" i="0" u="none" strike="noStrike" dirty="0">
                          <a:effectLst/>
                          <a:latin typeface="EC Square Sans Pro" panose="020B0506040000020004"/>
                        </a:rPr>
                      </a:br>
                      <a:r>
                        <a:rPr lang="en-US" sz="1000" b="0" i="0" u="none" strike="noStrike" dirty="0">
                          <a:effectLst/>
                          <a:latin typeface="EC Square Sans Pro" panose="020B0506040000020004"/>
                        </a:rPr>
                        <a:t>DIGITAL ENTREPRENEURSHIP</a:t>
                      </a:r>
                      <a:br>
                        <a:rPr lang="en-US" sz="1000" b="0" i="0" u="none" strike="noStrike" dirty="0">
                          <a:effectLst/>
                          <a:latin typeface="EC Square Sans Pro" panose="020B0506040000020004"/>
                        </a:rPr>
                      </a:br>
                      <a:r>
                        <a:rPr lang="en-US" sz="1000" b="0" i="0" u="none" strike="noStrike" dirty="0">
                          <a:effectLst/>
                          <a:latin typeface="EC Square Sans Pro" panose="020B0506040000020004"/>
                        </a:rPr>
                        <a:t>START UP PARTNERSHIPS</a:t>
                      </a:r>
                    </a:p>
                  </a:txBody>
                  <a:tcPr marL="6350" marR="6350" marT="6350" marB="0" anchor="ctr"/>
                </a:tc>
                <a:extLst>
                  <a:ext uri="{0D108BD9-81ED-4DB2-BD59-A6C34878D82A}">
                    <a16:rowId xmlns:a16="http://schemas.microsoft.com/office/drawing/2014/main" val="2057022991"/>
                  </a:ext>
                </a:extLst>
              </a:tr>
              <a:tr h="531829">
                <a:tc>
                  <a:txBody>
                    <a:bodyPr/>
                    <a:lstStyle/>
                    <a:p>
                      <a:pPr algn="l" fontAlgn="b"/>
                      <a:r>
                        <a:rPr lang="en-US" sz="1000" b="0" i="0" u="none" strike="noStrike">
                          <a:effectLst/>
                          <a:latin typeface="EC Square Sans Pro" panose="020B0506040000020004"/>
                        </a:rPr>
                        <a:t>IU International University of Applied Sciences</a:t>
                      </a:r>
                    </a:p>
                  </a:txBody>
                  <a:tcPr marL="6350" marR="6350" marT="6350" marB="0" anchor="ctr"/>
                </a:tc>
                <a:tc>
                  <a:txBody>
                    <a:bodyPr/>
                    <a:lstStyle/>
                    <a:p>
                      <a:pPr algn="l" fontAlgn="b"/>
                      <a:r>
                        <a:rPr lang="fr-FR" sz="1000" b="0" i="0" u="none" strike="noStrike">
                          <a:effectLst/>
                          <a:latin typeface="EC Square Sans Pro" panose="020B0506040000020004"/>
                        </a:rPr>
                        <a:t>Germany</a:t>
                      </a:r>
                    </a:p>
                  </a:txBody>
                  <a:tcPr marL="6350" marR="6350" marT="6350" marB="0" anchor="ctr"/>
                </a:tc>
                <a:tc>
                  <a:txBody>
                    <a:bodyPr/>
                    <a:lstStyle/>
                    <a:p>
                      <a:pPr algn="l" fontAlgn="b"/>
                      <a:r>
                        <a:rPr lang="en-US" sz="1000" b="0" i="0" u="none" strike="noStrike" dirty="0">
                          <a:effectLst/>
                          <a:latin typeface="EC Square Sans Pro" panose="020B0506040000020004"/>
                        </a:rPr>
                        <a:t>Topic: Realizing the potential of African youth to sustainably strengthen African economies through higher education (working title)</a:t>
                      </a:r>
                    </a:p>
                  </a:txBody>
                  <a:tcPr marL="6350" marR="6350" marT="6350" marB="0" anchor="ctr"/>
                </a:tc>
                <a:extLst>
                  <a:ext uri="{0D108BD9-81ED-4DB2-BD59-A6C34878D82A}">
                    <a16:rowId xmlns:a16="http://schemas.microsoft.com/office/drawing/2014/main" val="219710790"/>
                  </a:ext>
                </a:extLst>
              </a:tr>
              <a:tr h="265913">
                <a:tc>
                  <a:txBody>
                    <a:bodyPr/>
                    <a:lstStyle/>
                    <a:p>
                      <a:pPr algn="l" fontAlgn="b"/>
                      <a:r>
                        <a:rPr lang="fr-FR" sz="1000" b="0" i="0" u="none" strike="noStrike">
                          <a:effectLst/>
                          <a:latin typeface="EC Square Sans Pro" panose="020B0506040000020004"/>
                        </a:rPr>
                        <a:t>LAPSSET Corridor Development Authority</a:t>
                      </a:r>
                    </a:p>
                  </a:txBody>
                  <a:tcPr marL="6350" marR="6350" marT="6350" marB="0" anchor="ctr"/>
                </a:tc>
                <a:tc>
                  <a:txBody>
                    <a:bodyPr/>
                    <a:lstStyle/>
                    <a:p>
                      <a:pPr algn="l" fontAlgn="b"/>
                      <a:r>
                        <a:rPr lang="fr-FR" sz="1000" b="0" i="0" u="none" strike="noStrike">
                          <a:effectLst/>
                          <a:latin typeface="EC Square Sans Pro" panose="020B0506040000020004"/>
                        </a:rPr>
                        <a:t>Kenya</a:t>
                      </a:r>
                    </a:p>
                  </a:txBody>
                  <a:tcPr marL="6350" marR="6350" marT="6350" marB="0" anchor="ctr"/>
                </a:tc>
                <a:tc>
                  <a:txBody>
                    <a:bodyPr/>
                    <a:lstStyle/>
                    <a:p>
                      <a:pPr algn="l" fontAlgn="b"/>
                      <a:r>
                        <a:rPr lang="fr-FR" sz="1000" b="0" i="0" u="none" strike="noStrike">
                          <a:effectLst/>
                          <a:latin typeface="EC Square Sans Pro" panose="020B0506040000020004"/>
                        </a:rPr>
                        <a:t>Government Infrastructure Investors</a:t>
                      </a:r>
                    </a:p>
                  </a:txBody>
                  <a:tcPr marL="6350" marR="6350" marT="6350" marB="0" anchor="ctr"/>
                </a:tc>
                <a:extLst>
                  <a:ext uri="{0D108BD9-81ED-4DB2-BD59-A6C34878D82A}">
                    <a16:rowId xmlns:a16="http://schemas.microsoft.com/office/drawing/2014/main" val="2083843810"/>
                  </a:ext>
                </a:extLst>
              </a:tr>
              <a:tr h="360000">
                <a:tc>
                  <a:txBody>
                    <a:bodyPr/>
                    <a:lstStyle/>
                    <a:p>
                      <a:pPr algn="l" fontAlgn="b"/>
                      <a:r>
                        <a:rPr lang="fr-FR" sz="1000" b="0" i="0" u="none" strike="noStrike" dirty="0">
                          <a:effectLst/>
                          <a:latin typeface="EC Square Sans Pro" panose="020B0506040000020004"/>
                        </a:rPr>
                        <a:t>MEDEF International</a:t>
                      </a:r>
                    </a:p>
                  </a:txBody>
                  <a:tcPr marL="6350" marR="6350" marT="6350" marB="0" anchor="ctr"/>
                </a:tc>
                <a:tc>
                  <a:txBody>
                    <a:bodyPr/>
                    <a:lstStyle/>
                    <a:p>
                      <a:pPr algn="l" fontAlgn="b"/>
                      <a:r>
                        <a:rPr lang="fr-FR" sz="1000" b="0" i="0" u="none" strike="noStrike">
                          <a:effectLst/>
                          <a:latin typeface="EC Square Sans Pro" panose="020B0506040000020004"/>
                        </a:rPr>
                        <a:t>France</a:t>
                      </a:r>
                    </a:p>
                  </a:txBody>
                  <a:tcPr marL="6350" marR="6350" marT="6350" marB="0" anchor="ctr"/>
                </a:tc>
                <a:tc>
                  <a:txBody>
                    <a:bodyPr/>
                    <a:lstStyle/>
                    <a:p>
                      <a:pPr algn="l" fontAlgn="b"/>
                      <a:r>
                        <a:rPr lang="en-US" sz="1000" b="0" i="0" u="none" strike="noStrike" dirty="0">
                          <a:effectLst/>
                          <a:latin typeface="EC Square Sans Pro" panose="020B0506040000020004"/>
                        </a:rPr>
                        <a:t>Cybersecurity in Africa</a:t>
                      </a:r>
                    </a:p>
                  </a:txBody>
                  <a:tcPr marL="6350" marR="6350" marT="6350" marB="0" anchor="ctr"/>
                </a:tc>
                <a:extLst>
                  <a:ext uri="{0D108BD9-81ED-4DB2-BD59-A6C34878D82A}">
                    <a16:rowId xmlns:a16="http://schemas.microsoft.com/office/drawing/2014/main" val="734946002"/>
                  </a:ext>
                </a:extLst>
              </a:tr>
              <a:tr h="398871">
                <a:tc>
                  <a:txBody>
                    <a:bodyPr/>
                    <a:lstStyle/>
                    <a:p>
                      <a:pPr algn="l" fontAlgn="b"/>
                      <a:r>
                        <a:rPr lang="fr-FR" sz="1000" b="0" i="0" u="none" strike="noStrike" dirty="0" err="1">
                          <a:effectLst/>
                          <a:latin typeface="EC Square Sans Pro" panose="020B0506040000020004"/>
                        </a:rPr>
                        <a:t>MEDx</a:t>
                      </a:r>
                      <a:r>
                        <a:rPr lang="fr-FR" sz="1000" b="0" i="0" u="none" strike="noStrike" dirty="0">
                          <a:effectLst/>
                          <a:latin typeface="EC Square Sans Pro" panose="020B0506040000020004"/>
                        </a:rPr>
                        <a:t> </a:t>
                      </a:r>
                      <a:r>
                        <a:rPr lang="fr-FR" sz="1000" b="0" i="0" u="none" strike="noStrike" dirty="0" err="1">
                          <a:effectLst/>
                          <a:latin typeface="EC Square Sans Pro" panose="020B0506040000020004"/>
                        </a:rPr>
                        <a:t>eHealthCenter</a:t>
                      </a:r>
                      <a:endParaRPr lang="fr-FR" sz="1000" b="0" i="0" u="none" strike="noStrike" dirty="0">
                        <a:effectLst/>
                        <a:latin typeface="EC Square Sans Pro" panose="020B0506040000020004"/>
                      </a:endParaRPr>
                    </a:p>
                  </a:txBody>
                  <a:tcPr marL="6350" marR="6350" marT="6350" marB="0" anchor="ctr"/>
                </a:tc>
                <a:tc>
                  <a:txBody>
                    <a:bodyPr/>
                    <a:lstStyle/>
                    <a:p>
                      <a:pPr algn="l" fontAlgn="b"/>
                      <a:r>
                        <a:rPr lang="fr-FR" sz="1000" b="0" i="0" u="none" strike="noStrike" dirty="0" err="1">
                          <a:effectLst/>
                          <a:latin typeface="EC Square Sans Pro" panose="020B0506040000020004"/>
                        </a:rPr>
                        <a:t>Netherlands</a:t>
                      </a:r>
                      <a:endParaRPr lang="fr-FR" sz="1000" b="0" i="0" u="none" strike="noStrike" dirty="0">
                        <a:effectLst/>
                        <a:latin typeface="EC Square Sans Pro" panose="020B0506040000020004"/>
                      </a:endParaRPr>
                    </a:p>
                  </a:txBody>
                  <a:tcPr marL="6350" marR="6350" marT="6350" marB="0" anchor="ctr"/>
                </a:tc>
                <a:tc>
                  <a:txBody>
                    <a:bodyPr/>
                    <a:lstStyle/>
                    <a:p>
                      <a:pPr algn="l" fontAlgn="b"/>
                      <a:r>
                        <a:rPr lang="en-US" sz="1000" b="0" i="0" u="none" strike="noStrike" dirty="0">
                          <a:effectLst/>
                          <a:latin typeface="EC Square Sans Pro" panose="020B0506040000020004"/>
                        </a:rPr>
                        <a:t>Topic 1 to be discussed: How can the private sector support the agenda of UHC by 2030. </a:t>
                      </a:r>
                      <a:br>
                        <a:rPr lang="en-US" sz="1000" b="0" i="0" u="none" strike="noStrike" dirty="0">
                          <a:effectLst/>
                          <a:latin typeface="EC Square Sans Pro" panose="020B0506040000020004"/>
                        </a:rPr>
                      </a:br>
                      <a:r>
                        <a:rPr lang="en-US" sz="1000" b="0" i="0" u="none" strike="noStrike" dirty="0">
                          <a:effectLst/>
                          <a:latin typeface="EC Square Sans Pro" panose="020B0506040000020004"/>
                        </a:rPr>
                        <a:t>Topic 2: How can we stimulate North - South Collaboration for an optimal implementation of UHC programs by 2030</a:t>
                      </a:r>
                    </a:p>
                  </a:txBody>
                  <a:tcPr marL="6350" marR="6350" marT="6350" marB="0" anchor="ctr"/>
                </a:tc>
                <a:extLst>
                  <a:ext uri="{0D108BD9-81ED-4DB2-BD59-A6C34878D82A}">
                    <a16:rowId xmlns:a16="http://schemas.microsoft.com/office/drawing/2014/main" val="3022072899"/>
                  </a:ext>
                </a:extLst>
              </a:tr>
            </a:tbl>
          </a:graphicData>
        </a:graphic>
      </p:graphicFrame>
    </p:spTree>
    <p:extLst>
      <p:ext uri="{BB962C8B-B14F-4D97-AF65-F5344CB8AC3E}">
        <p14:creationId xmlns:p14="http://schemas.microsoft.com/office/powerpoint/2010/main" val="3718870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6988" y="0"/>
            <a:ext cx="10676038" cy="2387600"/>
          </a:xfrm>
        </p:spPr>
        <p:txBody>
          <a:bodyPr/>
          <a:lstStyle/>
          <a:p>
            <a:r>
              <a:rPr lang="en-GB" dirty="0" smtClean="0"/>
              <a:t>Technical update</a:t>
            </a:r>
            <a:endParaRPr lang="en-GB" dirty="0"/>
          </a:p>
        </p:txBody>
      </p:sp>
      <p:sp>
        <p:nvSpPr>
          <p:cNvPr id="3" name="Subtitle 2"/>
          <p:cNvSpPr>
            <a:spLocks noGrp="1"/>
          </p:cNvSpPr>
          <p:nvPr>
            <p:ph type="subTitle" idx="1"/>
          </p:nvPr>
        </p:nvSpPr>
        <p:spPr>
          <a:xfrm>
            <a:off x="1070189" y="3602037"/>
            <a:ext cx="10676038" cy="2881889"/>
          </a:xfrm>
        </p:spPr>
        <p:txBody>
          <a:bodyPr/>
          <a:lstStyle/>
          <a:p>
            <a:pPr marL="914400" lvl="1" indent="-457200" algn="l">
              <a:spcAft>
                <a:spcPts val="600"/>
              </a:spcAft>
              <a:buFont typeface="Arial" panose="020B0604020202020204" pitchFamily="34" charset="0"/>
              <a:buChar char="•"/>
            </a:pPr>
            <a:r>
              <a:rPr lang="en-IE" dirty="0" smtClean="0">
                <a:solidFill>
                  <a:schemeClr val="bg1"/>
                </a:solidFill>
              </a:rPr>
              <a:t>Registration of participants </a:t>
            </a:r>
            <a:endParaRPr lang="en-IE" dirty="0">
              <a:solidFill>
                <a:schemeClr val="bg1"/>
              </a:solidFill>
            </a:endParaRPr>
          </a:p>
          <a:p>
            <a:pPr marL="914400" lvl="1" indent="-457200" algn="l">
              <a:spcAft>
                <a:spcPts val="600"/>
              </a:spcAft>
              <a:buFont typeface="Arial" panose="020B0604020202020204" pitchFamily="34" charset="0"/>
              <a:buChar char="•"/>
            </a:pPr>
            <a:r>
              <a:rPr lang="en-IE" dirty="0" smtClean="0">
                <a:solidFill>
                  <a:schemeClr val="bg1"/>
                </a:solidFill>
              </a:rPr>
              <a:t>Working </a:t>
            </a:r>
            <a:r>
              <a:rPr lang="en-IE" dirty="0">
                <a:solidFill>
                  <a:schemeClr val="bg1"/>
                </a:solidFill>
              </a:rPr>
              <a:t>groups: update and next steps</a:t>
            </a:r>
          </a:p>
          <a:p>
            <a:pPr marL="914400" lvl="1" indent="-457200" algn="l">
              <a:spcAft>
                <a:spcPts val="600"/>
              </a:spcAft>
              <a:buFont typeface="Arial" panose="020B0604020202020204" pitchFamily="34" charset="0"/>
              <a:buChar char="•"/>
            </a:pPr>
            <a:r>
              <a:rPr lang="en-IE" dirty="0">
                <a:solidFill>
                  <a:schemeClr val="bg1"/>
                </a:solidFill>
              </a:rPr>
              <a:t>Online events: information and update</a:t>
            </a:r>
          </a:p>
          <a:p>
            <a:pPr marL="914400" lvl="1" indent="-457200" algn="l">
              <a:spcAft>
                <a:spcPts val="600"/>
              </a:spcAft>
              <a:buFont typeface="Arial" panose="020B0604020202020204" pitchFamily="34" charset="0"/>
              <a:buChar char="•"/>
            </a:pPr>
            <a:r>
              <a:rPr lang="en-IE" dirty="0" smtClean="0">
                <a:solidFill>
                  <a:schemeClr val="bg1"/>
                </a:solidFill>
              </a:rPr>
              <a:t>Business Declaration</a:t>
            </a:r>
            <a:endParaRPr lang="en-IE" dirty="0">
              <a:solidFill>
                <a:schemeClr val="bg1"/>
              </a:solidFill>
            </a:endParaRPr>
          </a:p>
          <a:p>
            <a:endParaRPr lang="en-GB" dirty="0"/>
          </a:p>
        </p:txBody>
      </p:sp>
    </p:spTree>
    <p:extLst>
      <p:ext uri="{BB962C8B-B14F-4D97-AF65-F5344CB8AC3E}">
        <p14:creationId xmlns:p14="http://schemas.microsoft.com/office/powerpoint/2010/main" val="12173821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A431BBA9-33B9-AE48-9C7F-2D5588B8E818}"/>
              </a:ext>
            </a:extLst>
          </p:cNvPr>
          <p:cNvSpPr>
            <a:spLocks noGrp="1"/>
          </p:cNvSpPr>
          <p:nvPr>
            <p:ph type="dt" sz="half" idx="10"/>
          </p:nvPr>
        </p:nvSpPr>
        <p:spPr>
          <a:xfrm>
            <a:off x="4511749" y="6281044"/>
            <a:ext cx="2743200" cy="365125"/>
          </a:xfr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cs typeface="+mn-cs"/>
              </a:rPr>
              <a:t>BUILDING STRONGER VALUE CHAINS FOR SUSTAINABLE GROWTH AND DECENT JOBS</a:t>
            </a:r>
          </a:p>
        </p:txBody>
      </p:sp>
      <p:sp>
        <p:nvSpPr>
          <p:cNvPr id="6" name="Titre 1">
            <a:extLst>
              <a:ext uri="{FF2B5EF4-FFF2-40B4-BE49-F238E27FC236}">
                <a16:creationId xmlns:a16="http://schemas.microsoft.com/office/drawing/2014/main" id="{42B5BF1C-341C-49C6-BDE8-1E5871AD3480}"/>
              </a:ext>
            </a:extLst>
          </p:cNvPr>
          <p:cNvSpPr txBox="1">
            <a:spLocks/>
          </p:cNvSpPr>
          <p:nvPr/>
        </p:nvSpPr>
        <p:spPr>
          <a:xfrm>
            <a:off x="792000" y="576956"/>
            <a:ext cx="10515600" cy="65049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b="0" i="0" kern="1200">
                <a:solidFill>
                  <a:srgbClr val="3F66A3"/>
                </a:solidFill>
                <a:latin typeface="EC Square Sans Pro Medium" panose="020B05060400000200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FR" sz="2000" b="0" i="0" u="none" strike="noStrike" kern="1200" cap="none" spc="0" normalizeH="0" baseline="0" noProof="1">
              <a:ln>
                <a:noFill/>
              </a:ln>
              <a:solidFill>
                <a:srgbClr val="3F66A3"/>
              </a:solidFill>
              <a:effectLst/>
              <a:uLnTx/>
              <a:uFillTx/>
              <a:latin typeface="EC Square Sans Pro Medium" panose="020B0506040000020004" pitchFamily="34" charset="0"/>
              <a:ea typeface="+mj-ea"/>
              <a:cs typeface="+mj-cs"/>
            </a:endParaRPr>
          </a:p>
        </p:txBody>
      </p:sp>
      <p:sp>
        <p:nvSpPr>
          <p:cNvPr id="11" name="Title 3">
            <a:extLst>
              <a:ext uri="{FF2B5EF4-FFF2-40B4-BE49-F238E27FC236}">
                <a16:creationId xmlns:a16="http://schemas.microsoft.com/office/drawing/2014/main" id="{A024FA78-7347-4444-BE8F-A30A75DC1F6C}"/>
              </a:ext>
            </a:extLst>
          </p:cNvPr>
          <p:cNvSpPr>
            <a:spLocks noGrp="1"/>
          </p:cNvSpPr>
          <p:nvPr>
            <p:ph type="title"/>
          </p:nvPr>
        </p:nvSpPr>
        <p:spPr>
          <a:xfrm>
            <a:off x="1008184" y="174032"/>
            <a:ext cx="10175631" cy="840623"/>
          </a:xfrm>
        </p:spPr>
        <p:txBody>
          <a:bodyPr vert="horz" lIns="91440" tIns="45720" rIns="91440" bIns="45720" rtlCol="0" anchor="ctr">
            <a:normAutofit/>
          </a:bodyPr>
          <a:lstStyle/>
          <a:p>
            <a:r>
              <a:rPr lang="en-US" noProof="1">
                <a:latin typeface="EC Square Sans Pro Medium"/>
              </a:rPr>
              <a:t>B2B/B2G (4) </a:t>
            </a:r>
            <a:endParaRPr lang="en-US" dirty="0">
              <a:latin typeface="EC Square Sans Pro Medium"/>
            </a:endParaRPr>
          </a:p>
        </p:txBody>
      </p:sp>
      <p:graphicFrame>
        <p:nvGraphicFramePr>
          <p:cNvPr id="13" name="Tableau 12">
            <a:extLst>
              <a:ext uri="{FF2B5EF4-FFF2-40B4-BE49-F238E27FC236}">
                <a16:creationId xmlns:a16="http://schemas.microsoft.com/office/drawing/2014/main" id="{0E285579-A6E3-4E29-8269-D33F7E33FDDA}"/>
              </a:ext>
            </a:extLst>
          </p:cNvPr>
          <p:cNvGraphicFramePr>
            <a:graphicFrameLocks noGrp="1"/>
          </p:cNvGraphicFramePr>
          <p:nvPr>
            <p:extLst/>
          </p:nvPr>
        </p:nvGraphicFramePr>
        <p:xfrm>
          <a:off x="1114995" y="1014655"/>
          <a:ext cx="9778291" cy="3769492"/>
        </p:xfrm>
        <a:graphic>
          <a:graphicData uri="http://schemas.openxmlformats.org/drawingml/2006/table">
            <a:tbl>
              <a:tblPr firstRow="1" bandRow="1">
                <a:tableStyleId>{616DA210-FB5B-4158-B5E0-FEB733F419BA}</a:tableStyleId>
              </a:tblPr>
              <a:tblGrid>
                <a:gridCol w="2256863">
                  <a:extLst>
                    <a:ext uri="{9D8B030D-6E8A-4147-A177-3AD203B41FA5}">
                      <a16:colId xmlns:a16="http://schemas.microsoft.com/office/drawing/2014/main" val="3865656610"/>
                    </a:ext>
                  </a:extLst>
                </a:gridCol>
                <a:gridCol w="1003050">
                  <a:extLst>
                    <a:ext uri="{9D8B030D-6E8A-4147-A177-3AD203B41FA5}">
                      <a16:colId xmlns:a16="http://schemas.microsoft.com/office/drawing/2014/main" val="1028958590"/>
                    </a:ext>
                  </a:extLst>
                </a:gridCol>
                <a:gridCol w="6518378">
                  <a:extLst>
                    <a:ext uri="{9D8B030D-6E8A-4147-A177-3AD203B41FA5}">
                      <a16:colId xmlns:a16="http://schemas.microsoft.com/office/drawing/2014/main" val="154160007"/>
                    </a:ext>
                  </a:extLst>
                </a:gridCol>
              </a:tblGrid>
              <a:tr h="179444">
                <a:tc>
                  <a:txBody>
                    <a:bodyPr/>
                    <a:lstStyle/>
                    <a:p>
                      <a:pPr algn="ctr" fontAlgn="t"/>
                      <a:r>
                        <a:rPr lang="fr-FR" sz="1100" u="none" strike="noStrike" dirty="0" err="1">
                          <a:effectLst/>
                        </a:rPr>
                        <a:t>Organization</a:t>
                      </a:r>
                      <a:r>
                        <a:rPr lang="fr-FR" sz="1100" u="none" strike="noStrike" dirty="0">
                          <a:effectLst/>
                        </a:rPr>
                        <a:t> </a:t>
                      </a:r>
                      <a:r>
                        <a:rPr lang="fr-FR" sz="1100" u="none" strike="noStrike" dirty="0" err="1">
                          <a:effectLst/>
                        </a:rPr>
                        <a:t>name</a:t>
                      </a:r>
                      <a:endParaRPr lang="fr-FR" sz="1100" b="1" i="1" u="none" strike="noStrike" dirty="0">
                        <a:effectLst/>
                        <a:latin typeface="Arial" panose="020B0604020202020204" pitchFamily="34" charset="0"/>
                      </a:endParaRPr>
                    </a:p>
                  </a:txBody>
                  <a:tcPr marL="4444" marR="4444" marT="4444" marB="0" anchor="ctr"/>
                </a:tc>
                <a:tc>
                  <a:txBody>
                    <a:bodyPr/>
                    <a:lstStyle/>
                    <a:p>
                      <a:pPr algn="ctr" fontAlgn="t"/>
                      <a:r>
                        <a:rPr lang="fr-FR" sz="1100" u="none" strike="noStrike">
                          <a:effectLst/>
                        </a:rPr>
                        <a:t>Country</a:t>
                      </a:r>
                      <a:endParaRPr lang="fr-FR" sz="1100" b="1" i="1" u="none" strike="noStrike">
                        <a:effectLst/>
                        <a:latin typeface="Arial" panose="020B0604020202020204" pitchFamily="34" charset="0"/>
                      </a:endParaRPr>
                    </a:p>
                  </a:txBody>
                  <a:tcPr marL="4444" marR="4444" marT="4444" marB="0" anchor="ctr"/>
                </a:tc>
                <a:tc>
                  <a:txBody>
                    <a:bodyPr/>
                    <a:lstStyle/>
                    <a:p>
                      <a:pPr algn="ctr" fontAlgn="t"/>
                      <a:r>
                        <a:rPr lang="fr-FR" sz="1100" u="none" strike="noStrike" err="1">
                          <a:effectLst/>
                        </a:rPr>
                        <a:t>Subject</a:t>
                      </a:r>
                      <a:r>
                        <a:rPr lang="fr-FR" sz="1100" u="none" strike="noStrike">
                          <a:effectLst/>
                        </a:rPr>
                        <a:t> B2B / B2G</a:t>
                      </a:r>
                      <a:endParaRPr lang="fr-FR" sz="1100" b="1" i="1" u="none" strike="noStrike">
                        <a:effectLst/>
                        <a:latin typeface="Arial" panose="020B0604020202020204" pitchFamily="34" charset="0"/>
                      </a:endParaRPr>
                    </a:p>
                  </a:txBody>
                  <a:tcPr marL="4444" marR="4444" marT="4444" marB="0" anchor="ctr"/>
                </a:tc>
                <a:extLst>
                  <a:ext uri="{0D108BD9-81ED-4DB2-BD59-A6C34878D82A}">
                    <a16:rowId xmlns:a16="http://schemas.microsoft.com/office/drawing/2014/main" val="1485715579"/>
                  </a:ext>
                </a:extLst>
              </a:tr>
              <a:tr h="317851">
                <a:tc>
                  <a:txBody>
                    <a:bodyPr/>
                    <a:lstStyle/>
                    <a:p>
                      <a:pPr algn="l" fontAlgn="b"/>
                      <a:r>
                        <a:rPr lang="fr-FR" sz="1000" b="0" i="0" u="none" strike="noStrike" dirty="0">
                          <a:effectLst/>
                          <a:latin typeface="EC Square Sans Pro" panose="020B0506040000020004"/>
                        </a:rPr>
                        <a:t>MOUVEMENT DES ENTREPRISES DE FRANCE INTERNATIONAL</a:t>
                      </a:r>
                    </a:p>
                  </a:txBody>
                  <a:tcPr marL="6350" marR="6350" marT="6350" marB="0" anchor="ctr"/>
                </a:tc>
                <a:tc>
                  <a:txBody>
                    <a:bodyPr/>
                    <a:lstStyle/>
                    <a:p>
                      <a:pPr algn="l" fontAlgn="b"/>
                      <a:r>
                        <a:rPr lang="fr-FR" sz="1000" b="0" i="0" u="none" strike="noStrike">
                          <a:effectLst/>
                          <a:latin typeface="EC Square Sans Pro" panose="020B0506040000020004"/>
                        </a:rPr>
                        <a:t>France</a:t>
                      </a:r>
                    </a:p>
                  </a:txBody>
                  <a:tcPr marL="6350" marR="6350" marT="6350" marB="0" anchor="ctr"/>
                </a:tc>
                <a:tc>
                  <a:txBody>
                    <a:bodyPr/>
                    <a:lstStyle/>
                    <a:p>
                      <a:pPr algn="l" fontAlgn="b"/>
                      <a:r>
                        <a:rPr lang="fr-FR" sz="1000" b="0" i="0" u="none" strike="noStrike" dirty="0">
                          <a:effectLst/>
                          <a:latin typeface="EC Square Sans Pro" panose="020B0506040000020004"/>
                        </a:rPr>
                        <a:t>agro-</a:t>
                      </a:r>
                      <a:r>
                        <a:rPr lang="fr-FR" sz="1000" b="0" i="0" u="none" strike="noStrike" dirty="0" err="1">
                          <a:effectLst/>
                          <a:latin typeface="EC Square Sans Pro" panose="020B0506040000020004"/>
                        </a:rPr>
                        <a:t>food</a:t>
                      </a:r>
                      <a:r>
                        <a:rPr lang="fr-FR" sz="1000" b="0" i="0" u="none" strike="noStrike" dirty="0">
                          <a:effectLst/>
                          <a:latin typeface="EC Square Sans Pro" panose="020B0506040000020004"/>
                        </a:rPr>
                        <a:t> </a:t>
                      </a:r>
                      <a:r>
                        <a:rPr lang="fr-FR" sz="1000" b="0" i="0" u="none" strike="noStrike" dirty="0" err="1">
                          <a:effectLst/>
                          <a:latin typeface="EC Square Sans Pro" panose="020B0506040000020004"/>
                        </a:rPr>
                        <a:t>processing</a:t>
                      </a:r>
                      <a:r>
                        <a:rPr lang="fr-FR" sz="1000" b="0" i="0" u="none" strike="noStrike" dirty="0">
                          <a:effectLst/>
                          <a:latin typeface="EC Square Sans Pro" panose="020B0506040000020004"/>
                        </a:rPr>
                        <a:t> in the Sahel</a:t>
                      </a:r>
                      <a:br>
                        <a:rPr lang="fr-FR" sz="1000" b="0" i="0" u="none" strike="noStrike" dirty="0">
                          <a:effectLst/>
                          <a:latin typeface="EC Square Sans Pro" panose="020B0506040000020004"/>
                        </a:rPr>
                      </a:br>
                      <a:r>
                        <a:rPr lang="fr-FR" sz="1000" b="0" i="0" u="none" strike="noStrike" dirty="0" err="1">
                          <a:effectLst/>
                          <a:latin typeface="EC Square Sans Pro" panose="020B0506040000020004"/>
                        </a:rPr>
                        <a:t>Organizers</a:t>
                      </a:r>
                      <a:r>
                        <a:rPr lang="fr-FR" sz="1000" b="0" i="0" u="none" strike="noStrike" dirty="0">
                          <a:effectLst/>
                          <a:latin typeface="EC Square Sans Pro" panose="020B0506040000020004"/>
                        </a:rPr>
                        <a:t>: MEDEF International + UPAS (union of G5 Sahel business </a:t>
                      </a:r>
                      <a:r>
                        <a:rPr lang="fr-FR" sz="1000" b="0" i="0" u="none" strike="noStrike" dirty="0" err="1">
                          <a:effectLst/>
                          <a:latin typeface="EC Square Sans Pro" panose="020B0506040000020004"/>
                        </a:rPr>
                        <a:t>federations</a:t>
                      </a:r>
                      <a:r>
                        <a:rPr lang="fr-FR" sz="1000" b="0" i="0" u="none" strike="noStrike" dirty="0">
                          <a:effectLst/>
                          <a:latin typeface="EC Square Sans Pro" panose="020B0506040000020004"/>
                        </a:rPr>
                        <a:t>)</a:t>
                      </a:r>
                    </a:p>
                  </a:txBody>
                  <a:tcPr marL="6350" marR="6350" marT="6350" marB="0" anchor="ctr"/>
                </a:tc>
                <a:extLst>
                  <a:ext uri="{0D108BD9-81ED-4DB2-BD59-A6C34878D82A}">
                    <a16:rowId xmlns:a16="http://schemas.microsoft.com/office/drawing/2014/main" val="1908313957"/>
                  </a:ext>
                </a:extLst>
              </a:tr>
              <a:tr h="407461">
                <a:tc>
                  <a:txBody>
                    <a:bodyPr/>
                    <a:lstStyle/>
                    <a:p>
                      <a:pPr algn="l" fontAlgn="b"/>
                      <a:r>
                        <a:rPr lang="fr-FR" sz="1000" b="0" i="0" u="none" strike="noStrike">
                          <a:effectLst/>
                          <a:latin typeface="EC Square Sans Pro" panose="020B0506040000020004"/>
                        </a:rPr>
                        <a:t>PwC</a:t>
                      </a:r>
                    </a:p>
                  </a:txBody>
                  <a:tcPr marL="6350" marR="6350" marT="6350" marB="0" anchor="ctr"/>
                </a:tc>
                <a:tc>
                  <a:txBody>
                    <a:bodyPr/>
                    <a:lstStyle/>
                    <a:p>
                      <a:pPr algn="l" fontAlgn="b"/>
                      <a:r>
                        <a:rPr lang="fr-FR" sz="1000" b="0" i="0" u="none" strike="noStrike">
                          <a:effectLst/>
                          <a:latin typeface="EC Square Sans Pro" panose="020B0506040000020004"/>
                        </a:rPr>
                        <a:t>France</a:t>
                      </a:r>
                    </a:p>
                  </a:txBody>
                  <a:tcPr marL="6350" marR="6350" marT="6350" marB="0" anchor="ctr"/>
                </a:tc>
                <a:tc>
                  <a:txBody>
                    <a:bodyPr/>
                    <a:lstStyle/>
                    <a:p>
                      <a:pPr algn="l" fontAlgn="b"/>
                      <a:r>
                        <a:rPr lang="en-US" sz="1000" b="0" i="0" u="none" strike="noStrike">
                          <a:effectLst/>
                          <a:latin typeface="EC Square Sans Pro" panose="020B0506040000020004"/>
                        </a:rPr>
                        <a:t>Maximizing benefits and improving International Development and Support for Africa. (we can address the entire topic or focus on some specific sectors)</a:t>
                      </a:r>
                    </a:p>
                  </a:txBody>
                  <a:tcPr marL="6350" marR="6350" marT="6350" marB="0" anchor="ctr"/>
                </a:tc>
                <a:extLst>
                  <a:ext uri="{0D108BD9-81ED-4DB2-BD59-A6C34878D82A}">
                    <a16:rowId xmlns:a16="http://schemas.microsoft.com/office/drawing/2014/main" val="1448697685"/>
                  </a:ext>
                </a:extLst>
              </a:tr>
              <a:tr h="473533">
                <a:tc>
                  <a:txBody>
                    <a:bodyPr/>
                    <a:lstStyle/>
                    <a:p>
                      <a:pPr algn="l" fontAlgn="b"/>
                      <a:r>
                        <a:rPr lang="fr-FR" sz="1000" b="0" i="0" u="none" strike="noStrike">
                          <a:effectLst/>
                          <a:latin typeface="EC Square Sans Pro" panose="020B0506040000020004"/>
                        </a:rPr>
                        <a:t>SahtiCare / Vitah</a:t>
                      </a:r>
                    </a:p>
                  </a:txBody>
                  <a:tcPr marL="6350" marR="6350" marT="6350" marB="0" anchor="ctr"/>
                </a:tc>
                <a:tc>
                  <a:txBody>
                    <a:bodyPr/>
                    <a:lstStyle/>
                    <a:p>
                      <a:pPr algn="l" fontAlgn="b"/>
                      <a:r>
                        <a:rPr lang="fr-FR" sz="1000" b="0" i="0" u="none" strike="noStrike">
                          <a:effectLst/>
                          <a:latin typeface="EC Square Sans Pro" panose="020B0506040000020004"/>
                        </a:rPr>
                        <a:t>Tunisia</a:t>
                      </a:r>
                    </a:p>
                  </a:txBody>
                  <a:tcPr marL="6350" marR="6350" marT="6350" marB="0" anchor="ctr"/>
                </a:tc>
                <a:tc>
                  <a:txBody>
                    <a:bodyPr/>
                    <a:lstStyle/>
                    <a:p>
                      <a:pPr algn="l" fontAlgn="b"/>
                      <a:r>
                        <a:rPr lang="en-US" sz="1000" b="0" i="0" u="none" strike="noStrike" dirty="0">
                          <a:effectLst/>
                          <a:latin typeface="EC Square Sans Pro" panose="020B0506040000020004"/>
                        </a:rPr>
                        <a:t>Develop customized solutions for healthcare-related businesses.</a:t>
                      </a:r>
                      <a:br>
                        <a:rPr lang="en-US" sz="1000" b="0" i="0" u="none" strike="noStrike" dirty="0">
                          <a:effectLst/>
                          <a:latin typeface="EC Square Sans Pro" panose="020B0506040000020004"/>
                        </a:rPr>
                      </a:br>
                      <a:r>
                        <a:rPr lang="en-US" sz="1000" b="0" i="0" u="none" strike="noStrike" dirty="0">
                          <a:effectLst/>
                          <a:latin typeface="EC Square Sans Pro" panose="020B0506040000020004"/>
                        </a:rPr>
                        <a:t>Business Partnerships and Potential Agreements to expand our business in Africa and Europe. </a:t>
                      </a:r>
                      <a:br>
                        <a:rPr lang="en-US" sz="1000" b="0" i="0" u="none" strike="noStrike" dirty="0">
                          <a:effectLst/>
                          <a:latin typeface="EC Square Sans Pro" panose="020B0506040000020004"/>
                        </a:rPr>
                      </a:br>
                      <a:r>
                        <a:rPr lang="en-US" sz="1000" b="0" i="0" u="none" strike="noStrike" dirty="0">
                          <a:effectLst/>
                          <a:latin typeface="EC Square Sans Pro" panose="020B0506040000020004"/>
                        </a:rPr>
                        <a:t>Investments/Grants Opportunities.</a:t>
                      </a:r>
                    </a:p>
                  </a:txBody>
                  <a:tcPr marL="6350" marR="6350" marT="6350" marB="0" anchor="ctr"/>
                </a:tc>
                <a:extLst>
                  <a:ext uri="{0D108BD9-81ED-4DB2-BD59-A6C34878D82A}">
                    <a16:rowId xmlns:a16="http://schemas.microsoft.com/office/drawing/2014/main" val="3504636698"/>
                  </a:ext>
                </a:extLst>
              </a:tr>
              <a:tr h="473533">
                <a:tc>
                  <a:txBody>
                    <a:bodyPr/>
                    <a:lstStyle/>
                    <a:p>
                      <a:pPr algn="l" fontAlgn="b"/>
                      <a:r>
                        <a:rPr lang="fr-FR" sz="1000" b="0" i="0" u="none" strike="noStrike">
                          <a:effectLst/>
                          <a:latin typeface="EC Square Sans Pro" panose="020B0506040000020004"/>
                        </a:rPr>
                        <a:t>Solidaridad Europe</a:t>
                      </a:r>
                    </a:p>
                  </a:txBody>
                  <a:tcPr marL="6350" marR="6350" marT="6350" marB="0" anchor="ctr"/>
                </a:tc>
                <a:tc>
                  <a:txBody>
                    <a:bodyPr/>
                    <a:lstStyle/>
                    <a:p>
                      <a:pPr algn="l" fontAlgn="b"/>
                      <a:r>
                        <a:rPr lang="fr-FR" sz="1000" b="0" i="0" u="none" strike="noStrike">
                          <a:effectLst/>
                          <a:latin typeface="EC Square Sans Pro" panose="020B0506040000020004"/>
                        </a:rPr>
                        <a:t>Netherlands</a:t>
                      </a:r>
                    </a:p>
                  </a:txBody>
                  <a:tcPr marL="6350" marR="6350" marT="6350" marB="0" anchor="ctr"/>
                </a:tc>
                <a:tc>
                  <a:txBody>
                    <a:bodyPr/>
                    <a:lstStyle/>
                    <a:p>
                      <a:pPr algn="l" fontAlgn="b"/>
                      <a:r>
                        <a:rPr lang="en-US" sz="1000" b="0" i="0" u="none" strike="noStrike">
                          <a:effectLst/>
                          <a:latin typeface="EC Square Sans Pro" panose="020B0506040000020004"/>
                        </a:rPr>
                        <a:t>We would like to organize a small meeting between African and European Businesses, relevant NGOs and interested civil partners. We would like to discuss the creation of sustainable supply chains between African countries and the European Union, with a focus on cotton, textiles and the Ethiopian context.</a:t>
                      </a:r>
                    </a:p>
                  </a:txBody>
                  <a:tcPr marL="6350" marR="6350" marT="6350" marB="0" anchor="ctr"/>
                </a:tc>
                <a:extLst>
                  <a:ext uri="{0D108BD9-81ED-4DB2-BD59-A6C34878D82A}">
                    <a16:rowId xmlns:a16="http://schemas.microsoft.com/office/drawing/2014/main" val="3692226424"/>
                  </a:ext>
                </a:extLst>
              </a:tr>
              <a:tr h="629215">
                <a:tc>
                  <a:txBody>
                    <a:bodyPr/>
                    <a:lstStyle/>
                    <a:p>
                      <a:pPr algn="l" fontAlgn="b"/>
                      <a:r>
                        <a:rPr lang="fr-FR" sz="1000" b="0" i="0" u="none" strike="noStrike">
                          <a:effectLst/>
                          <a:latin typeface="EC Square Sans Pro" panose="020B0506040000020004"/>
                        </a:rPr>
                        <a:t>STUDIO KÄ</a:t>
                      </a:r>
                    </a:p>
                  </a:txBody>
                  <a:tcPr marL="6350" marR="6350" marT="6350" marB="0" anchor="ctr"/>
                </a:tc>
                <a:tc>
                  <a:txBody>
                    <a:bodyPr/>
                    <a:lstStyle/>
                    <a:p>
                      <a:pPr algn="l" fontAlgn="b"/>
                      <a:r>
                        <a:rPr lang="fr-FR" sz="1000" b="0" i="0" u="none" strike="noStrike">
                          <a:effectLst/>
                          <a:latin typeface="EC Square Sans Pro" panose="020B0506040000020004"/>
                        </a:rPr>
                        <a:t>Cote d'Ivoire</a:t>
                      </a:r>
                    </a:p>
                  </a:txBody>
                  <a:tcPr marL="6350" marR="6350" marT="6350" marB="0" anchor="ctr"/>
                </a:tc>
                <a:tc>
                  <a:txBody>
                    <a:bodyPr/>
                    <a:lstStyle/>
                    <a:p>
                      <a:pPr algn="l" fontAlgn="b"/>
                      <a:r>
                        <a:rPr lang="en-US" sz="1000" b="0" i="0" u="none" strike="noStrike">
                          <a:effectLst/>
                          <a:latin typeface="EC Square Sans Pro" panose="020B0506040000020004"/>
                        </a:rPr>
                        <a:t>Business to business: The place of African content on the world stage, what are the levers of success?</a:t>
                      </a:r>
                      <a:br>
                        <a:rPr lang="en-US" sz="1000" b="0" i="0" u="none" strike="noStrike">
                          <a:effectLst/>
                          <a:latin typeface="EC Square Sans Pro" panose="020B0506040000020004"/>
                        </a:rPr>
                      </a:br>
                      <a:r>
                        <a:rPr lang="en-US" sz="1000" b="0" i="0" u="none" strike="noStrike">
                          <a:effectLst/>
                          <a:latin typeface="EC Square Sans Pro" panose="020B0506040000020004"/>
                        </a:rPr>
                        <a:t>Attendees : Investors and CEOs</a:t>
                      </a:r>
                      <a:br>
                        <a:rPr lang="en-US" sz="1000" b="0" i="0" u="none" strike="noStrike">
                          <a:effectLst/>
                          <a:latin typeface="EC Square Sans Pro" panose="020B0506040000020004"/>
                        </a:rPr>
                      </a:br>
                      <a:r>
                        <a:rPr lang="en-US" sz="1000" b="0" i="0" u="none" strike="noStrike">
                          <a:effectLst/>
                          <a:latin typeface="EC Square Sans Pro" panose="020B0506040000020004"/>
                        </a:rPr>
                        <a:t>Business to Government: Making African cultural heritage the foundation of a new economy.</a:t>
                      </a:r>
                      <a:br>
                        <a:rPr lang="en-US" sz="1000" b="0" i="0" u="none" strike="noStrike">
                          <a:effectLst/>
                          <a:latin typeface="EC Square Sans Pro" panose="020B0506040000020004"/>
                        </a:rPr>
                      </a:br>
                      <a:r>
                        <a:rPr lang="en-US" sz="1000" b="0" i="0" u="none" strike="noStrike">
                          <a:effectLst/>
                          <a:latin typeface="EC Square Sans Pro" panose="020B0506040000020004"/>
                        </a:rPr>
                        <a:t>Attendees : Ministries of culture, Government, Investors</a:t>
                      </a:r>
                    </a:p>
                  </a:txBody>
                  <a:tcPr marL="6350" marR="6350" marT="6350" marB="0" anchor="ctr"/>
                </a:tc>
                <a:extLst>
                  <a:ext uri="{0D108BD9-81ED-4DB2-BD59-A6C34878D82A}">
                    <a16:rowId xmlns:a16="http://schemas.microsoft.com/office/drawing/2014/main" val="2297313632"/>
                  </a:ext>
                </a:extLst>
              </a:tr>
              <a:tr h="473533">
                <a:tc>
                  <a:txBody>
                    <a:bodyPr/>
                    <a:lstStyle/>
                    <a:p>
                      <a:pPr algn="l" fontAlgn="b"/>
                      <a:r>
                        <a:rPr lang="en-US" sz="1000" b="0" i="0" u="none" strike="noStrike">
                          <a:effectLst/>
                          <a:latin typeface="EC Square Sans Pro" panose="020B0506040000020004"/>
                        </a:rPr>
                        <a:t>Sustainable Finance Risk Consulting GmbH</a:t>
                      </a:r>
                    </a:p>
                  </a:txBody>
                  <a:tcPr marL="6350" marR="6350" marT="6350" marB="0" anchor="ctr"/>
                </a:tc>
                <a:tc>
                  <a:txBody>
                    <a:bodyPr/>
                    <a:lstStyle/>
                    <a:p>
                      <a:pPr algn="l" fontAlgn="b"/>
                      <a:r>
                        <a:rPr lang="fr-FR" sz="1000" b="0" i="0" u="none" strike="noStrike">
                          <a:effectLst/>
                          <a:latin typeface="EC Square Sans Pro" panose="020B0506040000020004"/>
                        </a:rPr>
                        <a:t>Germany</a:t>
                      </a:r>
                    </a:p>
                  </a:txBody>
                  <a:tcPr marL="6350" marR="6350" marT="6350" marB="0" anchor="ctr"/>
                </a:tc>
                <a:tc>
                  <a:txBody>
                    <a:bodyPr/>
                    <a:lstStyle/>
                    <a:p>
                      <a:pPr algn="l" fontAlgn="b"/>
                      <a:r>
                        <a:rPr lang="en-US" sz="1000" b="0" i="0" u="none" strike="noStrike">
                          <a:effectLst/>
                          <a:latin typeface="EC Square Sans Pro" panose="020B0506040000020004"/>
                        </a:rPr>
                        <a:t>We would like to have an active role at the side events. Two workshop proposals have been submitted. One will focus at the presentation of the product suite of AEGF - the other one on the multiplication of the structure of AEGF which was set up a pilot to leverage the guarantee provision of the European Commission</a:t>
                      </a:r>
                    </a:p>
                  </a:txBody>
                  <a:tcPr marL="6350" marR="6350" marT="6350" marB="0" anchor="ctr"/>
                </a:tc>
                <a:extLst>
                  <a:ext uri="{0D108BD9-81ED-4DB2-BD59-A6C34878D82A}">
                    <a16:rowId xmlns:a16="http://schemas.microsoft.com/office/drawing/2014/main" val="2057022991"/>
                  </a:ext>
                </a:extLst>
              </a:tr>
              <a:tr h="543282">
                <a:tc>
                  <a:txBody>
                    <a:bodyPr/>
                    <a:lstStyle/>
                    <a:p>
                      <a:pPr algn="l" fontAlgn="b"/>
                      <a:r>
                        <a:rPr lang="fr-FR" sz="1000" b="0" i="0" u="none" strike="noStrike">
                          <a:effectLst/>
                          <a:latin typeface="EC Square Sans Pro" panose="020B0506040000020004"/>
                        </a:rPr>
                        <a:t>TradeMark East AFrica</a:t>
                      </a:r>
                    </a:p>
                  </a:txBody>
                  <a:tcPr marL="6350" marR="6350" marT="6350" marB="0" anchor="ctr"/>
                </a:tc>
                <a:tc>
                  <a:txBody>
                    <a:bodyPr/>
                    <a:lstStyle/>
                    <a:p>
                      <a:pPr algn="l" fontAlgn="b"/>
                      <a:r>
                        <a:rPr lang="fr-FR" sz="1000" b="0" i="0" u="none" strike="noStrike">
                          <a:effectLst/>
                          <a:latin typeface="EC Square Sans Pro" panose="020B0506040000020004"/>
                        </a:rPr>
                        <a:t>Kenya</a:t>
                      </a:r>
                    </a:p>
                  </a:txBody>
                  <a:tcPr marL="6350" marR="6350" marT="6350" marB="0" anchor="ctr"/>
                </a:tc>
                <a:tc>
                  <a:txBody>
                    <a:bodyPr/>
                    <a:lstStyle/>
                    <a:p>
                      <a:pPr algn="l" fontAlgn="b"/>
                      <a:r>
                        <a:rPr lang="en-US" sz="1000" b="0" i="0" u="none" strike="noStrike" dirty="0">
                          <a:effectLst/>
                          <a:latin typeface="EC Square Sans Pro" panose="020B0506040000020004"/>
                        </a:rPr>
                        <a:t>Key Questions to guide topics of discussion: </a:t>
                      </a:r>
                      <a:br>
                        <a:rPr lang="en-US" sz="1000" b="0" i="0" u="none" strike="noStrike" dirty="0">
                          <a:effectLst/>
                          <a:latin typeface="EC Square Sans Pro" panose="020B0506040000020004"/>
                        </a:rPr>
                      </a:br>
                      <a:r>
                        <a:rPr lang="en-US" sz="1000" b="0" i="0" u="none" strike="noStrike" dirty="0">
                          <a:effectLst/>
                          <a:latin typeface="EC Square Sans Pro" panose="020B0506040000020004"/>
                        </a:rPr>
                        <a:t>•how to warm up businesses, development partners, investors for the idea of the Green Corridor?</a:t>
                      </a:r>
                      <a:br>
                        <a:rPr lang="en-US" sz="1000" b="0" i="0" u="none" strike="noStrike" dirty="0">
                          <a:effectLst/>
                          <a:latin typeface="EC Square Sans Pro" panose="020B0506040000020004"/>
                        </a:rPr>
                      </a:br>
                      <a:r>
                        <a:rPr lang="en-US" sz="1000" b="0" i="0" u="none" strike="noStrike" dirty="0">
                          <a:effectLst/>
                          <a:latin typeface="EC Square Sans Pro" panose="020B0506040000020004"/>
                        </a:rPr>
                        <a:t>• What are new and ambitious ideas we can put forward and get interest from the business community?</a:t>
                      </a:r>
                    </a:p>
                  </a:txBody>
                  <a:tcPr marL="6350" marR="6350" marT="6350" marB="0" anchor="ctr"/>
                </a:tc>
                <a:extLst>
                  <a:ext uri="{0D108BD9-81ED-4DB2-BD59-A6C34878D82A}">
                    <a16:rowId xmlns:a16="http://schemas.microsoft.com/office/drawing/2014/main" val="219710790"/>
                  </a:ext>
                </a:extLst>
              </a:tr>
              <a:tr h="271640">
                <a:tc>
                  <a:txBody>
                    <a:bodyPr/>
                    <a:lstStyle/>
                    <a:p>
                      <a:pPr algn="l" fontAlgn="b"/>
                      <a:r>
                        <a:rPr lang="en-US" sz="1000" b="0" i="0" u="none" strike="noStrike">
                          <a:effectLst/>
                          <a:latin typeface="EC Square Sans Pro" panose="020B0506040000020004"/>
                        </a:rPr>
                        <a:t>Youth Action Hub Guinea - UNCTAD</a:t>
                      </a:r>
                    </a:p>
                  </a:txBody>
                  <a:tcPr marL="6350" marR="6350" marT="6350" marB="0" anchor="ctr"/>
                </a:tc>
                <a:tc>
                  <a:txBody>
                    <a:bodyPr/>
                    <a:lstStyle/>
                    <a:p>
                      <a:pPr algn="l" fontAlgn="b"/>
                      <a:r>
                        <a:rPr lang="fr-FR" sz="1000" b="0" i="0" u="none" strike="noStrike" dirty="0" err="1">
                          <a:effectLst/>
                          <a:latin typeface="EC Square Sans Pro" panose="020B0506040000020004"/>
                        </a:rPr>
                        <a:t>Guinea</a:t>
                      </a:r>
                      <a:endParaRPr lang="fr-FR" sz="1000" b="0" i="0" u="none" strike="noStrike" dirty="0">
                        <a:effectLst/>
                        <a:latin typeface="EC Square Sans Pro" panose="020B0506040000020004"/>
                      </a:endParaRPr>
                    </a:p>
                  </a:txBody>
                  <a:tcPr marL="6350" marR="6350" marT="6350" marB="0" anchor="ctr"/>
                </a:tc>
                <a:tc>
                  <a:txBody>
                    <a:bodyPr/>
                    <a:lstStyle/>
                    <a:p>
                      <a:pPr algn="l" fontAlgn="b"/>
                      <a:r>
                        <a:rPr lang="fr-FR" sz="1000" b="0" i="0" u="none" strike="noStrike" dirty="0">
                          <a:effectLst/>
                          <a:latin typeface="EC Square Sans Pro" panose="020B0506040000020004"/>
                        </a:rPr>
                        <a:t>Bailleurs de fonds et organisations de jeunesse</a:t>
                      </a:r>
                    </a:p>
                  </a:txBody>
                  <a:tcPr marL="6350" marR="6350" marT="6350" marB="0" anchor="ctr"/>
                </a:tc>
                <a:extLst>
                  <a:ext uri="{0D108BD9-81ED-4DB2-BD59-A6C34878D82A}">
                    <a16:rowId xmlns:a16="http://schemas.microsoft.com/office/drawing/2014/main" val="2083843810"/>
                  </a:ext>
                </a:extLst>
              </a:tr>
            </a:tbl>
          </a:graphicData>
        </a:graphic>
      </p:graphicFrame>
    </p:spTree>
    <p:extLst>
      <p:ext uri="{BB962C8B-B14F-4D97-AF65-F5344CB8AC3E}">
        <p14:creationId xmlns:p14="http://schemas.microsoft.com/office/powerpoint/2010/main" val="34027849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A431BBA9-33B9-AE48-9C7F-2D5588B8E818}"/>
              </a:ext>
            </a:extLst>
          </p:cNvPr>
          <p:cNvSpPr>
            <a:spLocks noGrp="1"/>
          </p:cNvSpPr>
          <p:nvPr>
            <p:ph type="dt" sz="half" idx="10"/>
          </p:nvPr>
        </p:nvSpPr>
        <p:spPr>
          <a:xfrm>
            <a:off x="4511749" y="6281044"/>
            <a:ext cx="2743200" cy="365125"/>
          </a:xfr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cs typeface="+mn-cs"/>
              </a:rPr>
              <a:t>BUILDING STRONGER VALUE CHAINS FOR SUSTAINABLE GROWTH AND DECENT JOBS</a:t>
            </a:r>
          </a:p>
        </p:txBody>
      </p:sp>
      <p:sp>
        <p:nvSpPr>
          <p:cNvPr id="6" name="Titre 1">
            <a:extLst>
              <a:ext uri="{FF2B5EF4-FFF2-40B4-BE49-F238E27FC236}">
                <a16:creationId xmlns:a16="http://schemas.microsoft.com/office/drawing/2014/main" id="{42B5BF1C-341C-49C6-BDE8-1E5871AD3480}"/>
              </a:ext>
            </a:extLst>
          </p:cNvPr>
          <p:cNvSpPr txBox="1">
            <a:spLocks/>
          </p:cNvSpPr>
          <p:nvPr/>
        </p:nvSpPr>
        <p:spPr>
          <a:xfrm>
            <a:off x="792000" y="576956"/>
            <a:ext cx="10515600" cy="65049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b="0" i="0" kern="1200">
                <a:solidFill>
                  <a:srgbClr val="3F66A3"/>
                </a:solidFill>
                <a:latin typeface="EC Square Sans Pro Medium" panose="020B05060400000200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FR" sz="2000" b="0" i="0" u="none" strike="noStrike" kern="1200" cap="none" spc="0" normalizeH="0" baseline="0" noProof="1">
              <a:ln>
                <a:noFill/>
              </a:ln>
              <a:solidFill>
                <a:srgbClr val="3F66A3"/>
              </a:solidFill>
              <a:effectLst/>
              <a:uLnTx/>
              <a:uFillTx/>
              <a:latin typeface="EC Square Sans Pro Medium" panose="020B0506040000020004" pitchFamily="34" charset="0"/>
              <a:ea typeface="+mj-ea"/>
              <a:cs typeface="+mj-cs"/>
            </a:endParaRPr>
          </a:p>
        </p:txBody>
      </p:sp>
      <p:sp>
        <p:nvSpPr>
          <p:cNvPr id="11" name="Title 3">
            <a:extLst>
              <a:ext uri="{FF2B5EF4-FFF2-40B4-BE49-F238E27FC236}">
                <a16:creationId xmlns:a16="http://schemas.microsoft.com/office/drawing/2014/main" id="{A024FA78-7347-4444-BE8F-A30A75DC1F6C}"/>
              </a:ext>
            </a:extLst>
          </p:cNvPr>
          <p:cNvSpPr>
            <a:spLocks noGrp="1"/>
          </p:cNvSpPr>
          <p:nvPr>
            <p:ph type="title"/>
          </p:nvPr>
        </p:nvSpPr>
        <p:spPr>
          <a:xfrm>
            <a:off x="1008184" y="174032"/>
            <a:ext cx="10175631" cy="840623"/>
          </a:xfrm>
        </p:spPr>
        <p:txBody>
          <a:bodyPr vert="horz" lIns="91440" tIns="45720" rIns="91440" bIns="45720" rtlCol="0" anchor="ctr">
            <a:normAutofit/>
          </a:bodyPr>
          <a:lstStyle/>
          <a:p>
            <a:r>
              <a:rPr lang="en-US" noProof="1">
                <a:latin typeface="EC Square Sans Pro Medium"/>
              </a:rPr>
              <a:t>SHOWCASES (1)</a:t>
            </a:r>
            <a:endParaRPr lang="en-US" dirty="0">
              <a:latin typeface="EC Square Sans Pro Medium"/>
            </a:endParaRPr>
          </a:p>
        </p:txBody>
      </p:sp>
      <p:graphicFrame>
        <p:nvGraphicFramePr>
          <p:cNvPr id="13" name="Tableau 12">
            <a:extLst>
              <a:ext uri="{FF2B5EF4-FFF2-40B4-BE49-F238E27FC236}">
                <a16:creationId xmlns:a16="http://schemas.microsoft.com/office/drawing/2014/main" id="{0E285579-A6E3-4E29-8269-D33F7E33FDDA}"/>
              </a:ext>
            </a:extLst>
          </p:cNvPr>
          <p:cNvGraphicFramePr>
            <a:graphicFrameLocks noGrp="1"/>
          </p:cNvGraphicFramePr>
          <p:nvPr>
            <p:extLst/>
          </p:nvPr>
        </p:nvGraphicFramePr>
        <p:xfrm>
          <a:off x="1204447" y="993274"/>
          <a:ext cx="9357803" cy="4775753"/>
        </p:xfrm>
        <a:graphic>
          <a:graphicData uri="http://schemas.openxmlformats.org/drawingml/2006/table">
            <a:tbl>
              <a:tblPr firstRow="1" bandRow="1">
                <a:tableStyleId>{616DA210-FB5B-4158-B5E0-FEB733F419BA}</a:tableStyleId>
              </a:tblPr>
              <a:tblGrid>
                <a:gridCol w="2159813">
                  <a:extLst>
                    <a:ext uri="{9D8B030D-6E8A-4147-A177-3AD203B41FA5}">
                      <a16:colId xmlns:a16="http://schemas.microsoft.com/office/drawing/2014/main" val="3865656610"/>
                    </a:ext>
                  </a:extLst>
                </a:gridCol>
                <a:gridCol w="959917">
                  <a:extLst>
                    <a:ext uri="{9D8B030D-6E8A-4147-A177-3AD203B41FA5}">
                      <a16:colId xmlns:a16="http://schemas.microsoft.com/office/drawing/2014/main" val="1028958590"/>
                    </a:ext>
                  </a:extLst>
                </a:gridCol>
                <a:gridCol w="6238073">
                  <a:extLst>
                    <a:ext uri="{9D8B030D-6E8A-4147-A177-3AD203B41FA5}">
                      <a16:colId xmlns:a16="http://schemas.microsoft.com/office/drawing/2014/main" val="154160007"/>
                    </a:ext>
                  </a:extLst>
                </a:gridCol>
              </a:tblGrid>
              <a:tr h="175661">
                <a:tc>
                  <a:txBody>
                    <a:bodyPr/>
                    <a:lstStyle/>
                    <a:p>
                      <a:pPr algn="ctr" fontAlgn="t"/>
                      <a:r>
                        <a:rPr lang="fr-FR" sz="1100" u="none" strike="noStrike" dirty="0" err="1">
                          <a:effectLst/>
                        </a:rPr>
                        <a:t>Organization</a:t>
                      </a:r>
                      <a:r>
                        <a:rPr lang="fr-FR" sz="1100" u="none" strike="noStrike" dirty="0">
                          <a:effectLst/>
                        </a:rPr>
                        <a:t> </a:t>
                      </a:r>
                      <a:r>
                        <a:rPr lang="fr-FR" sz="1100" u="none" strike="noStrike" dirty="0" err="1">
                          <a:effectLst/>
                        </a:rPr>
                        <a:t>name</a:t>
                      </a:r>
                      <a:endParaRPr lang="fr-FR" sz="1100" b="1" i="1" u="none" strike="noStrike" dirty="0">
                        <a:effectLst/>
                        <a:latin typeface="Arial" panose="020B0604020202020204" pitchFamily="34" charset="0"/>
                      </a:endParaRPr>
                    </a:p>
                  </a:txBody>
                  <a:tcPr marL="4444" marR="4444" marT="4444" marB="0"/>
                </a:tc>
                <a:tc>
                  <a:txBody>
                    <a:bodyPr/>
                    <a:lstStyle/>
                    <a:p>
                      <a:pPr algn="ctr" fontAlgn="t"/>
                      <a:r>
                        <a:rPr lang="fr-FR" sz="1100" u="none" strike="noStrike">
                          <a:effectLst/>
                        </a:rPr>
                        <a:t>Country</a:t>
                      </a:r>
                      <a:endParaRPr lang="fr-FR" sz="1100" b="1" i="1" u="none" strike="noStrike">
                        <a:effectLst/>
                        <a:latin typeface="Arial" panose="020B0604020202020204" pitchFamily="34" charset="0"/>
                      </a:endParaRPr>
                    </a:p>
                  </a:txBody>
                  <a:tcPr marL="4444" marR="4444" marT="4444" marB="0"/>
                </a:tc>
                <a:tc>
                  <a:txBody>
                    <a:bodyPr/>
                    <a:lstStyle/>
                    <a:p>
                      <a:pPr algn="ctr" fontAlgn="t"/>
                      <a:r>
                        <a:rPr lang="fr-FR" sz="1100" u="none" strike="noStrike" err="1">
                          <a:effectLst/>
                        </a:rPr>
                        <a:t>Subject</a:t>
                      </a:r>
                      <a:r>
                        <a:rPr lang="fr-FR" sz="1100" u="none" strike="noStrike">
                          <a:effectLst/>
                        </a:rPr>
                        <a:t> B2B / B2G</a:t>
                      </a:r>
                      <a:endParaRPr lang="fr-FR" sz="1100" b="1" i="1" u="none" strike="noStrike">
                        <a:effectLst/>
                        <a:latin typeface="Arial" panose="020B0604020202020204" pitchFamily="34" charset="0"/>
                      </a:endParaRPr>
                    </a:p>
                  </a:txBody>
                  <a:tcPr marL="4444" marR="4444" marT="4444" marB="0"/>
                </a:tc>
                <a:extLst>
                  <a:ext uri="{0D108BD9-81ED-4DB2-BD59-A6C34878D82A}">
                    <a16:rowId xmlns:a16="http://schemas.microsoft.com/office/drawing/2014/main" val="1485715579"/>
                  </a:ext>
                </a:extLst>
              </a:tr>
              <a:tr h="175661">
                <a:tc>
                  <a:txBody>
                    <a:bodyPr/>
                    <a:lstStyle/>
                    <a:p>
                      <a:pPr algn="l" fontAlgn="b"/>
                      <a:r>
                        <a:rPr lang="fr-FR" sz="1000" b="0" i="0" u="none" strike="noStrike" dirty="0">
                          <a:effectLst/>
                          <a:latin typeface="EC Square Sans Pro" panose="020B0506040000020004"/>
                        </a:rPr>
                        <a:t>14km</a:t>
                      </a:r>
                    </a:p>
                  </a:txBody>
                  <a:tcPr marL="6350" marR="6350" marT="6350" marB="0" anchor="ctr"/>
                </a:tc>
                <a:tc>
                  <a:txBody>
                    <a:bodyPr/>
                    <a:lstStyle/>
                    <a:p>
                      <a:pPr algn="l" fontAlgn="b"/>
                      <a:r>
                        <a:rPr lang="fr-FR" sz="1000" b="0" i="0" u="none" strike="noStrike">
                          <a:effectLst/>
                          <a:latin typeface="EC Square Sans Pro" panose="020B0506040000020004"/>
                        </a:rPr>
                        <a:t>France</a:t>
                      </a:r>
                    </a:p>
                  </a:txBody>
                  <a:tcPr marL="6350" marR="6350" marT="6350" marB="0" anchor="ctr"/>
                </a:tc>
                <a:tc>
                  <a:txBody>
                    <a:bodyPr/>
                    <a:lstStyle/>
                    <a:p>
                      <a:pPr algn="l" fontAlgn="b"/>
                      <a:r>
                        <a:rPr lang="en-US" sz="1000" b="0" i="0" u="none" strike="noStrike" dirty="0">
                          <a:effectLst/>
                          <a:latin typeface="EC Square Sans Pro" panose="020B0506040000020004"/>
                        </a:rPr>
                        <a:t>MIGRATION - MOBILITY TO AFRICA. I AM READY TO BE A SPEAKER CONCERNING THIS TOPIC.</a:t>
                      </a:r>
                    </a:p>
                  </a:txBody>
                  <a:tcPr marL="6350" marR="6350" marT="6350" marB="0" anchor="ctr"/>
                </a:tc>
                <a:extLst>
                  <a:ext uri="{0D108BD9-81ED-4DB2-BD59-A6C34878D82A}">
                    <a16:rowId xmlns:a16="http://schemas.microsoft.com/office/drawing/2014/main" val="1908313957"/>
                  </a:ext>
                </a:extLst>
              </a:tr>
              <a:tr h="398871">
                <a:tc>
                  <a:txBody>
                    <a:bodyPr/>
                    <a:lstStyle/>
                    <a:p>
                      <a:pPr algn="l" fontAlgn="b"/>
                      <a:r>
                        <a:rPr lang="fr-FR" sz="1000" b="0" i="0" u="none" strike="noStrike">
                          <a:effectLst/>
                          <a:latin typeface="EC Square Sans Pro" panose="020B0506040000020004"/>
                        </a:rPr>
                        <a:t>AfroChampions</a:t>
                      </a:r>
                    </a:p>
                  </a:txBody>
                  <a:tcPr marL="6350" marR="6350" marT="6350" marB="0" anchor="ctr"/>
                </a:tc>
                <a:tc>
                  <a:txBody>
                    <a:bodyPr/>
                    <a:lstStyle/>
                    <a:p>
                      <a:pPr algn="l" fontAlgn="b"/>
                      <a:r>
                        <a:rPr lang="fr-FR" sz="1000" b="0" i="0" u="none" strike="noStrike">
                          <a:effectLst/>
                          <a:latin typeface="EC Square Sans Pro" panose="020B0506040000020004"/>
                        </a:rPr>
                        <a:t>Ghana</a:t>
                      </a:r>
                    </a:p>
                  </a:txBody>
                  <a:tcPr marL="6350" marR="6350" marT="6350" marB="0" anchor="ctr"/>
                </a:tc>
                <a:tc>
                  <a:txBody>
                    <a:bodyPr/>
                    <a:lstStyle/>
                    <a:p>
                      <a:pPr algn="l" fontAlgn="b"/>
                      <a:r>
                        <a:rPr lang="fr-FR" sz="1000" b="0" i="0" u="none" strike="noStrike">
                          <a:effectLst/>
                          <a:latin typeface="EC Square Sans Pro" panose="020B0506040000020004"/>
                        </a:rPr>
                        <a:t> </a:t>
                      </a:r>
                    </a:p>
                  </a:txBody>
                  <a:tcPr marL="6350" marR="6350" marT="6350" marB="0" anchor="ctr"/>
                </a:tc>
                <a:extLst>
                  <a:ext uri="{0D108BD9-81ED-4DB2-BD59-A6C34878D82A}">
                    <a16:rowId xmlns:a16="http://schemas.microsoft.com/office/drawing/2014/main" val="1448697685"/>
                  </a:ext>
                </a:extLst>
              </a:tr>
              <a:tr h="398871">
                <a:tc>
                  <a:txBody>
                    <a:bodyPr/>
                    <a:lstStyle/>
                    <a:p>
                      <a:pPr algn="l" fontAlgn="b"/>
                      <a:r>
                        <a:rPr lang="fr-FR" sz="1000" b="0" i="0" u="none" strike="noStrike">
                          <a:effectLst/>
                          <a:latin typeface="EC Square Sans Pro" panose="020B0506040000020004"/>
                        </a:rPr>
                        <a:t>Agrific</a:t>
                      </a:r>
                    </a:p>
                  </a:txBody>
                  <a:tcPr marL="6350" marR="6350" marT="6350" marB="0" anchor="ctr"/>
                </a:tc>
                <a:tc>
                  <a:txBody>
                    <a:bodyPr/>
                    <a:lstStyle/>
                    <a:p>
                      <a:pPr algn="l" fontAlgn="b"/>
                      <a:r>
                        <a:rPr lang="fr-FR" sz="1000" b="0" i="0" u="none" strike="noStrike">
                          <a:effectLst/>
                          <a:latin typeface="EC Square Sans Pro" panose="020B0506040000020004"/>
                        </a:rPr>
                        <a:t>Nigeria</a:t>
                      </a:r>
                    </a:p>
                  </a:txBody>
                  <a:tcPr marL="6350" marR="6350" marT="6350" marB="0" anchor="ctr"/>
                </a:tc>
                <a:tc>
                  <a:txBody>
                    <a:bodyPr/>
                    <a:lstStyle/>
                    <a:p>
                      <a:pPr algn="l" fontAlgn="b"/>
                      <a:r>
                        <a:rPr lang="en-US" sz="1000" b="0" i="0" u="none" strike="noStrike">
                          <a:effectLst/>
                          <a:latin typeface="EC Square Sans Pro" panose="020B0506040000020004"/>
                        </a:rPr>
                        <a:t>I will like to see Venture capitalists, Agro Allied industries CEO's, Private Equity investors and Businesses</a:t>
                      </a:r>
                    </a:p>
                  </a:txBody>
                  <a:tcPr marL="6350" marR="6350" marT="6350" marB="0" anchor="ctr"/>
                </a:tc>
                <a:extLst>
                  <a:ext uri="{0D108BD9-81ED-4DB2-BD59-A6C34878D82A}">
                    <a16:rowId xmlns:a16="http://schemas.microsoft.com/office/drawing/2014/main" val="3504636698"/>
                  </a:ext>
                </a:extLst>
              </a:tr>
              <a:tr h="398871">
                <a:tc>
                  <a:txBody>
                    <a:bodyPr/>
                    <a:lstStyle/>
                    <a:p>
                      <a:pPr algn="l" fontAlgn="b"/>
                      <a:r>
                        <a:rPr lang="fr-FR" sz="1000" b="0" i="0" u="none" strike="noStrike">
                          <a:effectLst/>
                          <a:latin typeface="EC Square Sans Pro" panose="020B0506040000020004"/>
                        </a:rPr>
                        <a:t>AISBL MBEKA Makosso Joseph</a:t>
                      </a:r>
                    </a:p>
                  </a:txBody>
                  <a:tcPr marL="6350" marR="6350" marT="6350" marB="0" anchor="ctr"/>
                </a:tc>
                <a:tc>
                  <a:txBody>
                    <a:bodyPr/>
                    <a:lstStyle/>
                    <a:p>
                      <a:pPr algn="l" fontAlgn="b"/>
                      <a:r>
                        <a:rPr lang="fr-FR" sz="1000" b="0" i="0" u="none" strike="noStrike">
                          <a:effectLst/>
                          <a:latin typeface="EC Square Sans Pro" panose="020B0506040000020004"/>
                        </a:rPr>
                        <a:t>Belgium</a:t>
                      </a:r>
                    </a:p>
                  </a:txBody>
                  <a:tcPr marL="6350" marR="6350" marT="6350" marB="0" anchor="ctr"/>
                </a:tc>
                <a:tc>
                  <a:txBody>
                    <a:bodyPr/>
                    <a:lstStyle/>
                    <a:p>
                      <a:pPr algn="l" fontAlgn="b"/>
                      <a:r>
                        <a:rPr lang="fr-FR" sz="1000" b="0" i="0" u="none" strike="noStrike">
                          <a:effectLst/>
                          <a:latin typeface="EC Square Sans Pro" panose="020B0506040000020004"/>
                        </a:rPr>
                        <a:t>Le gouvernement Congolais sur les sujets de, éducation, développement, formation professionnelle en alternance, travail, jeunesse et subsidiaire</a:t>
                      </a:r>
                    </a:p>
                  </a:txBody>
                  <a:tcPr marL="6350" marR="6350" marT="6350" marB="0" anchor="ctr"/>
                </a:tc>
                <a:extLst>
                  <a:ext uri="{0D108BD9-81ED-4DB2-BD59-A6C34878D82A}">
                    <a16:rowId xmlns:a16="http://schemas.microsoft.com/office/drawing/2014/main" val="3692226424"/>
                  </a:ext>
                </a:extLst>
              </a:tr>
              <a:tr h="398871">
                <a:tc>
                  <a:txBody>
                    <a:bodyPr/>
                    <a:lstStyle/>
                    <a:p>
                      <a:pPr algn="l" fontAlgn="b"/>
                      <a:r>
                        <a:rPr lang="fr-FR" sz="1000" b="0" i="0" u="none" strike="noStrike">
                          <a:effectLst/>
                          <a:latin typeface="EC Square Sans Pro" panose="020B0506040000020004"/>
                        </a:rPr>
                        <a:t>Asante Mama Natural Products Ltd</a:t>
                      </a:r>
                    </a:p>
                  </a:txBody>
                  <a:tcPr marL="6350" marR="6350" marT="6350" marB="0" anchor="ctr"/>
                </a:tc>
                <a:tc>
                  <a:txBody>
                    <a:bodyPr/>
                    <a:lstStyle/>
                    <a:p>
                      <a:pPr algn="l" fontAlgn="b"/>
                      <a:r>
                        <a:rPr lang="fr-FR" sz="1000" b="0" i="0" u="none" strike="noStrike">
                          <a:effectLst/>
                          <a:latin typeface="EC Square Sans Pro" panose="020B0506040000020004"/>
                        </a:rPr>
                        <a:t>Uganda</a:t>
                      </a:r>
                    </a:p>
                  </a:txBody>
                  <a:tcPr marL="6350" marR="6350" marT="6350" marB="0" anchor="ctr"/>
                </a:tc>
                <a:tc>
                  <a:txBody>
                    <a:bodyPr/>
                    <a:lstStyle/>
                    <a:p>
                      <a:pPr algn="l" fontAlgn="b"/>
                      <a:r>
                        <a:rPr lang="en-US" sz="1000" b="0" i="0" u="none" strike="noStrike" dirty="0">
                          <a:effectLst/>
                          <a:latin typeface="EC Square Sans Pro" panose="020B0506040000020004"/>
                        </a:rPr>
                        <a:t>I would like to meet Development Cooperation departments, Financing Institutions and EU cocoa or chocolate importing companies. </a:t>
                      </a:r>
                      <a:br>
                        <a:rPr lang="en-US" sz="1000" b="0" i="0" u="none" strike="noStrike" dirty="0">
                          <a:effectLst/>
                          <a:latin typeface="EC Square Sans Pro" panose="020B0506040000020004"/>
                        </a:rPr>
                      </a:br>
                      <a:r>
                        <a:rPr lang="en-US" sz="1000" b="0" i="0" u="none" strike="noStrike" dirty="0">
                          <a:effectLst/>
                          <a:latin typeface="EC Square Sans Pro" panose="020B0506040000020004"/>
                        </a:rPr>
                        <a:t>I would like to discuss investing in cocoa processing factory worth €7.4 million in Uganda.</a:t>
                      </a:r>
                    </a:p>
                  </a:txBody>
                  <a:tcPr marL="6350" marR="6350" marT="6350" marB="0" anchor="ctr"/>
                </a:tc>
                <a:extLst>
                  <a:ext uri="{0D108BD9-81ED-4DB2-BD59-A6C34878D82A}">
                    <a16:rowId xmlns:a16="http://schemas.microsoft.com/office/drawing/2014/main" val="2297313632"/>
                  </a:ext>
                </a:extLst>
              </a:tr>
              <a:tr h="265913">
                <a:tc>
                  <a:txBody>
                    <a:bodyPr/>
                    <a:lstStyle/>
                    <a:p>
                      <a:pPr algn="l" fontAlgn="b"/>
                      <a:r>
                        <a:rPr lang="fr-FR" sz="1000" b="0" i="0" u="none" strike="noStrike">
                          <a:effectLst/>
                          <a:latin typeface="EC Square Sans Pro" panose="020B0506040000020004"/>
                        </a:rPr>
                        <a:t>Authentic Zanzibar Experience (AZE)</a:t>
                      </a:r>
                    </a:p>
                  </a:txBody>
                  <a:tcPr marL="6350" marR="6350" marT="6350" marB="0" anchor="ctr"/>
                </a:tc>
                <a:tc>
                  <a:txBody>
                    <a:bodyPr/>
                    <a:lstStyle/>
                    <a:p>
                      <a:pPr algn="l" fontAlgn="b"/>
                      <a:r>
                        <a:rPr lang="fr-FR" sz="1000" b="0" i="0" u="none" strike="noStrike">
                          <a:effectLst/>
                          <a:latin typeface="EC Square Sans Pro" panose="020B0506040000020004"/>
                        </a:rPr>
                        <a:t>Tanzania</a:t>
                      </a:r>
                    </a:p>
                  </a:txBody>
                  <a:tcPr marL="6350" marR="6350" marT="6350" marB="0" anchor="ctr"/>
                </a:tc>
                <a:tc>
                  <a:txBody>
                    <a:bodyPr/>
                    <a:lstStyle/>
                    <a:p>
                      <a:pPr algn="l" fontAlgn="b"/>
                      <a:r>
                        <a:rPr lang="en-US" sz="1000" b="0" i="0" u="none" strike="noStrike">
                          <a:effectLst/>
                          <a:latin typeface="EC Square Sans Pro" panose="020B0506040000020004"/>
                        </a:rPr>
                        <a:t>Investors, funders, international partners organization, and buyers.</a:t>
                      </a:r>
                    </a:p>
                  </a:txBody>
                  <a:tcPr marL="6350" marR="6350" marT="6350" marB="0" anchor="ctr"/>
                </a:tc>
                <a:extLst>
                  <a:ext uri="{0D108BD9-81ED-4DB2-BD59-A6C34878D82A}">
                    <a16:rowId xmlns:a16="http://schemas.microsoft.com/office/drawing/2014/main" val="2057022991"/>
                  </a:ext>
                </a:extLst>
              </a:tr>
              <a:tr h="531829">
                <a:tc>
                  <a:txBody>
                    <a:bodyPr/>
                    <a:lstStyle/>
                    <a:p>
                      <a:pPr algn="l" fontAlgn="b"/>
                      <a:r>
                        <a:rPr lang="fr-FR" sz="1000" b="0" i="0" u="none" strike="noStrike">
                          <a:effectLst/>
                          <a:latin typeface="EC Square Sans Pro" panose="020B0506040000020004"/>
                        </a:rPr>
                        <a:t>Cellular Expert UAB</a:t>
                      </a:r>
                    </a:p>
                  </a:txBody>
                  <a:tcPr marL="6350" marR="6350" marT="6350" marB="0" anchor="ctr"/>
                </a:tc>
                <a:tc>
                  <a:txBody>
                    <a:bodyPr/>
                    <a:lstStyle/>
                    <a:p>
                      <a:pPr algn="l" fontAlgn="b"/>
                      <a:r>
                        <a:rPr lang="fr-FR" sz="1000" b="0" i="0" u="none" strike="noStrike">
                          <a:effectLst/>
                          <a:latin typeface="EC Square Sans Pro" panose="020B0506040000020004"/>
                        </a:rPr>
                        <a:t>Lithuania</a:t>
                      </a:r>
                    </a:p>
                  </a:txBody>
                  <a:tcPr marL="6350" marR="6350" marT="6350" marB="0" anchor="ctr"/>
                </a:tc>
                <a:tc>
                  <a:txBody>
                    <a:bodyPr/>
                    <a:lstStyle/>
                    <a:p>
                      <a:pPr algn="l" fontAlgn="b"/>
                      <a:r>
                        <a:rPr lang="en-US" sz="1000" b="0" i="0" u="none" strike="noStrike">
                          <a:effectLst/>
                          <a:latin typeface="EC Square Sans Pro" panose="020B0506040000020004"/>
                        </a:rPr>
                        <a:t>African businesses working with geospatial information and infrastructure planning to discuss the topic of availability and use of GIS data to aid development of telecommunications infrastructure.</a:t>
                      </a:r>
                    </a:p>
                  </a:txBody>
                  <a:tcPr marL="6350" marR="6350" marT="6350" marB="0" anchor="ctr"/>
                </a:tc>
                <a:extLst>
                  <a:ext uri="{0D108BD9-81ED-4DB2-BD59-A6C34878D82A}">
                    <a16:rowId xmlns:a16="http://schemas.microsoft.com/office/drawing/2014/main" val="219710790"/>
                  </a:ext>
                </a:extLst>
              </a:tr>
              <a:tr h="265913">
                <a:tc>
                  <a:txBody>
                    <a:bodyPr/>
                    <a:lstStyle/>
                    <a:p>
                      <a:pPr algn="l" fontAlgn="b"/>
                      <a:r>
                        <a:rPr lang="fr-FR" sz="1000" b="0" i="0" u="none" strike="noStrike">
                          <a:effectLst/>
                          <a:latin typeface="EC Square Sans Pro" panose="020B0506040000020004"/>
                        </a:rPr>
                        <a:t>COBASA</a:t>
                      </a:r>
                    </a:p>
                  </a:txBody>
                  <a:tcPr marL="6350" marR="6350" marT="6350" marB="0" anchor="ctr"/>
                </a:tc>
                <a:tc>
                  <a:txBody>
                    <a:bodyPr/>
                    <a:lstStyle/>
                    <a:p>
                      <a:pPr algn="l" fontAlgn="b"/>
                      <a:r>
                        <a:rPr lang="fr-FR" sz="1000" b="0" i="0" u="none" strike="noStrike">
                          <a:effectLst/>
                          <a:latin typeface="EC Square Sans Pro" panose="020B0506040000020004"/>
                        </a:rPr>
                        <a:t>South Africa</a:t>
                      </a:r>
                    </a:p>
                  </a:txBody>
                  <a:tcPr marL="6350" marR="6350" marT="6350" marB="0" anchor="ctr"/>
                </a:tc>
                <a:tc>
                  <a:txBody>
                    <a:bodyPr/>
                    <a:lstStyle/>
                    <a:p>
                      <a:pPr algn="l" fontAlgn="b"/>
                      <a:r>
                        <a:rPr lang="fr-FR" sz="1000" b="0" i="0" u="none" strike="noStrike">
                          <a:effectLst/>
                          <a:latin typeface="EC Square Sans Pro" panose="020B0506040000020004"/>
                        </a:rPr>
                        <a:t>agrobusiness investors</a:t>
                      </a:r>
                    </a:p>
                  </a:txBody>
                  <a:tcPr marL="6350" marR="6350" marT="6350" marB="0" anchor="ctr"/>
                </a:tc>
                <a:extLst>
                  <a:ext uri="{0D108BD9-81ED-4DB2-BD59-A6C34878D82A}">
                    <a16:rowId xmlns:a16="http://schemas.microsoft.com/office/drawing/2014/main" val="2083843810"/>
                  </a:ext>
                </a:extLst>
              </a:tr>
              <a:tr h="504000">
                <a:tc>
                  <a:txBody>
                    <a:bodyPr/>
                    <a:lstStyle/>
                    <a:p>
                      <a:pPr algn="l" fontAlgn="b"/>
                      <a:r>
                        <a:rPr lang="fr-FR" sz="1000" b="0" i="0" u="none" strike="noStrike">
                          <a:effectLst/>
                          <a:latin typeface="EC Square Sans Pro" panose="020B0506040000020004"/>
                        </a:rPr>
                        <a:t>Computaz Systems Limited</a:t>
                      </a:r>
                    </a:p>
                  </a:txBody>
                  <a:tcPr marL="6350" marR="6350" marT="6350" marB="0" anchor="ctr"/>
                </a:tc>
                <a:tc>
                  <a:txBody>
                    <a:bodyPr/>
                    <a:lstStyle/>
                    <a:p>
                      <a:pPr algn="l" fontAlgn="b"/>
                      <a:r>
                        <a:rPr lang="fr-FR" sz="1000" b="0" i="0" u="none" strike="noStrike">
                          <a:effectLst/>
                          <a:latin typeface="EC Square Sans Pro" panose="020B0506040000020004"/>
                        </a:rPr>
                        <a:t>Kenya</a:t>
                      </a:r>
                    </a:p>
                  </a:txBody>
                  <a:tcPr marL="6350" marR="6350" marT="6350" marB="0" anchor="ctr"/>
                </a:tc>
                <a:tc>
                  <a:txBody>
                    <a:bodyPr/>
                    <a:lstStyle/>
                    <a:p>
                      <a:pPr algn="l" fontAlgn="b"/>
                      <a:r>
                        <a:rPr lang="en-US" sz="1000" b="0" i="0" u="none" strike="noStrike" dirty="0">
                          <a:effectLst/>
                          <a:latin typeface="EC Square Sans Pro" panose="020B0506040000020004"/>
                        </a:rPr>
                        <a:t>Government representatives in </a:t>
                      </a:r>
                      <a:r>
                        <a:rPr lang="en-US" sz="1000" b="0" i="0" u="none" strike="noStrike" dirty="0" err="1">
                          <a:effectLst/>
                          <a:latin typeface="EC Square Sans Pro" panose="020B0506040000020004"/>
                        </a:rPr>
                        <a:t>Agro</a:t>
                      </a:r>
                      <a:r>
                        <a:rPr lang="en-US" sz="1000" b="0" i="0" u="none" strike="noStrike" dirty="0">
                          <a:effectLst/>
                          <a:latin typeface="EC Square Sans Pro" panose="020B0506040000020004"/>
                        </a:rPr>
                        <a:t> sector</a:t>
                      </a:r>
                    </a:p>
                  </a:txBody>
                  <a:tcPr marL="6350" marR="6350" marT="6350" marB="0" anchor="ctr"/>
                </a:tc>
                <a:extLst>
                  <a:ext uri="{0D108BD9-81ED-4DB2-BD59-A6C34878D82A}">
                    <a16:rowId xmlns:a16="http://schemas.microsoft.com/office/drawing/2014/main" val="734946002"/>
                  </a:ext>
                </a:extLst>
              </a:tr>
              <a:tr h="398871">
                <a:tc>
                  <a:txBody>
                    <a:bodyPr/>
                    <a:lstStyle/>
                    <a:p>
                      <a:pPr algn="l" fontAlgn="b"/>
                      <a:r>
                        <a:rPr lang="fr-FR" sz="1000" b="0" i="0" u="none" strike="noStrike">
                          <a:effectLst/>
                          <a:latin typeface="EC Square Sans Pro" panose="020B0506040000020004"/>
                        </a:rPr>
                        <a:t>Cre8tiveRevolution Group</a:t>
                      </a:r>
                    </a:p>
                  </a:txBody>
                  <a:tcPr marL="6350" marR="6350" marT="6350" marB="0" anchor="ctr"/>
                </a:tc>
                <a:tc>
                  <a:txBody>
                    <a:bodyPr/>
                    <a:lstStyle/>
                    <a:p>
                      <a:pPr algn="l" fontAlgn="b"/>
                      <a:r>
                        <a:rPr lang="fr-FR" sz="1000" b="0" i="0" u="none" strike="noStrike">
                          <a:effectLst/>
                          <a:latin typeface="EC Square Sans Pro" panose="020B0506040000020004"/>
                        </a:rPr>
                        <a:t>Netherlands</a:t>
                      </a:r>
                    </a:p>
                  </a:txBody>
                  <a:tcPr marL="6350" marR="6350" marT="6350" marB="0" anchor="ctr"/>
                </a:tc>
                <a:tc>
                  <a:txBody>
                    <a:bodyPr/>
                    <a:lstStyle/>
                    <a:p>
                      <a:pPr algn="l" fontAlgn="b"/>
                      <a:r>
                        <a:rPr lang="en-US" sz="1000" b="0" i="0" u="none" strike="noStrike">
                          <a:effectLst/>
                          <a:latin typeface="EC Square Sans Pro" panose="020B0506040000020004"/>
                        </a:rPr>
                        <a:t>Government officials representing SME, Creative Industries and Economic Affairs</a:t>
                      </a:r>
                    </a:p>
                  </a:txBody>
                  <a:tcPr marL="6350" marR="6350" marT="6350" marB="0" anchor="ctr"/>
                </a:tc>
                <a:extLst>
                  <a:ext uri="{0D108BD9-81ED-4DB2-BD59-A6C34878D82A}">
                    <a16:rowId xmlns:a16="http://schemas.microsoft.com/office/drawing/2014/main" val="3022072899"/>
                  </a:ext>
                </a:extLst>
              </a:tr>
              <a:tr h="398871">
                <a:tc>
                  <a:txBody>
                    <a:bodyPr/>
                    <a:lstStyle/>
                    <a:p>
                      <a:pPr algn="l" fontAlgn="b"/>
                      <a:r>
                        <a:rPr lang="fr-FR" sz="1000" b="0" i="0" u="none" strike="noStrike">
                          <a:effectLst/>
                          <a:latin typeface="EC Square Sans Pro" panose="020B0506040000020004"/>
                        </a:rPr>
                        <a:t>Durandel Limited</a:t>
                      </a:r>
                    </a:p>
                  </a:txBody>
                  <a:tcPr marL="6350" marR="6350" marT="6350" marB="0" anchor="ctr"/>
                </a:tc>
                <a:tc>
                  <a:txBody>
                    <a:bodyPr/>
                    <a:lstStyle/>
                    <a:p>
                      <a:pPr algn="l" fontAlgn="b"/>
                      <a:r>
                        <a:rPr lang="fr-FR" sz="1000" b="0" i="0" u="none" strike="noStrike">
                          <a:effectLst/>
                          <a:latin typeface="EC Square Sans Pro" panose="020B0506040000020004"/>
                        </a:rPr>
                        <a:t>Nigeria</a:t>
                      </a:r>
                    </a:p>
                  </a:txBody>
                  <a:tcPr marL="6350" marR="6350" marT="6350" marB="0" anchor="ctr"/>
                </a:tc>
                <a:tc>
                  <a:txBody>
                    <a:bodyPr/>
                    <a:lstStyle/>
                    <a:p>
                      <a:pPr algn="l" fontAlgn="b"/>
                      <a:r>
                        <a:rPr lang="en-US" sz="1000" b="0" i="0" u="none" strike="noStrike">
                          <a:effectLst/>
                          <a:latin typeface="EC Square Sans Pro" panose="020B0506040000020004"/>
                        </a:rPr>
                        <a:t>Global Aquaculture Industry stakeholders from from across the private, public and social sectors.</a:t>
                      </a:r>
                    </a:p>
                  </a:txBody>
                  <a:tcPr marL="6350" marR="6350" marT="6350" marB="0" anchor="ctr"/>
                </a:tc>
                <a:extLst>
                  <a:ext uri="{0D108BD9-81ED-4DB2-BD59-A6C34878D82A}">
                    <a16:rowId xmlns:a16="http://schemas.microsoft.com/office/drawing/2014/main" val="2220183909"/>
                  </a:ext>
                </a:extLst>
              </a:tr>
              <a:tr h="398871">
                <a:tc>
                  <a:txBody>
                    <a:bodyPr/>
                    <a:lstStyle/>
                    <a:p>
                      <a:pPr algn="l" fontAlgn="b"/>
                      <a:r>
                        <a:rPr lang="fr-FR" sz="1000" b="0" i="0" u="none" strike="noStrike">
                          <a:effectLst/>
                          <a:latin typeface="EC Square Sans Pro" panose="020B0506040000020004"/>
                        </a:rPr>
                        <a:t>EDFI</a:t>
                      </a:r>
                    </a:p>
                  </a:txBody>
                  <a:tcPr marL="6350" marR="6350" marT="6350" marB="0" anchor="ctr"/>
                </a:tc>
                <a:tc>
                  <a:txBody>
                    <a:bodyPr/>
                    <a:lstStyle/>
                    <a:p>
                      <a:pPr algn="l" fontAlgn="b"/>
                      <a:r>
                        <a:rPr lang="fr-FR" sz="1000" b="0" i="0" u="none" strike="noStrike" dirty="0" err="1">
                          <a:effectLst/>
                          <a:latin typeface="EC Square Sans Pro" panose="020B0506040000020004"/>
                        </a:rPr>
                        <a:t>Belgium</a:t>
                      </a:r>
                      <a:endParaRPr lang="fr-FR" sz="1000" b="0" i="0" u="none" strike="noStrike" dirty="0">
                        <a:effectLst/>
                        <a:latin typeface="EC Square Sans Pro" panose="020B0506040000020004"/>
                      </a:endParaRPr>
                    </a:p>
                  </a:txBody>
                  <a:tcPr marL="6350" marR="6350" marT="6350" marB="0" anchor="ctr"/>
                </a:tc>
                <a:tc>
                  <a:txBody>
                    <a:bodyPr/>
                    <a:lstStyle/>
                    <a:p>
                      <a:pPr algn="l" fontAlgn="b"/>
                      <a:r>
                        <a:rPr lang="en-US" sz="1000" b="0" i="0" u="none" strike="noStrike" dirty="0">
                          <a:effectLst/>
                          <a:latin typeface="EC Square Sans Pro" panose="020B0506040000020004"/>
                        </a:rPr>
                        <a:t>We are still considering if/how we want to </a:t>
                      </a:r>
                      <a:r>
                        <a:rPr lang="en-US" sz="1000" b="0" i="0" u="none" strike="noStrike" dirty="0" err="1">
                          <a:effectLst/>
                          <a:latin typeface="EC Square Sans Pro" panose="020B0506040000020004"/>
                        </a:rPr>
                        <a:t>organise</a:t>
                      </a:r>
                      <a:r>
                        <a:rPr lang="en-US" sz="1000" b="0" i="0" u="none" strike="noStrike" dirty="0">
                          <a:effectLst/>
                          <a:latin typeface="EC Square Sans Pro" panose="020B0506040000020004"/>
                        </a:rPr>
                        <a:t> a roundtable and will revert to you with a definite answer/more information as soon as possible.</a:t>
                      </a:r>
                    </a:p>
                  </a:txBody>
                  <a:tcPr marL="6350" marR="6350" marT="6350" marB="0" anchor="ctr"/>
                </a:tc>
                <a:extLst>
                  <a:ext uri="{0D108BD9-81ED-4DB2-BD59-A6C34878D82A}">
                    <a16:rowId xmlns:a16="http://schemas.microsoft.com/office/drawing/2014/main" val="2072409439"/>
                  </a:ext>
                </a:extLst>
              </a:tr>
            </a:tbl>
          </a:graphicData>
        </a:graphic>
      </p:graphicFrame>
      <p:sp>
        <p:nvSpPr>
          <p:cNvPr id="7" name="Content Placeholder 2">
            <a:extLst>
              <a:ext uri="{FF2B5EF4-FFF2-40B4-BE49-F238E27FC236}">
                <a16:creationId xmlns:a16="http://schemas.microsoft.com/office/drawing/2014/main" id="{3E41264C-71D4-4077-AEAE-FF8A6C8EDB50}"/>
              </a:ext>
            </a:extLst>
          </p:cNvPr>
          <p:cNvSpPr txBox="1">
            <a:spLocks/>
          </p:cNvSpPr>
          <p:nvPr/>
        </p:nvSpPr>
        <p:spPr>
          <a:xfrm>
            <a:off x="3316663" y="425692"/>
            <a:ext cx="7245587" cy="416318"/>
          </a:xfrm>
          <a:prstGeom prst="rect">
            <a:avLst/>
          </a:prstGeom>
        </p:spPr>
        <p:txBody>
          <a:bodyPr vert="horz" lIns="91440" tIns="45720" rIns="91440" bIns="45720" rtlCol="0" anchor="t">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rgbClr val="68A5D7"/>
                </a:solidFill>
                <a:latin typeface="EC Square Sans Pro" panose="020B0506040000020004" pitchFamily="34" charset="0"/>
                <a:ea typeface="+mn-ea"/>
                <a:cs typeface="+mn-cs"/>
              </a:defRPr>
            </a:lvl1pPr>
            <a:lvl2pPr marL="173038" indent="-1619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EC Square Sans Pro" panose="020B0506040000020004" pitchFamily="34" charset="0"/>
                <a:ea typeface="+mn-ea"/>
                <a:cs typeface="+mn-cs"/>
              </a:defRPr>
            </a:lvl2pPr>
            <a:lvl3pPr marL="403225" indent="-173038" algn="l" defTabSz="914400" rtl="0" eaLnBrk="1" latinLnBrk="0" hangingPunct="1">
              <a:lnSpc>
                <a:spcPct val="90000"/>
              </a:lnSpc>
              <a:spcBef>
                <a:spcPts val="500"/>
              </a:spcBef>
              <a:buFont typeface="Arial" panose="020B0604020202020204" pitchFamily="34" charset="0"/>
              <a:buChar char="•"/>
              <a:tabLst/>
              <a:defRPr sz="1400" b="0" i="0" kern="1200">
                <a:solidFill>
                  <a:schemeClr val="tx1"/>
                </a:solidFill>
                <a:latin typeface="EC Square Sans Pro" panose="020B0506040000020004" pitchFamily="34" charset="0"/>
                <a:ea typeface="+mn-ea"/>
                <a:cs typeface="+mn-cs"/>
              </a:defRPr>
            </a:lvl3pPr>
            <a:lvl4pPr marL="633413" indent="-173038" algn="l" defTabSz="914400" rtl="0" eaLnBrk="1" latinLnBrk="0" hangingPunct="1">
              <a:lnSpc>
                <a:spcPct val="90000"/>
              </a:lnSpc>
              <a:spcBef>
                <a:spcPts val="500"/>
              </a:spcBef>
              <a:buFont typeface="Arial" panose="020B0604020202020204" pitchFamily="34" charset="0"/>
              <a:buChar char="•"/>
              <a:tabLst/>
              <a:defRPr sz="1400" b="0" i="0" kern="1200">
                <a:solidFill>
                  <a:schemeClr val="tx1"/>
                </a:solidFill>
                <a:latin typeface="EC Square Sans Pro" panose="020B0506040000020004" pitchFamily="34" charset="0"/>
                <a:ea typeface="+mn-ea"/>
                <a:cs typeface="+mn-cs"/>
              </a:defRPr>
            </a:lvl4pPr>
            <a:lvl5pPr marL="865188" indent="-173038" algn="l" defTabSz="914400" rtl="0" eaLnBrk="1" latinLnBrk="0" hangingPunct="1">
              <a:lnSpc>
                <a:spcPct val="90000"/>
              </a:lnSpc>
              <a:spcBef>
                <a:spcPts val="500"/>
              </a:spcBef>
              <a:buFont typeface="Arial" panose="020B0604020202020204" pitchFamily="34" charset="0"/>
              <a:buChar char="•"/>
              <a:tabLst/>
              <a:defRPr sz="1400" b="0" i="0" kern="1200">
                <a:solidFill>
                  <a:schemeClr val="tx1"/>
                </a:solidFill>
                <a:latin typeface="EC Square Sans Pro"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272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00000"/>
                </a:solidFill>
                <a:effectLst/>
                <a:uLnTx/>
                <a:uFillTx/>
                <a:latin typeface="EC Square Sans Pro"/>
                <a:ea typeface="+mn-ea"/>
                <a:cs typeface="+mn-cs"/>
              </a:rPr>
              <a:t>We propose to preselect 34 applications for showcases for the second wave. Some applications need to be further examined in coordination with Working groups. </a:t>
            </a:r>
          </a:p>
        </p:txBody>
      </p:sp>
    </p:spTree>
    <p:extLst>
      <p:ext uri="{BB962C8B-B14F-4D97-AF65-F5344CB8AC3E}">
        <p14:creationId xmlns:p14="http://schemas.microsoft.com/office/powerpoint/2010/main" val="39496559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A431BBA9-33B9-AE48-9C7F-2D5588B8E818}"/>
              </a:ext>
            </a:extLst>
          </p:cNvPr>
          <p:cNvSpPr>
            <a:spLocks noGrp="1"/>
          </p:cNvSpPr>
          <p:nvPr>
            <p:ph type="dt" sz="half" idx="10"/>
          </p:nvPr>
        </p:nvSpPr>
        <p:spPr>
          <a:xfrm>
            <a:off x="4511749" y="6281044"/>
            <a:ext cx="2743200" cy="365125"/>
          </a:xfr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cs typeface="+mn-cs"/>
              </a:rPr>
              <a:t>BUILDING STRONGER VALUE CHAINS FOR SUSTAINABLE GROWTH AND DECENT JOBS</a:t>
            </a:r>
          </a:p>
        </p:txBody>
      </p:sp>
      <p:sp>
        <p:nvSpPr>
          <p:cNvPr id="6" name="Titre 1">
            <a:extLst>
              <a:ext uri="{FF2B5EF4-FFF2-40B4-BE49-F238E27FC236}">
                <a16:creationId xmlns:a16="http://schemas.microsoft.com/office/drawing/2014/main" id="{42B5BF1C-341C-49C6-BDE8-1E5871AD3480}"/>
              </a:ext>
            </a:extLst>
          </p:cNvPr>
          <p:cNvSpPr txBox="1">
            <a:spLocks/>
          </p:cNvSpPr>
          <p:nvPr/>
        </p:nvSpPr>
        <p:spPr>
          <a:xfrm>
            <a:off x="792000" y="576956"/>
            <a:ext cx="10515600" cy="65049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b="0" i="0" kern="1200">
                <a:solidFill>
                  <a:srgbClr val="3F66A3"/>
                </a:solidFill>
                <a:latin typeface="EC Square Sans Pro Medium" panose="020B05060400000200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FR" sz="2000" b="0" i="0" u="none" strike="noStrike" kern="1200" cap="none" spc="0" normalizeH="0" baseline="0" noProof="1">
              <a:ln>
                <a:noFill/>
              </a:ln>
              <a:solidFill>
                <a:srgbClr val="3F66A3"/>
              </a:solidFill>
              <a:effectLst/>
              <a:uLnTx/>
              <a:uFillTx/>
              <a:latin typeface="EC Square Sans Pro Medium" panose="020B0506040000020004" pitchFamily="34" charset="0"/>
              <a:ea typeface="+mj-ea"/>
              <a:cs typeface="+mj-cs"/>
            </a:endParaRPr>
          </a:p>
        </p:txBody>
      </p:sp>
      <p:sp>
        <p:nvSpPr>
          <p:cNvPr id="11" name="Title 3">
            <a:extLst>
              <a:ext uri="{FF2B5EF4-FFF2-40B4-BE49-F238E27FC236}">
                <a16:creationId xmlns:a16="http://schemas.microsoft.com/office/drawing/2014/main" id="{A024FA78-7347-4444-BE8F-A30A75DC1F6C}"/>
              </a:ext>
            </a:extLst>
          </p:cNvPr>
          <p:cNvSpPr>
            <a:spLocks noGrp="1"/>
          </p:cNvSpPr>
          <p:nvPr>
            <p:ph type="title"/>
          </p:nvPr>
        </p:nvSpPr>
        <p:spPr>
          <a:xfrm>
            <a:off x="1008184" y="174032"/>
            <a:ext cx="10175631" cy="840623"/>
          </a:xfrm>
        </p:spPr>
        <p:txBody>
          <a:bodyPr vert="horz" lIns="91440" tIns="45720" rIns="91440" bIns="45720" rtlCol="0" anchor="ctr">
            <a:normAutofit/>
          </a:bodyPr>
          <a:lstStyle/>
          <a:p>
            <a:r>
              <a:rPr lang="en-US" noProof="1">
                <a:latin typeface="EC Square Sans Pro Medium"/>
              </a:rPr>
              <a:t>SHOWCASES (2)</a:t>
            </a:r>
            <a:endParaRPr lang="en-US" dirty="0">
              <a:latin typeface="EC Square Sans Pro Medium"/>
            </a:endParaRPr>
          </a:p>
        </p:txBody>
      </p:sp>
      <p:graphicFrame>
        <p:nvGraphicFramePr>
          <p:cNvPr id="13" name="Tableau 12">
            <a:extLst>
              <a:ext uri="{FF2B5EF4-FFF2-40B4-BE49-F238E27FC236}">
                <a16:creationId xmlns:a16="http://schemas.microsoft.com/office/drawing/2014/main" id="{0E285579-A6E3-4E29-8269-D33F7E33FDDA}"/>
              </a:ext>
            </a:extLst>
          </p:cNvPr>
          <p:cNvGraphicFramePr>
            <a:graphicFrameLocks noGrp="1"/>
          </p:cNvGraphicFramePr>
          <p:nvPr>
            <p:extLst/>
          </p:nvPr>
        </p:nvGraphicFramePr>
        <p:xfrm>
          <a:off x="1204447" y="1014655"/>
          <a:ext cx="9357803" cy="4714662"/>
        </p:xfrm>
        <a:graphic>
          <a:graphicData uri="http://schemas.openxmlformats.org/drawingml/2006/table">
            <a:tbl>
              <a:tblPr firstRow="1" bandRow="1">
                <a:tableStyleId>{616DA210-FB5B-4158-B5E0-FEB733F419BA}</a:tableStyleId>
              </a:tblPr>
              <a:tblGrid>
                <a:gridCol w="2159813">
                  <a:extLst>
                    <a:ext uri="{9D8B030D-6E8A-4147-A177-3AD203B41FA5}">
                      <a16:colId xmlns:a16="http://schemas.microsoft.com/office/drawing/2014/main" val="3865656610"/>
                    </a:ext>
                  </a:extLst>
                </a:gridCol>
                <a:gridCol w="959917">
                  <a:extLst>
                    <a:ext uri="{9D8B030D-6E8A-4147-A177-3AD203B41FA5}">
                      <a16:colId xmlns:a16="http://schemas.microsoft.com/office/drawing/2014/main" val="1028958590"/>
                    </a:ext>
                  </a:extLst>
                </a:gridCol>
                <a:gridCol w="6238073">
                  <a:extLst>
                    <a:ext uri="{9D8B030D-6E8A-4147-A177-3AD203B41FA5}">
                      <a16:colId xmlns:a16="http://schemas.microsoft.com/office/drawing/2014/main" val="154160007"/>
                    </a:ext>
                  </a:extLst>
                </a:gridCol>
              </a:tblGrid>
              <a:tr h="170860">
                <a:tc>
                  <a:txBody>
                    <a:bodyPr/>
                    <a:lstStyle/>
                    <a:p>
                      <a:pPr algn="ctr" fontAlgn="t"/>
                      <a:r>
                        <a:rPr lang="fr-FR" sz="1100" u="none" strike="noStrike" dirty="0" err="1">
                          <a:effectLst/>
                        </a:rPr>
                        <a:t>Organization</a:t>
                      </a:r>
                      <a:r>
                        <a:rPr lang="fr-FR" sz="1100" u="none" strike="noStrike" dirty="0">
                          <a:effectLst/>
                        </a:rPr>
                        <a:t> </a:t>
                      </a:r>
                      <a:r>
                        <a:rPr lang="fr-FR" sz="1100" u="none" strike="noStrike" dirty="0" err="1">
                          <a:effectLst/>
                        </a:rPr>
                        <a:t>name</a:t>
                      </a:r>
                      <a:endParaRPr lang="fr-FR" sz="1100" b="1" i="1" u="none" strike="noStrike" dirty="0">
                        <a:effectLst/>
                        <a:latin typeface="Arial" panose="020B0604020202020204" pitchFamily="34" charset="0"/>
                      </a:endParaRPr>
                    </a:p>
                  </a:txBody>
                  <a:tcPr marL="4444" marR="4444" marT="4444" marB="0" anchor="ctr"/>
                </a:tc>
                <a:tc>
                  <a:txBody>
                    <a:bodyPr/>
                    <a:lstStyle/>
                    <a:p>
                      <a:pPr algn="ctr" fontAlgn="t"/>
                      <a:r>
                        <a:rPr lang="fr-FR" sz="1100" u="none" strike="noStrike">
                          <a:effectLst/>
                        </a:rPr>
                        <a:t>Country</a:t>
                      </a:r>
                      <a:endParaRPr lang="fr-FR" sz="1100" b="1" i="1" u="none" strike="noStrike">
                        <a:effectLst/>
                        <a:latin typeface="Arial" panose="020B0604020202020204" pitchFamily="34" charset="0"/>
                      </a:endParaRPr>
                    </a:p>
                  </a:txBody>
                  <a:tcPr marL="4444" marR="4444" marT="4444" marB="0" anchor="ctr"/>
                </a:tc>
                <a:tc>
                  <a:txBody>
                    <a:bodyPr/>
                    <a:lstStyle/>
                    <a:p>
                      <a:pPr algn="ctr" fontAlgn="t"/>
                      <a:r>
                        <a:rPr lang="fr-FR" sz="1100" u="none" strike="noStrike" err="1">
                          <a:effectLst/>
                        </a:rPr>
                        <a:t>Subject</a:t>
                      </a:r>
                      <a:r>
                        <a:rPr lang="fr-FR" sz="1100" u="none" strike="noStrike">
                          <a:effectLst/>
                        </a:rPr>
                        <a:t> B2B / B2G</a:t>
                      </a:r>
                      <a:endParaRPr lang="fr-FR" sz="1100" b="1" i="1" u="none" strike="noStrike">
                        <a:effectLst/>
                        <a:latin typeface="Arial" panose="020B0604020202020204" pitchFamily="34" charset="0"/>
                      </a:endParaRPr>
                    </a:p>
                  </a:txBody>
                  <a:tcPr marL="4444" marR="4444" marT="4444" marB="0" anchor="ctr"/>
                </a:tc>
                <a:extLst>
                  <a:ext uri="{0D108BD9-81ED-4DB2-BD59-A6C34878D82A}">
                    <a16:rowId xmlns:a16="http://schemas.microsoft.com/office/drawing/2014/main" val="1485715579"/>
                  </a:ext>
                </a:extLst>
              </a:tr>
              <a:tr h="308937">
                <a:tc>
                  <a:txBody>
                    <a:bodyPr/>
                    <a:lstStyle/>
                    <a:p>
                      <a:pPr algn="l" fontAlgn="b"/>
                      <a:r>
                        <a:rPr lang="en-US" sz="1000" b="0" i="0" u="none" strike="noStrike" dirty="0">
                          <a:effectLst/>
                          <a:latin typeface="Arial" panose="020B0604020202020204" pitchFamily="34" charset="0"/>
                        </a:rPr>
                        <a:t>European Commission - DG Education, Culture, Youth and Sport</a:t>
                      </a:r>
                    </a:p>
                  </a:txBody>
                  <a:tcPr marL="6350" marR="6350" marT="6350" marB="0" anchor="ctr"/>
                </a:tc>
                <a:tc>
                  <a:txBody>
                    <a:bodyPr/>
                    <a:lstStyle/>
                    <a:p>
                      <a:pPr algn="l" fontAlgn="b"/>
                      <a:r>
                        <a:rPr lang="fr-FR" sz="1000" b="0" i="0" u="none" strike="noStrike">
                          <a:effectLst/>
                          <a:latin typeface="Arial" panose="020B0604020202020204" pitchFamily="34" charset="0"/>
                        </a:rPr>
                        <a:t>Belgium</a:t>
                      </a:r>
                    </a:p>
                  </a:txBody>
                  <a:tcPr marL="6350" marR="6350" marT="6350" marB="0" anchor="ctr"/>
                </a:tc>
                <a:tc>
                  <a:txBody>
                    <a:bodyPr/>
                    <a:lstStyle/>
                    <a:p>
                      <a:pPr algn="l" fontAlgn="b"/>
                      <a:r>
                        <a:rPr lang="fr-FR" sz="1000" b="0" i="0" u="none" strike="noStrike" dirty="0">
                          <a:effectLst/>
                          <a:latin typeface="EC Square Sans Pro" panose="020B0506040000020004"/>
                        </a:rPr>
                        <a:t> </a:t>
                      </a:r>
                    </a:p>
                  </a:txBody>
                  <a:tcPr marL="6350" marR="6350" marT="6350" marB="0" anchor="ctr"/>
                </a:tc>
                <a:extLst>
                  <a:ext uri="{0D108BD9-81ED-4DB2-BD59-A6C34878D82A}">
                    <a16:rowId xmlns:a16="http://schemas.microsoft.com/office/drawing/2014/main" val="1908313957"/>
                  </a:ext>
                </a:extLst>
              </a:tr>
              <a:tr h="936000">
                <a:tc>
                  <a:txBody>
                    <a:bodyPr/>
                    <a:lstStyle/>
                    <a:p>
                      <a:pPr algn="l" fontAlgn="b"/>
                      <a:r>
                        <a:rPr lang="fr-FR" sz="1000" b="0" i="0" u="none" strike="noStrike">
                          <a:effectLst/>
                          <a:latin typeface="Arial" panose="020B0604020202020204" pitchFamily="34" charset="0"/>
                        </a:rPr>
                        <a:t>Fundi App</a:t>
                      </a:r>
                    </a:p>
                  </a:txBody>
                  <a:tcPr marL="6350" marR="6350" marT="6350" marB="0" anchor="ctr"/>
                </a:tc>
                <a:tc>
                  <a:txBody>
                    <a:bodyPr/>
                    <a:lstStyle/>
                    <a:p>
                      <a:pPr algn="l" fontAlgn="b"/>
                      <a:r>
                        <a:rPr lang="fr-FR" sz="1000" b="0" i="0" u="none" strike="noStrike" dirty="0" err="1">
                          <a:effectLst/>
                          <a:latin typeface="Arial" panose="020B0604020202020204" pitchFamily="34" charset="0"/>
                        </a:rPr>
                        <a:t>Tanzania</a:t>
                      </a:r>
                      <a:endParaRPr lang="fr-FR" sz="1000" b="0" i="0" u="none" strike="noStrike" dirty="0">
                        <a:effectLst/>
                        <a:latin typeface="Arial" panose="020B0604020202020204" pitchFamily="34" charset="0"/>
                      </a:endParaRPr>
                    </a:p>
                  </a:txBody>
                  <a:tcPr marL="6350" marR="6350" marT="6350" marB="0" anchor="ctr"/>
                </a:tc>
                <a:tc>
                  <a:txBody>
                    <a:bodyPr/>
                    <a:lstStyle/>
                    <a:p>
                      <a:pPr algn="l" fontAlgn="b"/>
                      <a:r>
                        <a:rPr lang="en-US" sz="1000" b="0" i="0" u="none" strike="noStrike" dirty="0">
                          <a:effectLst/>
                          <a:latin typeface="EC Square Sans Pro" panose="020B0506040000020004"/>
                        </a:rPr>
                        <a:t>EU Africa High-level Pitch Event  - ‘Physical</a:t>
                      </a:r>
                      <a:br>
                        <a:rPr lang="en-US" sz="1000" b="0" i="0" u="none" strike="noStrike" dirty="0">
                          <a:effectLst/>
                          <a:latin typeface="EC Square Sans Pro" panose="020B0506040000020004"/>
                        </a:rPr>
                      </a:br>
                      <a:r>
                        <a:rPr lang="en-US" sz="1000" b="0" i="0" u="none" strike="noStrike" dirty="0">
                          <a:effectLst/>
                          <a:latin typeface="EC Square Sans Pro" panose="020B0506040000020004"/>
                        </a:rPr>
                        <a:t>Startup pitching in front of the  African Europe biggest Venture Capitals </a:t>
                      </a:r>
                    </a:p>
                  </a:txBody>
                  <a:tcPr marL="6350" marR="6350" marT="6350" marB="0" anchor="ctr"/>
                </a:tc>
                <a:extLst>
                  <a:ext uri="{0D108BD9-81ED-4DB2-BD59-A6C34878D82A}">
                    <a16:rowId xmlns:a16="http://schemas.microsoft.com/office/drawing/2014/main" val="1448697685"/>
                  </a:ext>
                </a:extLst>
              </a:tr>
              <a:tr h="288000">
                <a:tc>
                  <a:txBody>
                    <a:bodyPr/>
                    <a:lstStyle/>
                    <a:p>
                      <a:pPr algn="l" fontAlgn="b"/>
                      <a:r>
                        <a:rPr lang="en-US" sz="1000" b="0" i="0" u="none" strike="noStrike">
                          <a:effectLst/>
                          <a:latin typeface="Arial" panose="020B0604020202020204" pitchFamily="34" charset="0"/>
                        </a:rPr>
                        <a:t>Gambia Chamber of Commerce and Industry</a:t>
                      </a:r>
                    </a:p>
                  </a:txBody>
                  <a:tcPr marL="6350" marR="6350" marT="6350" marB="0" anchor="ctr"/>
                </a:tc>
                <a:tc>
                  <a:txBody>
                    <a:bodyPr/>
                    <a:lstStyle/>
                    <a:p>
                      <a:pPr algn="l" fontAlgn="b"/>
                      <a:r>
                        <a:rPr lang="fr-FR" sz="1000" b="0" i="0" u="none" strike="noStrike">
                          <a:effectLst/>
                          <a:latin typeface="Arial" panose="020B0604020202020204" pitchFamily="34" charset="0"/>
                        </a:rPr>
                        <a:t>Gambia</a:t>
                      </a:r>
                    </a:p>
                  </a:txBody>
                  <a:tcPr marL="6350" marR="6350" marT="6350" marB="0" anchor="ctr"/>
                </a:tc>
                <a:tc>
                  <a:txBody>
                    <a:bodyPr/>
                    <a:lstStyle/>
                    <a:p>
                      <a:pPr algn="l" fontAlgn="b"/>
                      <a:r>
                        <a:rPr lang="fr-FR" sz="1000" b="0" i="0" u="none" strike="noStrike" dirty="0">
                          <a:effectLst/>
                          <a:latin typeface="EC Square Sans Pro" panose="020B0506040000020004"/>
                        </a:rPr>
                        <a:t> </a:t>
                      </a:r>
                    </a:p>
                  </a:txBody>
                  <a:tcPr marL="6350" marR="6350" marT="6350" marB="0" anchor="ctr"/>
                </a:tc>
                <a:extLst>
                  <a:ext uri="{0D108BD9-81ED-4DB2-BD59-A6C34878D82A}">
                    <a16:rowId xmlns:a16="http://schemas.microsoft.com/office/drawing/2014/main" val="3504636698"/>
                  </a:ext>
                </a:extLst>
              </a:tr>
              <a:tr h="364507">
                <a:tc>
                  <a:txBody>
                    <a:bodyPr/>
                    <a:lstStyle/>
                    <a:p>
                      <a:pPr algn="l" fontAlgn="b"/>
                      <a:r>
                        <a:rPr lang="en-US" sz="1000" b="0" i="0" u="none" strike="noStrike">
                          <a:effectLst/>
                          <a:latin typeface="Arial" panose="020B0604020202020204" pitchFamily="34" charset="0"/>
                        </a:rPr>
                        <a:t>GAUFF Gmbh &amp; Co Engineering KG</a:t>
                      </a:r>
                    </a:p>
                  </a:txBody>
                  <a:tcPr marL="6350" marR="6350" marT="6350" marB="0" anchor="ctr"/>
                </a:tc>
                <a:tc>
                  <a:txBody>
                    <a:bodyPr/>
                    <a:lstStyle/>
                    <a:p>
                      <a:pPr algn="l" fontAlgn="b"/>
                      <a:r>
                        <a:rPr lang="fr-FR" sz="1000" b="0" i="0" u="none" strike="noStrike">
                          <a:effectLst/>
                          <a:latin typeface="Arial" panose="020B0604020202020204" pitchFamily="34" charset="0"/>
                        </a:rPr>
                        <a:t>Senegal</a:t>
                      </a:r>
                    </a:p>
                  </a:txBody>
                  <a:tcPr marL="6350" marR="6350" marT="6350" marB="0" anchor="ctr"/>
                </a:tc>
                <a:tc>
                  <a:txBody>
                    <a:bodyPr/>
                    <a:lstStyle/>
                    <a:p>
                      <a:pPr algn="l" fontAlgn="b"/>
                      <a:r>
                        <a:rPr lang="en-US" sz="1000" b="0" i="0" u="none" strike="noStrike">
                          <a:effectLst/>
                          <a:latin typeface="EC Square Sans Pro" panose="020B0506040000020004"/>
                        </a:rPr>
                        <a:t>Business to gouvernement.</a:t>
                      </a:r>
                      <a:br>
                        <a:rPr lang="en-US" sz="1000" b="0" i="0" u="none" strike="noStrike">
                          <a:effectLst/>
                          <a:latin typeface="EC Square Sans Pro" panose="020B0506040000020004"/>
                        </a:rPr>
                      </a:br>
                      <a:r>
                        <a:rPr lang="en-US" sz="1000" b="0" i="0" u="none" strike="noStrike">
                          <a:effectLst/>
                          <a:latin typeface="EC Square Sans Pro" panose="020B0506040000020004"/>
                        </a:rPr>
                        <a:t>I would like to see countries decisions makers.</a:t>
                      </a:r>
                    </a:p>
                  </a:txBody>
                  <a:tcPr marL="6350" marR="6350" marT="6350" marB="0" anchor="ctr"/>
                </a:tc>
                <a:extLst>
                  <a:ext uri="{0D108BD9-81ED-4DB2-BD59-A6C34878D82A}">
                    <a16:rowId xmlns:a16="http://schemas.microsoft.com/office/drawing/2014/main" val="3692226424"/>
                  </a:ext>
                </a:extLst>
              </a:tr>
              <a:tr h="364507">
                <a:tc>
                  <a:txBody>
                    <a:bodyPr/>
                    <a:lstStyle/>
                    <a:p>
                      <a:pPr algn="l" fontAlgn="b"/>
                      <a:r>
                        <a:rPr lang="fr-FR" sz="1000" b="0" i="0" u="none" strike="noStrike">
                          <a:effectLst/>
                          <a:latin typeface="Arial" panose="020B0604020202020204" pitchFamily="34" charset="0"/>
                        </a:rPr>
                        <a:t>GIZ</a:t>
                      </a:r>
                    </a:p>
                  </a:txBody>
                  <a:tcPr marL="6350" marR="6350" marT="6350" marB="0" anchor="ctr"/>
                </a:tc>
                <a:tc>
                  <a:txBody>
                    <a:bodyPr/>
                    <a:lstStyle/>
                    <a:p>
                      <a:pPr algn="l" fontAlgn="b"/>
                      <a:r>
                        <a:rPr lang="fr-FR" sz="1000" b="0" i="0" u="none" strike="noStrike">
                          <a:effectLst/>
                          <a:latin typeface="Arial" panose="020B0604020202020204" pitchFamily="34" charset="0"/>
                        </a:rPr>
                        <a:t>Germany</a:t>
                      </a:r>
                    </a:p>
                  </a:txBody>
                  <a:tcPr marL="6350" marR="6350" marT="6350" marB="0" anchor="ctr"/>
                </a:tc>
                <a:tc>
                  <a:txBody>
                    <a:bodyPr/>
                    <a:lstStyle/>
                    <a:p>
                      <a:pPr algn="l" fontAlgn="b"/>
                      <a:r>
                        <a:rPr lang="en-US" sz="1000" b="0" i="0" u="none" strike="noStrike">
                          <a:effectLst/>
                          <a:latin typeface="EC Square Sans Pro" panose="020B0506040000020004"/>
                        </a:rPr>
                        <a:t>multiple stakeholders from the EC, EU-MS, AU-C private sector companies, international financial institutions and representatives of partner countries from the Africa region.</a:t>
                      </a:r>
                    </a:p>
                  </a:txBody>
                  <a:tcPr marL="6350" marR="6350" marT="6350" marB="0" anchor="ctr"/>
                </a:tc>
                <a:extLst>
                  <a:ext uri="{0D108BD9-81ED-4DB2-BD59-A6C34878D82A}">
                    <a16:rowId xmlns:a16="http://schemas.microsoft.com/office/drawing/2014/main" val="2297313632"/>
                  </a:ext>
                </a:extLst>
              </a:tr>
              <a:tr h="308937">
                <a:tc>
                  <a:txBody>
                    <a:bodyPr/>
                    <a:lstStyle/>
                    <a:p>
                      <a:pPr algn="l" fontAlgn="b"/>
                      <a:r>
                        <a:rPr lang="de-DE" sz="1000" b="0" i="0" u="none" strike="noStrike">
                          <a:effectLst/>
                          <a:latin typeface="Arial" panose="020B0604020202020204" pitchFamily="34" charset="0"/>
                        </a:rPr>
                        <a:t>GIZ (Gesellschaft für Internationale Zusammenarbeit)</a:t>
                      </a:r>
                    </a:p>
                  </a:txBody>
                  <a:tcPr marL="6350" marR="6350" marT="6350" marB="0" anchor="ctr"/>
                </a:tc>
                <a:tc>
                  <a:txBody>
                    <a:bodyPr/>
                    <a:lstStyle/>
                    <a:p>
                      <a:pPr algn="l" fontAlgn="b"/>
                      <a:r>
                        <a:rPr lang="fr-FR" sz="1000" b="0" i="0" u="none" strike="noStrike">
                          <a:effectLst/>
                          <a:latin typeface="Arial" panose="020B0604020202020204" pitchFamily="34" charset="0"/>
                        </a:rPr>
                        <a:t>Germany</a:t>
                      </a:r>
                    </a:p>
                  </a:txBody>
                  <a:tcPr marL="6350" marR="6350" marT="6350" marB="0" anchor="ctr"/>
                </a:tc>
                <a:tc>
                  <a:txBody>
                    <a:bodyPr/>
                    <a:lstStyle/>
                    <a:p>
                      <a:pPr algn="l" fontAlgn="b"/>
                      <a:r>
                        <a:rPr lang="en-US" sz="1000" b="0" i="0" u="none" strike="noStrike">
                          <a:effectLst/>
                          <a:latin typeface="EC Square Sans Pro" panose="020B0506040000020004"/>
                        </a:rPr>
                        <a:t>Policy makers, business managers, financial institutions, development practitioners and youth representatives from Africa, Europe and beyond.</a:t>
                      </a:r>
                    </a:p>
                  </a:txBody>
                  <a:tcPr marL="6350" marR="6350" marT="6350" marB="0" anchor="ctr"/>
                </a:tc>
                <a:extLst>
                  <a:ext uri="{0D108BD9-81ED-4DB2-BD59-A6C34878D82A}">
                    <a16:rowId xmlns:a16="http://schemas.microsoft.com/office/drawing/2014/main" val="2057022991"/>
                  </a:ext>
                </a:extLst>
              </a:tr>
              <a:tr h="611569">
                <a:tc>
                  <a:txBody>
                    <a:bodyPr/>
                    <a:lstStyle/>
                    <a:p>
                      <a:pPr algn="l" fontAlgn="b"/>
                      <a:r>
                        <a:rPr lang="fr-FR" sz="1000" b="0" i="0" u="none" strike="noStrike">
                          <a:effectLst/>
                          <a:latin typeface="Arial" panose="020B0604020202020204" pitchFamily="34" charset="0"/>
                        </a:rPr>
                        <a:t>Government</a:t>
                      </a:r>
                    </a:p>
                  </a:txBody>
                  <a:tcPr marL="6350" marR="6350" marT="6350" marB="0" anchor="ctr"/>
                </a:tc>
                <a:tc>
                  <a:txBody>
                    <a:bodyPr/>
                    <a:lstStyle/>
                    <a:p>
                      <a:pPr algn="l" fontAlgn="b"/>
                      <a:r>
                        <a:rPr lang="fr-FR" sz="1000" b="0" i="0" u="none" strike="noStrike">
                          <a:effectLst/>
                          <a:latin typeface="Arial" panose="020B0604020202020204" pitchFamily="34" charset="0"/>
                        </a:rPr>
                        <a:t>Belgium</a:t>
                      </a:r>
                    </a:p>
                  </a:txBody>
                  <a:tcPr marL="6350" marR="6350" marT="6350" marB="0" anchor="ctr"/>
                </a:tc>
                <a:tc>
                  <a:txBody>
                    <a:bodyPr/>
                    <a:lstStyle/>
                    <a:p>
                      <a:pPr algn="l" fontAlgn="b"/>
                      <a:r>
                        <a:rPr lang="en-US" sz="1000" b="0" i="0" u="none" strike="noStrike">
                          <a:effectLst/>
                          <a:latin typeface="EC Square Sans Pro" panose="020B0506040000020004"/>
                        </a:rPr>
                        <a:t>Agriculture (smart agriculture, agribusiness, fresh produce)</a:t>
                      </a:r>
                      <a:br>
                        <a:rPr lang="en-US" sz="1000" b="0" i="0" u="none" strike="noStrike">
                          <a:effectLst/>
                          <a:latin typeface="EC Square Sans Pro" panose="020B0506040000020004"/>
                        </a:rPr>
                      </a:br>
                      <a:r>
                        <a:rPr lang="en-US" sz="1000" b="0" i="0" u="none" strike="noStrike">
                          <a:effectLst/>
                          <a:latin typeface="EC Square Sans Pro" panose="020B0506040000020004"/>
                        </a:rPr>
                        <a:t>Innovation and digitalisation</a:t>
                      </a:r>
                      <a:br>
                        <a:rPr lang="en-US" sz="1000" b="0" i="0" u="none" strike="noStrike">
                          <a:effectLst/>
                          <a:latin typeface="EC Square Sans Pro" panose="020B0506040000020004"/>
                        </a:rPr>
                      </a:br>
                      <a:r>
                        <a:rPr lang="en-US" sz="1000" b="0" i="0" u="none" strike="noStrike">
                          <a:effectLst/>
                          <a:latin typeface="EC Square Sans Pro" panose="020B0506040000020004"/>
                        </a:rPr>
                        <a:t>Renewable energy</a:t>
                      </a:r>
                      <a:br>
                        <a:rPr lang="en-US" sz="1000" b="0" i="0" u="none" strike="noStrike">
                          <a:effectLst/>
                          <a:latin typeface="EC Square Sans Pro" panose="020B0506040000020004"/>
                        </a:rPr>
                      </a:br>
                      <a:r>
                        <a:rPr lang="en-US" sz="1000" b="0" i="0" u="none" strike="noStrike">
                          <a:effectLst/>
                          <a:latin typeface="EC Square Sans Pro" panose="020B0506040000020004"/>
                        </a:rPr>
                        <a:t>manufacturing (pharmaceuticals)</a:t>
                      </a:r>
                    </a:p>
                  </a:txBody>
                  <a:tcPr marL="6350" marR="6350" marT="6350" marB="0" anchor="ctr"/>
                </a:tc>
                <a:extLst>
                  <a:ext uri="{0D108BD9-81ED-4DB2-BD59-A6C34878D82A}">
                    <a16:rowId xmlns:a16="http://schemas.microsoft.com/office/drawing/2014/main" val="219710790"/>
                  </a:ext>
                </a:extLst>
              </a:tr>
              <a:tr h="308937">
                <a:tc>
                  <a:txBody>
                    <a:bodyPr/>
                    <a:lstStyle/>
                    <a:p>
                      <a:pPr algn="l" fontAlgn="b"/>
                      <a:r>
                        <a:rPr lang="fr-FR" sz="1000" b="0" i="0" u="none" strike="noStrike">
                          <a:effectLst/>
                          <a:latin typeface="Arial" panose="020B0604020202020204" pitchFamily="34" charset="0"/>
                        </a:rPr>
                        <a:t>Hotbox Marketing Solutions</a:t>
                      </a:r>
                    </a:p>
                  </a:txBody>
                  <a:tcPr marL="6350" marR="6350" marT="6350" marB="0" anchor="ctr"/>
                </a:tc>
                <a:tc>
                  <a:txBody>
                    <a:bodyPr/>
                    <a:lstStyle/>
                    <a:p>
                      <a:pPr algn="l" fontAlgn="b"/>
                      <a:r>
                        <a:rPr lang="fr-FR" sz="1000" b="0" i="0" u="none" strike="noStrike">
                          <a:effectLst/>
                          <a:latin typeface="Arial" panose="020B0604020202020204" pitchFamily="34" charset="0"/>
                        </a:rPr>
                        <a:t>Zimbabwe</a:t>
                      </a:r>
                    </a:p>
                  </a:txBody>
                  <a:tcPr marL="6350" marR="6350" marT="6350" marB="0" anchor="ctr"/>
                </a:tc>
                <a:tc>
                  <a:txBody>
                    <a:bodyPr/>
                    <a:lstStyle/>
                    <a:p>
                      <a:pPr algn="l" fontAlgn="b"/>
                      <a:r>
                        <a:rPr lang="en-US" sz="1000" b="0" i="0" u="none" strike="noStrike">
                          <a:effectLst/>
                          <a:latin typeface="EC Square Sans Pro" panose="020B0506040000020004"/>
                        </a:rPr>
                        <a:t>I would like to see Venture Capitalists and Angel Investors and would like to discuss about how we can scale the product to help all other SADC countries and many African countries.</a:t>
                      </a:r>
                    </a:p>
                  </a:txBody>
                  <a:tcPr marL="6350" marR="6350" marT="6350" marB="0" anchor="ctr"/>
                </a:tc>
                <a:extLst>
                  <a:ext uri="{0D108BD9-81ED-4DB2-BD59-A6C34878D82A}">
                    <a16:rowId xmlns:a16="http://schemas.microsoft.com/office/drawing/2014/main" val="2083843810"/>
                  </a:ext>
                </a:extLst>
              </a:tr>
              <a:tr h="288000">
                <a:tc>
                  <a:txBody>
                    <a:bodyPr/>
                    <a:lstStyle/>
                    <a:p>
                      <a:pPr algn="l" fontAlgn="b"/>
                      <a:r>
                        <a:rPr lang="fr-FR" sz="1000" b="0" i="0" u="none" strike="noStrike">
                          <a:effectLst/>
                          <a:latin typeface="Arial" panose="020B0604020202020204" pitchFamily="34" charset="0"/>
                        </a:rPr>
                        <a:t>IFBPW</a:t>
                      </a:r>
                    </a:p>
                  </a:txBody>
                  <a:tcPr marL="6350" marR="6350" marT="6350" marB="0" anchor="ctr"/>
                </a:tc>
                <a:tc>
                  <a:txBody>
                    <a:bodyPr/>
                    <a:lstStyle/>
                    <a:p>
                      <a:pPr algn="l" fontAlgn="b"/>
                      <a:r>
                        <a:rPr lang="fr-FR" sz="1000" b="0" i="0" u="none" strike="noStrike">
                          <a:effectLst/>
                          <a:latin typeface="Arial" panose="020B0604020202020204" pitchFamily="34" charset="0"/>
                        </a:rPr>
                        <a:t>Italy</a:t>
                      </a:r>
                    </a:p>
                  </a:txBody>
                  <a:tcPr marL="6350" marR="6350" marT="6350" marB="0" anchor="ctr"/>
                </a:tc>
                <a:tc>
                  <a:txBody>
                    <a:bodyPr/>
                    <a:lstStyle/>
                    <a:p>
                      <a:pPr algn="l" fontAlgn="b"/>
                      <a:r>
                        <a:rPr lang="fr-FR" sz="1000" b="0" i="0" u="none" strike="noStrike" dirty="0">
                          <a:effectLst/>
                          <a:latin typeface="EC Square Sans Pro" panose="020B0506040000020004"/>
                        </a:rPr>
                        <a:t> </a:t>
                      </a:r>
                    </a:p>
                  </a:txBody>
                  <a:tcPr marL="6350" marR="6350" marT="6350" marB="0" anchor="ctr"/>
                </a:tc>
                <a:extLst>
                  <a:ext uri="{0D108BD9-81ED-4DB2-BD59-A6C34878D82A}">
                    <a16:rowId xmlns:a16="http://schemas.microsoft.com/office/drawing/2014/main" val="734946002"/>
                  </a:ext>
                </a:extLst>
              </a:tr>
              <a:tr h="364507">
                <a:tc>
                  <a:txBody>
                    <a:bodyPr/>
                    <a:lstStyle/>
                    <a:p>
                      <a:pPr algn="l" fontAlgn="b"/>
                      <a:r>
                        <a:rPr lang="fr-FR" sz="1000" b="0" i="0" u="none" strike="noStrike">
                          <a:effectLst/>
                          <a:latin typeface="Arial" panose="020B0604020202020204" pitchFamily="34" charset="0"/>
                        </a:rPr>
                        <a:t>Kenya Airports Authority</a:t>
                      </a:r>
                    </a:p>
                  </a:txBody>
                  <a:tcPr marL="6350" marR="6350" marT="6350" marB="0" anchor="ctr"/>
                </a:tc>
                <a:tc>
                  <a:txBody>
                    <a:bodyPr/>
                    <a:lstStyle/>
                    <a:p>
                      <a:pPr algn="l" fontAlgn="b"/>
                      <a:r>
                        <a:rPr lang="fr-FR" sz="1000" b="0" i="0" u="none" strike="noStrike">
                          <a:effectLst/>
                          <a:latin typeface="Arial" panose="020B0604020202020204" pitchFamily="34" charset="0"/>
                        </a:rPr>
                        <a:t>Kenya</a:t>
                      </a:r>
                    </a:p>
                  </a:txBody>
                  <a:tcPr marL="6350" marR="6350" marT="6350" marB="0" anchor="ctr"/>
                </a:tc>
                <a:tc>
                  <a:txBody>
                    <a:bodyPr/>
                    <a:lstStyle/>
                    <a:p>
                      <a:pPr algn="l" fontAlgn="b"/>
                      <a:r>
                        <a:rPr lang="en-US" sz="1000" b="0" i="0" u="none" strike="noStrike">
                          <a:effectLst/>
                          <a:latin typeface="EC Square Sans Pro" panose="020B0506040000020004"/>
                        </a:rPr>
                        <a:t>Potential investors on airport landslide facilities</a:t>
                      </a:r>
                    </a:p>
                  </a:txBody>
                  <a:tcPr marL="6350" marR="6350" marT="6350" marB="0" anchor="ctr"/>
                </a:tc>
                <a:extLst>
                  <a:ext uri="{0D108BD9-81ED-4DB2-BD59-A6C34878D82A}">
                    <a16:rowId xmlns:a16="http://schemas.microsoft.com/office/drawing/2014/main" val="3022072899"/>
                  </a:ext>
                </a:extLst>
              </a:tr>
              <a:tr h="364507">
                <a:tc>
                  <a:txBody>
                    <a:bodyPr/>
                    <a:lstStyle/>
                    <a:p>
                      <a:pPr algn="l" fontAlgn="b"/>
                      <a:r>
                        <a:rPr lang="fr-FR" sz="1000" b="0" i="0" u="none" strike="noStrike" dirty="0">
                          <a:effectLst/>
                          <a:latin typeface="Arial" panose="020B0604020202020204" pitchFamily="34" charset="0"/>
                        </a:rPr>
                        <a:t>MUTSIMOTO MOTOR CO. LTD</a:t>
                      </a:r>
                    </a:p>
                  </a:txBody>
                  <a:tcPr marL="6350" marR="6350" marT="6350" marB="0" anchor="ctr"/>
                </a:tc>
                <a:tc>
                  <a:txBody>
                    <a:bodyPr/>
                    <a:lstStyle/>
                    <a:p>
                      <a:pPr algn="l" fontAlgn="b"/>
                      <a:r>
                        <a:rPr lang="fr-FR" sz="1000" b="0" i="0" u="none" strike="noStrike" dirty="0">
                          <a:effectLst/>
                          <a:latin typeface="Arial" panose="020B0604020202020204" pitchFamily="34" charset="0"/>
                        </a:rPr>
                        <a:t>Kenya</a:t>
                      </a:r>
                    </a:p>
                  </a:txBody>
                  <a:tcPr marL="6350" marR="6350" marT="6350" marB="0" anchor="ctr"/>
                </a:tc>
                <a:tc>
                  <a:txBody>
                    <a:bodyPr/>
                    <a:lstStyle/>
                    <a:p>
                      <a:pPr algn="l" fontAlgn="b"/>
                      <a:r>
                        <a:rPr lang="en-US" sz="1000" b="0" i="0" u="none" strike="noStrike" dirty="0">
                          <a:effectLst/>
                          <a:latin typeface="EC Square Sans Pro" panose="020B0506040000020004"/>
                        </a:rPr>
                        <a:t>Anyone who is looking for partnerships in Kenya especially in the Automotive and Food </a:t>
                      </a:r>
                      <a:r>
                        <a:rPr lang="en-US" sz="1000" b="0" i="0" u="none" strike="noStrike" dirty="0" err="1">
                          <a:effectLst/>
                          <a:latin typeface="EC Square Sans Pro" panose="020B0506040000020004"/>
                        </a:rPr>
                        <a:t>insustry</a:t>
                      </a:r>
                      <a:r>
                        <a:rPr lang="en-US" sz="1000" b="0" i="0" u="none" strike="noStrike" dirty="0">
                          <a:effectLst/>
                          <a:latin typeface="EC Square Sans Pro" panose="020B0506040000020004"/>
                        </a:rPr>
                        <a:t>.</a:t>
                      </a:r>
                    </a:p>
                  </a:txBody>
                  <a:tcPr marL="6350" marR="6350" marT="6350" marB="0" anchor="ctr"/>
                </a:tc>
                <a:extLst>
                  <a:ext uri="{0D108BD9-81ED-4DB2-BD59-A6C34878D82A}">
                    <a16:rowId xmlns:a16="http://schemas.microsoft.com/office/drawing/2014/main" val="2220183909"/>
                  </a:ext>
                </a:extLst>
              </a:tr>
            </a:tbl>
          </a:graphicData>
        </a:graphic>
      </p:graphicFrame>
    </p:spTree>
    <p:extLst>
      <p:ext uri="{BB962C8B-B14F-4D97-AF65-F5344CB8AC3E}">
        <p14:creationId xmlns:p14="http://schemas.microsoft.com/office/powerpoint/2010/main" val="23855984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A431BBA9-33B9-AE48-9C7F-2D5588B8E818}"/>
              </a:ext>
            </a:extLst>
          </p:cNvPr>
          <p:cNvSpPr>
            <a:spLocks noGrp="1"/>
          </p:cNvSpPr>
          <p:nvPr>
            <p:ph type="dt" sz="half" idx="10"/>
          </p:nvPr>
        </p:nvSpPr>
        <p:spPr>
          <a:xfrm>
            <a:off x="4511749" y="6281044"/>
            <a:ext cx="2743200" cy="365125"/>
          </a:xfr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cs typeface="+mn-cs"/>
              </a:rPr>
              <a:t>BUILDING STRONGER VALUE CHAINS FOR SUSTAINABLE GROWTH AND DECENT JOBS</a:t>
            </a:r>
          </a:p>
        </p:txBody>
      </p:sp>
      <p:sp>
        <p:nvSpPr>
          <p:cNvPr id="6" name="Titre 1">
            <a:extLst>
              <a:ext uri="{FF2B5EF4-FFF2-40B4-BE49-F238E27FC236}">
                <a16:creationId xmlns:a16="http://schemas.microsoft.com/office/drawing/2014/main" id="{42B5BF1C-341C-49C6-BDE8-1E5871AD3480}"/>
              </a:ext>
            </a:extLst>
          </p:cNvPr>
          <p:cNvSpPr txBox="1">
            <a:spLocks/>
          </p:cNvSpPr>
          <p:nvPr/>
        </p:nvSpPr>
        <p:spPr>
          <a:xfrm>
            <a:off x="792000" y="576956"/>
            <a:ext cx="10515600" cy="65049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b="0" i="0" kern="1200">
                <a:solidFill>
                  <a:srgbClr val="3F66A3"/>
                </a:solidFill>
                <a:latin typeface="EC Square Sans Pro Medium" panose="020B05060400000200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FR" sz="2000" b="0" i="0" u="none" strike="noStrike" kern="1200" cap="none" spc="0" normalizeH="0" baseline="0" noProof="1">
              <a:ln>
                <a:noFill/>
              </a:ln>
              <a:solidFill>
                <a:srgbClr val="3F66A3"/>
              </a:solidFill>
              <a:effectLst/>
              <a:uLnTx/>
              <a:uFillTx/>
              <a:latin typeface="EC Square Sans Pro Medium" panose="020B0506040000020004" pitchFamily="34" charset="0"/>
              <a:ea typeface="+mj-ea"/>
              <a:cs typeface="+mj-cs"/>
            </a:endParaRPr>
          </a:p>
        </p:txBody>
      </p:sp>
      <p:sp>
        <p:nvSpPr>
          <p:cNvPr id="11" name="Title 3">
            <a:extLst>
              <a:ext uri="{FF2B5EF4-FFF2-40B4-BE49-F238E27FC236}">
                <a16:creationId xmlns:a16="http://schemas.microsoft.com/office/drawing/2014/main" id="{A024FA78-7347-4444-BE8F-A30A75DC1F6C}"/>
              </a:ext>
            </a:extLst>
          </p:cNvPr>
          <p:cNvSpPr>
            <a:spLocks noGrp="1"/>
          </p:cNvSpPr>
          <p:nvPr>
            <p:ph type="title"/>
          </p:nvPr>
        </p:nvSpPr>
        <p:spPr>
          <a:xfrm>
            <a:off x="1008184" y="174032"/>
            <a:ext cx="10175631" cy="840623"/>
          </a:xfrm>
        </p:spPr>
        <p:txBody>
          <a:bodyPr vert="horz" lIns="91440" tIns="45720" rIns="91440" bIns="45720" rtlCol="0" anchor="ctr">
            <a:normAutofit/>
          </a:bodyPr>
          <a:lstStyle/>
          <a:p>
            <a:r>
              <a:rPr lang="en-US" noProof="1">
                <a:latin typeface="EC Square Sans Pro Medium"/>
              </a:rPr>
              <a:t>SHOWCASES (3)</a:t>
            </a:r>
            <a:endParaRPr lang="en-US" dirty="0">
              <a:latin typeface="EC Square Sans Pro Medium"/>
            </a:endParaRPr>
          </a:p>
        </p:txBody>
      </p:sp>
      <p:graphicFrame>
        <p:nvGraphicFramePr>
          <p:cNvPr id="13" name="Tableau 12">
            <a:extLst>
              <a:ext uri="{FF2B5EF4-FFF2-40B4-BE49-F238E27FC236}">
                <a16:creationId xmlns:a16="http://schemas.microsoft.com/office/drawing/2014/main" id="{0E285579-A6E3-4E29-8269-D33F7E33FDDA}"/>
              </a:ext>
            </a:extLst>
          </p:cNvPr>
          <p:cNvGraphicFramePr>
            <a:graphicFrameLocks noGrp="1"/>
          </p:cNvGraphicFramePr>
          <p:nvPr>
            <p:extLst/>
          </p:nvPr>
        </p:nvGraphicFramePr>
        <p:xfrm>
          <a:off x="1204447" y="913406"/>
          <a:ext cx="9357803" cy="4775313"/>
        </p:xfrm>
        <a:graphic>
          <a:graphicData uri="http://schemas.openxmlformats.org/drawingml/2006/table">
            <a:tbl>
              <a:tblPr firstRow="1" bandRow="1">
                <a:tableStyleId>{616DA210-FB5B-4158-B5E0-FEB733F419BA}</a:tableStyleId>
              </a:tblPr>
              <a:tblGrid>
                <a:gridCol w="2159813">
                  <a:extLst>
                    <a:ext uri="{9D8B030D-6E8A-4147-A177-3AD203B41FA5}">
                      <a16:colId xmlns:a16="http://schemas.microsoft.com/office/drawing/2014/main" val="3865656610"/>
                    </a:ext>
                  </a:extLst>
                </a:gridCol>
                <a:gridCol w="959917">
                  <a:extLst>
                    <a:ext uri="{9D8B030D-6E8A-4147-A177-3AD203B41FA5}">
                      <a16:colId xmlns:a16="http://schemas.microsoft.com/office/drawing/2014/main" val="1028958590"/>
                    </a:ext>
                  </a:extLst>
                </a:gridCol>
                <a:gridCol w="6238073">
                  <a:extLst>
                    <a:ext uri="{9D8B030D-6E8A-4147-A177-3AD203B41FA5}">
                      <a16:colId xmlns:a16="http://schemas.microsoft.com/office/drawing/2014/main" val="154160007"/>
                    </a:ext>
                  </a:extLst>
                </a:gridCol>
              </a:tblGrid>
              <a:tr h="175661">
                <a:tc>
                  <a:txBody>
                    <a:bodyPr/>
                    <a:lstStyle/>
                    <a:p>
                      <a:pPr algn="ctr" fontAlgn="t"/>
                      <a:r>
                        <a:rPr lang="fr-FR" sz="1100" u="none" strike="noStrike" dirty="0" err="1">
                          <a:effectLst/>
                        </a:rPr>
                        <a:t>Organization</a:t>
                      </a:r>
                      <a:r>
                        <a:rPr lang="fr-FR" sz="1100" u="none" strike="noStrike" dirty="0">
                          <a:effectLst/>
                        </a:rPr>
                        <a:t> </a:t>
                      </a:r>
                      <a:r>
                        <a:rPr lang="fr-FR" sz="1100" u="none" strike="noStrike" dirty="0" err="1">
                          <a:effectLst/>
                        </a:rPr>
                        <a:t>name</a:t>
                      </a:r>
                      <a:endParaRPr lang="fr-FR" sz="1100" b="1" i="1" u="none" strike="noStrike" dirty="0">
                        <a:effectLst/>
                        <a:latin typeface="Arial" panose="020B0604020202020204" pitchFamily="34" charset="0"/>
                      </a:endParaRPr>
                    </a:p>
                  </a:txBody>
                  <a:tcPr marL="4444" marR="4444" marT="4444" marB="0"/>
                </a:tc>
                <a:tc>
                  <a:txBody>
                    <a:bodyPr/>
                    <a:lstStyle/>
                    <a:p>
                      <a:pPr algn="ctr" fontAlgn="t"/>
                      <a:r>
                        <a:rPr lang="fr-FR" sz="1100" u="none" strike="noStrike">
                          <a:effectLst/>
                        </a:rPr>
                        <a:t>Country</a:t>
                      </a:r>
                      <a:endParaRPr lang="fr-FR" sz="1100" b="1" i="1" u="none" strike="noStrike">
                        <a:effectLst/>
                        <a:latin typeface="Arial" panose="020B0604020202020204" pitchFamily="34" charset="0"/>
                      </a:endParaRPr>
                    </a:p>
                  </a:txBody>
                  <a:tcPr marL="4444" marR="4444" marT="4444" marB="0"/>
                </a:tc>
                <a:tc>
                  <a:txBody>
                    <a:bodyPr/>
                    <a:lstStyle/>
                    <a:p>
                      <a:pPr algn="ctr" fontAlgn="t"/>
                      <a:r>
                        <a:rPr lang="fr-FR" sz="1100" u="none" strike="noStrike" err="1">
                          <a:effectLst/>
                        </a:rPr>
                        <a:t>Subject</a:t>
                      </a:r>
                      <a:r>
                        <a:rPr lang="fr-FR" sz="1100" u="none" strike="noStrike">
                          <a:effectLst/>
                        </a:rPr>
                        <a:t> B2B / B2G</a:t>
                      </a:r>
                      <a:endParaRPr lang="fr-FR" sz="1100" b="1" i="1" u="none" strike="noStrike">
                        <a:effectLst/>
                        <a:latin typeface="Arial" panose="020B0604020202020204" pitchFamily="34" charset="0"/>
                      </a:endParaRPr>
                    </a:p>
                  </a:txBody>
                  <a:tcPr marL="4444" marR="4444" marT="4444" marB="0"/>
                </a:tc>
                <a:extLst>
                  <a:ext uri="{0D108BD9-81ED-4DB2-BD59-A6C34878D82A}">
                    <a16:rowId xmlns:a16="http://schemas.microsoft.com/office/drawing/2014/main" val="1485715579"/>
                  </a:ext>
                </a:extLst>
              </a:tr>
              <a:tr h="175661">
                <a:tc>
                  <a:txBody>
                    <a:bodyPr/>
                    <a:lstStyle/>
                    <a:p>
                      <a:pPr algn="l" fontAlgn="b"/>
                      <a:r>
                        <a:rPr lang="en-US" sz="1000" b="0" i="0" u="none" strike="noStrike" dirty="0" err="1">
                          <a:effectLst/>
                          <a:latin typeface="EC Square Sans Pro" panose="020B0506040000020004"/>
                        </a:rPr>
                        <a:t>Ngurumah</a:t>
                      </a:r>
                      <a:r>
                        <a:rPr lang="en-US" sz="1000" b="0" i="0" u="none" strike="noStrike" dirty="0">
                          <a:effectLst/>
                          <a:latin typeface="EC Square Sans Pro" panose="020B0506040000020004"/>
                        </a:rPr>
                        <a:t> Tours and Travel Ltd</a:t>
                      </a:r>
                    </a:p>
                  </a:txBody>
                  <a:tcPr marL="6350" marR="6350" marT="6350" marB="0" anchor="ctr"/>
                </a:tc>
                <a:tc>
                  <a:txBody>
                    <a:bodyPr/>
                    <a:lstStyle/>
                    <a:p>
                      <a:pPr algn="l" fontAlgn="b"/>
                      <a:r>
                        <a:rPr lang="fr-FR" sz="1000" b="0" i="0" u="none" strike="noStrike">
                          <a:effectLst/>
                          <a:latin typeface="EC Square Sans Pro" panose="020B0506040000020004"/>
                        </a:rPr>
                        <a:t>Kenya</a:t>
                      </a:r>
                    </a:p>
                  </a:txBody>
                  <a:tcPr marL="6350" marR="6350" marT="6350" marB="0" anchor="ctr"/>
                </a:tc>
                <a:tc>
                  <a:txBody>
                    <a:bodyPr/>
                    <a:lstStyle/>
                    <a:p>
                      <a:pPr algn="l" fontAlgn="b"/>
                      <a:r>
                        <a:rPr lang="en-US" sz="1000" b="0" i="0" u="none" strike="noStrike" dirty="0">
                          <a:effectLst/>
                          <a:latin typeface="Arial" panose="020B0604020202020204" pitchFamily="34" charset="0"/>
                        </a:rPr>
                        <a:t>Travel, Tourism and Logistics companies and individuals.</a:t>
                      </a:r>
                    </a:p>
                  </a:txBody>
                  <a:tcPr marL="6350" marR="6350" marT="6350" marB="0" anchor="ctr"/>
                </a:tc>
                <a:extLst>
                  <a:ext uri="{0D108BD9-81ED-4DB2-BD59-A6C34878D82A}">
                    <a16:rowId xmlns:a16="http://schemas.microsoft.com/office/drawing/2014/main" val="1908313957"/>
                  </a:ext>
                </a:extLst>
              </a:tr>
              <a:tr h="398871">
                <a:tc>
                  <a:txBody>
                    <a:bodyPr/>
                    <a:lstStyle/>
                    <a:p>
                      <a:pPr algn="l" fontAlgn="b"/>
                      <a:r>
                        <a:rPr lang="fr-FR" sz="1000" b="0" i="0" u="none" strike="noStrike">
                          <a:effectLst/>
                          <a:latin typeface="EC Square Sans Pro" panose="020B0506040000020004"/>
                        </a:rPr>
                        <a:t>Omnia Education Partnerships</a:t>
                      </a:r>
                    </a:p>
                  </a:txBody>
                  <a:tcPr marL="6350" marR="6350" marT="6350" marB="0" anchor="ctr"/>
                </a:tc>
                <a:tc>
                  <a:txBody>
                    <a:bodyPr/>
                    <a:lstStyle/>
                    <a:p>
                      <a:pPr algn="l" fontAlgn="b"/>
                      <a:r>
                        <a:rPr lang="fr-FR" sz="1000" b="0" i="0" u="none" strike="noStrike">
                          <a:effectLst/>
                          <a:latin typeface="EC Square Sans Pro" panose="020B0506040000020004"/>
                        </a:rPr>
                        <a:t>Finland</a:t>
                      </a:r>
                    </a:p>
                  </a:txBody>
                  <a:tcPr marL="6350" marR="6350" marT="6350" marB="0" anchor="ctr"/>
                </a:tc>
                <a:tc>
                  <a:txBody>
                    <a:bodyPr/>
                    <a:lstStyle/>
                    <a:p>
                      <a:pPr algn="l" fontAlgn="b"/>
                      <a:r>
                        <a:rPr lang="en-US" sz="1000" b="0" i="0" u="none" strike="noStrike">
                          <a:effectLst/>
                          <a:latin typeface="Arial" panose="020B0604020202020204" pitchFamily="34" charset="0"/>
                        </a:rPr>
                        <a:t>Government and business representatives interested in scalable, high quality vocational training and upskilling for green and blue economy.</a:t>
                      </a:r>
                    </a:p>
                  </a:txBody>
                  <a:tcPr marL="6350" marR="6350" marT="6350" marB="0" anchor="ctr"/>
                </a:tc>
                <a:extLst>
                  <a:ext uri="{0D108BD9-81ED-4DB2-BD59-A6C34878D82A}">
                    <a16:rowId xmlns:a16="http://schemas.microsoft.com/office/drawing/2014/main" val="1448697685"/>
                  </a:ext>
                </a:extLst>
              </a:tr>
              <a:tr h="398871">
                <a:tc>
                  <a:txBody>
                    <a:bodyPr/>
                    <a:lstStyle/>
                    <a:p>
                      <a:pPr algn="l" fontAlgn="b"/>
                      <a:r>
                        <a:rPr lang="fr-FR" sz="1000" b="0" i="0" u="none" strike="noStrike">
                          <a:effectLst/>
                          <a:latin typeface="EC Square Sans Pro" panose="020B0506040000020004"/>
                        </a:rPr>
                        <a:t>Organisation des femmes africaines de la diaspora (OFAD)</a:t>
                      </a:r>
                    </a:p>
                  </a:txBody>
                  <a:tcPr marL="6350" marR="6350" marT="6350" marB="0" anchor="ctr"/>
                </a:tc>
                <a:tc>
                  <a:txBody>
                    <a:bodyPr/>
                    <a:lstStyle/>
                    <a:p>
                      <a:pPr algn="l" fontAlgn="b"/>
                      <a:r>
                        <a:rPr lang="fr-FR" sz="1000" b="0" i="0" u="none" strike="noStrike">
                          <a:effectLst/>
                          <a:latin typeface="EC Square Sans Pro" panose="020B0506040000020004"/>
                        </a:rPr>
                        <a:t>France</a:t>
                      </a:r>
                    </a:p>
                  </a:txBody>
                  <a:tcPr marL="6350" marR="6350" marT="6350" marB="0" anchor="ctr"/>
                </a:tc>
                <a:tc>
                  <a:txBody>
                    <a:bodyPr/>
                    <a:lstStyle/>
                    <a:p>
                      <a:pPr algn="l" fontAlgn="b"/>
                      <a:r>
                        <a:rPr lang="fr-FR" sz="1000" b="0" i="0" u="none" strike="noStrike">
                          <a:effectLst/>
                          <a:latin typeface="Arial" panose="020B0604020202020204" pitchFamily="34" charset="0"/>
                        </a:rPr>
                        <a:t>Les investisseurs, les dirigeants africains et européens</a:t>
                      </a:r>
                    </a:p>
                  </a:txBody>
                  <a:tcPr marL="6350" marR="6350" marT="6350" marB="0" anchor="ctr"/>
                </a:tc>
                <a:extLst>
                  <a:ext uri="{0D108BD9-81ED-4DB2-BD59-A6C34878D82A}">
                    <a16:rowId xmlns:a16="http://schemas.microsoft.com/office/drawing/2014/main" val="3504636698"/>
                  </a:ext>
                </a:extLst>
              </a:tr>
              <a:tr h="398871">
                <a:tc>
                  <a:txBody>
                    <a:bodyPr/>
                    <a:lstStyle/>
                    <a:p>
                      <a:pPr algn="l" fontAlgn="b"/>
                      <a:r>
                        <a:rPr lang="fr-FR" sz="1000" b="0" i="0" u="none" strike="noStrike">
                          <a:effectLst/>
                          <a:latin typeface="EC Square Sans Pro" panose="020B0506040000020004"/>
                        </a:rPr>
                        <a:t>Pong Agencies Limited</a:t>
                      </a:r>
                    </a:p>
                  </a:txBody>
                  <a:tcPr marL="6350" marR="6350" marT="6350" marB="0" anchor="ctr"/>
                </a:tc>
                <a:tc>
                  <a:txBody>
                    <a:bodyPr/>
                    <a:lstStyle/>
                    <a:p>
                      <a:pPr algn="l" fontAlgn="b"/>
                      <a:r>
                        <a:rPr lang="fr-FR" sz="1000" b="0" i="0" u="none" strike="noStrike">
                          <a:effectLst/>
                          <a:latin typeface="EC Square Sans Pro" panose="020B0506040000020004"/>
                        </a:rPr>
                        <a:t>Kenya</a:t>
                      </a:r>
                    </a:p>
                  </a:txBody>
                  <a:tcPr marL="6350" marR="6350" marT="6350" marB="0" anchor="ctr"/>
                </a:tc>
                <a:tc>
                  <a:txBody>
                    <a:bodyPr/>
                    <a:lstStyle/>
                    <a:p>
                      <a:pPr algn="l" fontAlgn="b"/>
                      <a:r>
                        <a:rPr lang="en-US" sz="1000" b="0" i="0" u="none" strike="noStrike">
                          <a:effectLst/>
                          <a:latin typeface="Arial" panose="020B0604020202020204" pitchFamily="34" charset="0"/>
                        </a:rPr>
                        <a:t>Real estate developers looking to invest infrastructure on Kenya. We provide IT infrastructure for new buildings / projects.</a:t>
                      </a:r>
                      <a:br>
                        <a:rPr lang="en-US" sz="1000" b="0" i="0" u="none" strike="noStrike">
                          <a:effectLst/>
                          <a:latin typeface="Arial" panose="020B0604020202020204" pitchFamily="34" charset="0"/>
                        </a:rPr>
                      </a:br>
                      <a:r>
                        <a:rPr lang="en-US" sz="1000" b="0" i="0" u="none" strike="noStrike">
                          <a:effectLst/>
                          <a:latin typeface="Arial" panose="020B0604020202020204" pitchFamily="34" charset="0"/>
                        </a:rPr>
                        <a:t/>
                      </a:r>
                      <a:br>
                        <a:rPr lang="en-US" sz="1000" b="0" i="0" u="none" strike="noStrike">
                          <a:effectLst/>
                          <a:latin typeface="Arial" panose="020B0604020202020204" pitchFamily="34" charset="0"/>
                        </a:rPr>
                      </a:br>
                      <a:r>
                        <a:rPr lang="en-US" sz="1000" b="0" i="0" u="none" strike="noStrike">
                          <a:effectLst/>
                          <a:latin typeface="Arial" panose="020B0604020202020204" pitchFamily="34" charset="0"/>
                        </a:rPr>
                        <a:t>I will also be looking for tech companies looking to establish a presence in East Africa.</a:t>
                      </a:r>
                    </a:p>
                  </a:txBody>
                  <a:tcPr marL="6350" marR="6350" marT="6350" marB="0" anchor="ctr"/>
                </a:tc>
                <a:extLst>
                  <a:ext uri="{0D108BD9-81ED-4DB2-BD59-A6C34878D82A}">
                    <a16:rowId xmlns:a16="http://schemas.microsoft.com/office/drawing/2014/main" val="3692226424"/>
                  </a:ext>
                </a:extLst>
              </a:tr>
              <a:tr h="398871">
                <a:tc>
                  <a:txBody>
                    <a:bodyPr/>
                    <a:lstStyle/>
                    <a:p>
                      <a:pPr algn="l" fontAlgn="b"/>
                      <a:r>
                        <a:rPr lang="fr-FR" sz="1000" b="0" i="0" u="none" strike="noStrike">
                          <a:effectLst/>
                          <a:latin typeface="EC Square Sans Pro" panose="020B0506040000020004"/>
                        </a:rPr>
                        <a:t>Royal arts</a:t>
                      </a:r>
                    </a:p>
                  </a:txBody>
                  <a:tcPr marL="6350" marR="6350" marT="6350" marB="0" anchor="ctr"/>
                </a:tc>
                <a:tc>
                  <a:txBody>
                    <a:bodyPr/>
                    <a:lstStyle/>
                    <a:p>
                      <a:pPr algn="l" fontAlgn="b"/>
                      <a:r>
                        <a:rPr lang="fr-FR" sz="1000" b="0" i="0" u="none" strike="noStrike">
                          <a:effectLst/>
                          <a:latin typeface="EC Square Sans Pro" panose="020B0506040000020004"/>
                        </a:rPr>
                        <a:t>Burundi</a:t>
                      </a:r>
                    </a:p>
                  </a:txBody>
                  <a:tcPr marL="6350" marR="6350" marT="6350" marB="0" anchor="ctr"/>
                </a:tc>
                <a:tc>
                  <a:txBody>
                    <a:bodyPr/>
                    <a:lstStyle/>
                    <a:p>
                      <a:pPr algn="l" fontAlgn="b"/>
                      <a:r>
                        <a:rPr lang="fr-FR" sz="1000" b="0" i="0" u="none" strike="noStrike">
                          <a:effectLst/>
                          <a:latin typeface="Arial" panose="020B0604020202020204" pitchFamily="34" charset="0"/>
                        </a:rPr>
                        <a:t>Thé investors</a:t>
                      </a:r>
                    </a:p>
                  </a:txBody>
                  <a:tcPr marL="6350" marR="6350" marT="6350" marB="0" anchor="ctr"/>
                </a:tc>
                <a:extLst>
                  <a:ext uri="{0D108BD9-81ED-4DB2-BD59-A6C34878D82A}">
                    <a16:rowId xmlns:a16="http://schemas.microsoft.com/office/drawing/2014/main" val="2297313632"/>
                  </a:ext>
                </a:extLst>
              </a:tr>
              <a:tr h="265913">
                <a:tc>
                  <a:txBody>
                    <a:bodyPr/>
                    <a:lstStyle/>
                    <a:p>
                      <a:pPr algn="l" fontAlgn="b"/>
                      <a:r>
                        <a:rPr lang="fr-FR" sz="1000" b="0" i="0" u="none" strike="noStrike">
                          <a:effectLst/>
                          <a:latin typeface="EC Square Sans Pro" panose="020B0506040000020004"/>
                        </a:rPr>
                        <a:t>TPSD</a:t>
                      </a:r>
                    </a:p>
                  </a:txBody>
                  <a:tcPr marL="6350" marR="6350" marT="6350" marB="0" anchor="ctr"/>
                </a:tc>
                <a:tc>
                  <a:txBody>
                    <a:bodyPr/>
                    <a:lstStyle/>
                    <a:p>
                      <a:pPr algn="l" fontAlgn="b"/>
                      <a:r>
                        <a:rPr lang="fr-FR" sz="1000" b="0" i="0" u="none" strike="noStrike">
                          <a:effectLst/>
                          <a:latin typeface="EC Square Sans Pro" panose="020B0506040000020004"/>
                        </a:rPr>
                        <a:t>Senegal</a:t>
                      </a:r>
                    </a:p>
                  </a:txBody>
                  <a:tcPr marL="6350" marR="6350" marT="6350" marB="0" anchor="ctr"/>
                </a:tc>
                <a:tc>
                  <a:txBody>
                    <a:bodyPr/>
                    <a:lstStyle/>
                    <a:p>
                      <a:pPr algn="l" fontAlgn="b"/>
                      <a:r>
                        <a:rPr lang="fr-FR" sz="1000" b="0" i="0" u="none" strike="noStrike">
                          <a:effectLst/>
                          <a:latin typeface="Arial" panose="020B0604020202020204" pitchFamily="34" charset="0"/>
                        </a:rPr>
                        <a:t> </a:t>
                      </a:r>
                    </a:p>
                  </a:txBody>
                  <a:tcPr marL="6350" marR="6350" marT="6350" marB="0" anchor="ctr"/>
                </a:tc>
                <a:extLst>
                  <a:ext uri="{0D108BD9-81ED-4DB2-BD59-A6C34878D82A}">
                    <a16:rowId xmlns:a16="http://schemas.microsoft.com/office/drawing/2014/main" val="2057022991"/>
                  </a:ext>
                </a:extLst>
              </a:tr>
              <a:tr h="531829">
                <a:tc>
                  <a:txBody>
                    <a:bodyPr/>
                    <a:lstStyle/>
                    <a:p>
                      <a:pPr algn="l" fontAlgn="b"/>
                      <a:r>
                        <a:rPr lang="fr-FR" sz="1000" b="0" i="0" u="none" strike="noStrike">
                          <a:effectLst/>
                          <a:latin typeface="EC Square Sans Pro" panose="020B0506040000020004"/>
                        </a:rPr>
                        <a:t>Tycune Media (Pty) Ltd</a:t>
                      </a:r>
                    </a:p>
                  </a:txBody>
                  <a:tcPr marL="6350" marR="6350" marT="6350" marB="0" anchor="ctr"/>
                </a:tc>
                <a:tc>
                  <a:txBody>
                    <a:bodyPr/>
                    <a:lstStyle/>
                    <a:p>
                      <a:pPr algn="l" fontAlgn="b"/>
                      <a:r>
                        <a:rPr lang="fr-FR" sz="1000" b="0" i="0" u="none" strike="noStrike">
                          <a:effectLst/>
                          <a:latin typeface="EC Square Sans Pro" panose="020B0506040000020004"/>
                        </a:rPr>
                        <a:t>South Africa</a:t>
                      </a:r>
                    </a:p>
                  </a:txBody>
                  <a:tcPr marL="6350" marR="6350" marT="6350" marB="0" anchor="ctr"/>
                </a:tc>
                <a:tc>
                  <a:txBody>
                    <a:bodyPr/>
                    <a:lstStyle/>
                    <a:p>
                      <a:pPr algn="l" fontAlgn="b"/>
                      <a:r>
                        <a:rPr lang="en-US" sz="1000" b="0" i="0" u="none" strike="noStrike">
                          <a:effectLst/>
                          <a:latin typeface="Arial" panose="020B0604020202020204" pitchFamily="34" charset="0"/>
                        </a:rPr>
                        <a:t>Top-level decision and policy makers from the EU and the AU, and senior business leaders working to enhance the EU-Africa trade and investment relationship really interested in the following topic and unique opportunity: "Winning the war against poverty and hunger - Implementation Proposals"</a:t>
                      </a:r>
                    </a:p>
                  </a:txBody>
                  <a:tcPr marL="6350" marR="6350" marT="6350" marB="0" anchor="ctr"/>
                </a:tc>
                <a:extLst>
                  <a:ext uri="{0D108BD9-81ED-4DB2-BD59-A6C34878D82A}">
                    <a16:rowId xmlns:a16="http://schemas.microsoft.com/office/drawing/2014/main" val="219710790"/>
                  </a:ext>
                </a:extLst>
              </a:tr>
              <a:tr h="265913">
                <a:tc>
                  <a:txBody>
                    <a:bodyPr/>
                    <a:lstStyle/>
                    <a:p>
                      <a:pPr algn="l" fontAlgn="b"/>
                      <a:r>
                        <a:rPr lang="fr-FR" sz="1000" b="0" i="0" u="none" strike="noStrike">
                          <a:effectLst/>
                          <a:latin typeface="EC Square Sans Pro" panose="020B0506040000020004"/>
                        </a:rPr>
                        <a:t>Université HEC TCHAD</a:t>
                      </a:r>
                    </a:p>
                  </a:txBody>
                  <a:tcPr marL="6350" marR="6350" marT="6350" marB="0" anchor="ctr"/>
                </a:tc>
                <a:tc>
                  <a:txBody>
                    <a:bodyPr/>
                    <a:lstStyle/>
                    <a:p>
                      <a:pPr algn="l" fontAlgn="b"/>
                      <a:r>
                        <a:rPr lang="fr-FR" sz="1000" b="0" i="0" u="none" strike="noStrike">
                          <a:effectLst/>
                          <a:latin typeface="EC Square Sans Pro" panose="020B0506040000020004"/>
                        </a:rPr>
                        <a:t>Chad</a:t>
                      </a:r>
                    </a:p>
                  </a:txBody>
                  <a:tcPr marL="6350" marR="6350" marT="6350" marB="0" anchor="ctr"/>
                </a:tc>
                <a:tc>
                  <a:txBody>
                    <a:bodyPr/>
                    <a:lstStyle/>
                    <a:p>
                      <a:pPr algn="l" fontAlgn="b"/>
                      <a:r>
                        <a:rPr lang="fr-FR" sz="1000" b="0" i="0" u="none" strike="noStrike">
                          <a:effectLst/>
                          <a:latin typeface="Arial" panose="020B0604020202020204" pitchFamily="34" charset="0"/>
                        </a:rPr>
                        <a:t>Le développement durable et le changement climatique au bassin du lac Tchad. La crise économique, humanitaire et l'impact du changement climatique sur le quotidien des lacustres.</a:t>
                      </a:r>
                    </a:p>
                  </a:txBody>
                  <a:tcPr marL="6350" marR="6350" marT="6350" marB="0" anchor="ctr"/>
                </a:tc>
                <a:extLst>
                  <a:ext uri="{0D108BD9-81ED-4DB2-BD59-A6C34878D82A}">
                    <a16:rowId xmlns:a16="http://schemas.microsoft.com/office/drawing/2014/main" val="2083843810"/>
                  </a:ext>
                </a:extLst>
              </a:tr>
              <a:tr h="704794">
                <a:tc>
                  <a:txBody>
                    <a:bodyPr/>
                    <a:lstStyle/>
                    <a:p>
                      <a:pPr algn="l" fontAlgn="b"/>
                      <a:r>
                        <a:rPr lang="fr-FR" sz="1000" b="0" i="0" u="none" strike="noStrike">
                          <a:effectLst/>
                          <a:latin typeface="EC Square Sans Pro" panose="020B0506040000020004"/>
                        </a:rPr>
                        <a:t>VOLKENO SARL</a:t>
                      </a:r>
                    </a:p>
                  </a:txBody>
                  <a:tcPr marL="6350" marR="6350" marT="6350" marB="0" anchor="ctr"/>
                </a:tc>
                <a:tc>
                  <a:txBody>
                    <a:bodyPr/>
                    <a:lstStyle/>
                    <a:p>
                      <a:pPr algn="l" fontAlgn="b"/>
                      <a:r>
                        <a:rPr lang="fr-FR" sz="1000" b="0" i="0" u="none" strike="noStrike">
                          <a:effectLst/>
                          <a:latin typeface="EC Square Sans Pro" panose="020B0506040000020004"/>
                        </a:rPr>
                        <a:t>Senegal</a:t>
                      </a:r>
                    </a:p>
                  </a:txBody>
                  <a:tcPr marL="6350" marR="6350" marT="6350" marB="0" anchor="ctr"/>
                </a:tc>
                <a:tc>
                  <a:txBody>
                    <a:bodyPr/>
                    <a:lstStyle/>
                    <a:p>
                      <a:pPr algn="l" fontAlgn="b"/>
                      <a:r>
                        <a:rPr lang="fr-FR" sz="1000" b="0" i="0" u="none" strike="noStrike">
                          <a:effectLst/>
                          <a:latin typeface="Arial" panose="020B0604020202020204" pitchFamily="34" charset="0"/>
                        </a:rPr>
                        <a:t>Tout acteur porteur d'idée ou de projet à la recherche d'un partenaire technique.</a:t>
                      </a:r>
                    </a:p>
                  </a:txBody>
                  <a:tcPr marL="6350" marR="6350" marT="6350" marB="0" anchor="ctr"/>
                </a:tc>
                <a:extLst>
                  <a:ext uri="{0D108BD9-81ED-4DB2-BD59-A6C34878D82A}">
                    <a16:rowId xmlns:a16="http://schemas.microsoft.com/office/drawing/2014/main" val="734946002"/>
                  </a:ext>
                </a:extLst>
              </a:tr>
              <a:tr h="398871">
                <a:tc>
                  <a:txBody>
                    <a:bodyPr/>
                    <a:lstStyle/>
                    <a:p>
                      <a:pPr algn="l" fontAlgn="b"/>
                      <a:r>
                        <a:rPr lang="en-US" sz="1000" b="0" i="0" u="none" strike="noStrike">
                          <a:effectLst/>
                          <a:latin typeface="EC Square Sans Pro" panose="020B0506040000020004"/>
                        </a:rPr>
                        <a:t>WEGA - Women in Germany and Africa</a:t>
                      </a:r>
                    </a:p>
                  </a:txBody>
                  <a:tcPr marL="6350" marR="6350" marT="6350" marB="0" anchor="ctr"/>
                </a:tc>
                <a:tc>
                  <a:txBody>
                    <a:bodyPr/>
                    <a:lstStyle/>
                    <a:p>
                      <a:pPr algn="l" fontAlgn="b"/>
                      <a:r>
                        <a:rPr lang="fr-FR" sz="1000" b="0" i="0" u="none" strike="noStrike">
                          <a:effectLst/>
                          <a:latin typeface="EC Square Sans Pro" panose="020B0506040000020004"/>
                        </a:rPr>
                        <a:t>Germany</a:t>
                      </a:r>
                    </a:p>
                  </a:txBody>
                  <a:tcPr marL="6350" marR="6350" marT="6350" marB="0" anchor="ctr"/>
                </a:tc>
                <a:tc>
                  <a:txBody>
                    <a:bodyPr/>
                    <a:lstStyle/>
                    <a:p>
                      <a:pPr algn="l" fontAlgn="b"/>
                      <a:r>
                        <a:rPr lang="en-US" sz="1000" b="0" i="0" u="none" strike="noStrike">
                          <a:effectLst/>
                          <a:latin typeface="Arial" panose="020B0604020202020204" pitchFamily="34" charset="0"/>
                        </a:rPr>
                        <a:t>We want to discuss with women entrepreneurs and policy makers who can influence the mind shift and social norms how we can foster women’s access to jobs in the energy transformation in Africa.</a:t>
                      </a:r>
                    </a:p>
                  </a:txBody>
                  <a:tcPr marL="6350" marR="6350" marT="6350" marB="0" anchor="ctr"/>
                </a:tc>
                <a:extLst>
                  <a:ext uri="{0D108BD9-81ED-4DB2-BD59-A6C34878D82A}">
                    <a16:rowId xmlns:a16="http://schemas.microsoft.com/office/drawing/2014/main" val="3022072899"/>
                  </a:ext>
                </a:extLst>
              </a:tr>
              <a:tr h="398871">
                <a:tc>
                  <a:txBody>
                    <a:bodyPr/>
                    <a:lstStyle/>
                    <a:p>
                      <a:pPr algn="l" fontAlgn="b"/>
                      <a:r>
                        <a:rPr lang="fr-FR" sz="1000" b="0" i="0" u="none" strike="noStrike">
                          <a:effectLst/>
                          <a:latin typeface="EC Square Sans Pro" panose="020B0506040000020004"/>
                        </a:rPr>
                        <a:t>ZNND Group</a:t>
                      </a:r>
                    </a:p>
                  </a:txBody>
                  <a:tcPr marL="6350" marR="6350" marT="6350" marB="0" anchor="ctr"/>
                </a:tc>
                <a:tc>
                  <a:txBody>
                    <a:bodyPr/>
                    <a:lstStyle/>
                    <a:p>
                      <a:pPr algn="l" fontAlgn="b"/>
                      <a:r>
                        <a:rPr lang="fr-FR" sz="1000" b="0" i="0" u="none" strike="noStrike" dirty="0">
                          <a:effectLst/>
                          <a:latin typeface="EC Square Sans Pro" panose="020B0506040000020004"/>
                        </a:rPr>
                        <a:t>South </a:t>
                      </a:r>
                      <a:r>
                        <a:rPr lang="fr-FR" sz="1000" b="0" i="0" u="none" strike="noStrike" dirty="0" err="1">
                          <a:effectLst/>
                          <a:latin typeface="EC Square Sans Pro" panose="020B0506040000020004"/>
                        </a:rPr>
                        <a:t>Africa</a:t>
                      </a:r>
                      <a:endParaRPr lang="fr-FR" sz="1000" b="0" i="0" u="none" strike="noStrike" dirty="0">
                        <a:effectLst/>
                        <a:latin typeface="EC Square Sans Pro" panose="020B0506040000020004"/>
                      </a:endParaRPr>
                    </a:p>
                  </a:txBody>
                  <a:tcPr marL="6350" marR="6350" marT="6350" marB="0" anchor="ctr"/>
                </a:tc>
                <a:tc>
                  <a:txBody>
                    <a:bodyPr/>
                    <a:lstStyle/>
                    <a:p>
                      <a:pPr algn="l" fontAlgn="b"/>
                      <a:r>
                        <a:rPr lang="en-US" sz="1000" b="0" i="0" u="none" strike="noStrike" dirty="0">
                          <a:effectLst/>
                          <a:latin typeface="Arial" panose="020B0604020202020204" pitchFamily="34" charset="0"/>
                        </a:rPr>
                        <a:t>Members of the AU /EU and heads of African states</a:t>
                      </a:r>
                    </a:p>
                  </a:txBody>
                  <a:tcPr marL="6350" marR="6350" marT="6350" marB="0" anchor="ctr"/>
                </a:tc>
                <a:extLst>
                  <a:ext uri="{0D108BD9-81ED-4DB2-BD59-A6C34878D82A}">
                    <a16:rowId xmlns:a16="http://schemas.microsoft.com/office/drawing/2014/main" val="2220183909"/>
                  </a:ext>
                </a:extLst>
              </a:tr>
            </a:tbl>
          </a:graphicData>
        </a:graphic>
      </p:graphicFrame>
    </p:spTree>
    <p:extLst>
      <p:ext uri="{BB962C8B-B14F-4D97-AF65-F5344CB8AC3E}">
        <p14:creationId xmlns:p14="http://schemas.microsoft.com/office/powerpoint/2010/main" val="42796337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6B9A0-9220-4F2C-AE7F-880008BF94AD}"/>
              </a:ext>
            </a:extLst>
          </p:cNvPr>
          <p:cNvSpPr>
            <a:spLocks noGrp="1"/>
          </p:cNvSpPr>
          <p:nvPr>
            <p:ph type="ctrTitle"/>
          </p:nvPr>
        </p:nvSpPr>
        <p:spPr>
          <a:xfrm>
            <a:off x="686254" y="487363"/>
            <a:ext cx="5178425" cy="2386012"/>
          </a:xfrm>
        </p:spPr>
        <p:txBody>
          <a:bodyPr>
            <a:normAutofit/>
          </a:bodyPr>
          <a:lstStyle/>
          <a:p>
            <a:pPr algn="l"/>
            <a:r>
              <a:rPr lang="en-US" sz="4400"/>
              <a:t>SIGNATURE CEREMONIES</a:t>
            </a:r>
            <a:endParaRPr lang="en-GB" sz="4400"/>
          </a:p>
        </p:txBody>
      </p:sp>
      <p:pic>
        <p:nvPicPr>
          <p:cNvPr id="42" name="Graphic 41">
            <a:extLst>
              <a:ext uri="{FF2B5EF4-FFF2-40B4-BE49-F238E27FC236}">
                <a16:creationId xmlns:a16="http://schemas.microsoft.com/office/drawing/2014/main" id="{781757F1-0DE7-6949-9A19-E64CC81EA473}"/>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4514235" y="979714"/>
            <a:ext cx="3496326" cy="1360715"/>
          </a:xfrm>
          <a:prstGeom prst="rect">
            <a:avLst/>
          </a:prstGeom>
        </p:spPr>
      </p:pic>
      <p:sp>
        <p:nvSpPr>
          <p:cNvPr id="43" name="Freeform 42">
            <a:extLst>
              <a:ext uri="{FF2B5EF4-FFF2-40B4-BE49-F238E27FC236}">
                <a16:creationId xmlns:a16="http://schemas.microsoft.com/office/drawing/2014/main" id="{3E7D5B44-010B-F94E-8FE5-EE1083B18434}"/>
              </a:ext>
            </a:extLst>
          </p:cNvPr>
          <p:cNvSpPr/>
          <p:nvPr/>
        </p:nvSpPr>
        <p:spPr>
          <a:xfrm rot="17271635" flipV="1">
            <a:off x="3124298" y="1657560"/>
            <a:ext cx="2009452" cy="45719"/>
          </a:xfrm>
          <a:custGeom>
            <a:avLst/>
            <a:gdLst>
              <a:gd name="connsiteX0" fmla="*/ 0 w 324902"/>
              <a:gd name="connsiteY0" fmla="*/ 0 h 12235"/>
              <a:gd name="connsiteX1" fmla="*/ 324902 w 324902"/>
              <a:gd name="connsiteY1" fmla="*/ 0 h 12235"/>
              <a:gd name="connsiteX2" fmla="*/ 324902 w 324902"/>
              <a:gd name="connsiteY2" fmla="*/ 12235 h 12235"/>
              <a:gd name="connsiteX3" fmla="*/ 0 w 324902"/>
              <a:gd name="connsiteY3" fmla="*/ 12235 h 12235"/>
            </a:gdLst>
            <a:ahLst/>
            <a:cxnLst>
              <a:cxn ang="0">
                <a:pos x="connsiteX0" y="connsiteY0"/>
              </a:cxn>
              <a:cxn ang="0">
                <a:pos x="connsiteX1" y="connsiteY1"/>
              </a:cxn>
              <a:cxn ang="0">
                <a:pos x="connsiteX2" y="connsiteY2"/>
              </a:cxn>
              <a:cxn ang="0">
                <a:pos x="connsiteX3" y="connsiteY3"/>
              </a:cxn>
            </a:cxnLst>
            <a:rect l="l" t="t" r="r" b="b"/>
            <a:pathLst>
              <a:path w="324902" h="12235">
                <a:moveTo>
                  <a:pt x="0" y="0"/>
                </a:moveTo>
                <a:lnTo>
                  <a:pt x="324902" y="0"/>
                </a:lnTo>
                <a:lnTo>
                  <a:pt x="324902" y="12235"/>
                </a:lnTo>
                <a:lnTo>
                  <a:pt x="0" y="12235"/>
                </a:lnTo>
                <a:close/>
              </a:path>
            </a:pathLst>
          </a:custGeom>
          <a:solidFill>
            <a:schemeClr val="bg1"/>
          </a:solidFill>
          <a:ln w="611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17272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C08882-4761-204F-AA1C-29812C64D5EF}"/>
              </a:ext>
            </a:extLst>
          </p:cNvPr>
          <p:cNvSpPr>
            <a:spLocks noGrp="1"/>
          </p:cNvSpPr>
          <p:nvPr>
            <p:ph type="title"/>
          </p:nvPr>
        </p:nvSpPr>
        <p:spPr>
          <a:xfrm>
            <a:off x="812369" y="291090"/>
            <a:ext cx="10515599" cy="661468"/>
          </a:xfrm>
        </p:spPr>
        <p:txBody>
          <a:bodyPr vert="horz" lIns="91440" tIns="45720" rIns="91440" bIns="45720" rtlCol="0" anchor="b">
            <a:normAutofit/>
          </a:bodyPr>
          <a:lstStyle/>
          <a:p>
            <a:r>
              <a:rPr lang="en-US" noProof="1">
                <a:latin typeface="EC Square Sans Pro Medium"/>
              </a:rPr>
              <a:t>SIGNATURE CEREMONIES (1)</a:t>
            </a:r>
            <a:endParaRPr lang="en-US" dirty="0">
              <a:latin typeface="EC Square Sans Pro Medium"/>
            </a:endParaRPr>
          </a:p>
        </p:txBody>
      </p:sp>
      <p:sp>
        <p:nvSpPr>
          <p:cNvPr id="8" name="Date Placeholder 7">
            <a:extLst>
              <a:ext uri="{FF2B5EF4-FFF2-40B4-BE49-F238E27FC236}">
                <a16:creationId xmlns:a16="http://schemas.microsoft.com/office/drawing/2014/main" id="{A431BBA9-33B9-AE48-9C7F-2D5588B8E818}"/>
              </a:ext>
            </a:extLst>
          </p:cNvPr>
          <p:cNvSpPr>
            <a:spLocks noGrp="1"/>
          </p:cNvSpPr>
          <p:nvPr>
            <p:ph type="dt" sz="half" idx="10"/>
          </p:nvPr>
        </p:nvSpPr>
        <p:spPr>
          <a:xfrm>
            <a:off x="4511749" y="6281044"/>
            <a:ext cx="2743200" cy="365125"/>
          </a:xfr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cs typeface="+mn-cs"/>
              </a:rPr>
              <a:t>BUILDING STRONGER VALUE CHAINS FOR SUSTAINABLE GROWTH AND DECENT JOBS</a:t>
            </a:r>
          </a:p>
        </p:txBody>
      </p:sp>
      <p:sp>
        <p:nvSpPr>
          <p:cNvPr id="6" name="Titre 1">
            <a:extLst>
              <a:ext uri="{FF2B5EF4-FFF2-40B4-BE49-F238E27FC236}">
                <a16:creationId xmlns:a16="http://schemas.microsoft.com/office/drawing/2014/main" id="{42B5BF1C-341C-49C6-BDE8-1E5871AD3480}"/>
              </a:ext>
            </a:extLst>
          </p:cNvPr>
          <p:cNvSpPr txBox="1">
            <a:spLocks/>
          </p:cNvSpPr>
          <p:nvPr/>
        </p:nvSpPr>
        <p:spPr>
          <a:xfrm>
            <a:off x="792000" y="576956"/>
            <a:ext cx="10515600" cy="65049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b="0" i="0" kern="1200">
                <a:solidFill>
                  <a:srgbClr val="3F66A3"/>
                </a:solidFill>
                <a:latin typeface="EC Square Sans Pro Medium" panose="020B05060400000200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FR" sz="2000" b="0" i="0" u="none" strike="noStrike" kern="1200" cap="none" spc="0" normalizeH="0" baseline="0" noProof="1">
              <a:ln>
                <a:noFill/>
              </a:ln>
              <a:solidFill>
                <a:srgbClr val="3F66A3"/>
              </a:solidFill>
              <a:effectLst/>
              <a:uLnTx/>
              <a:uFillTx/>
              <a:latin typeface="EC Square Sans Pro Medium" panose="020B0506040000020004" pitchFamily="34" charset="0"/>
              <a:ea typeface="+mj-ea"/>
              <a:cs typeface="+mj-cs"/>
            </a:endParaRPr>
          </a:p>
        </p:txBody>
      </p:sp>
      <p:graphicFrame>
        <p:nvGraphicFramePr>
          <p:cNvPr id="3" name="Tableau 2">
            <a:extLst>
              <a:ext uri="{FF2B5EF4-FFF2-40B4-BE49-F238E27FC236}">
                <a16:creationId xmlns:a16="http://schemas.microsoft.com/office/drawing/2014/main" id="{367F3A2A-2024-4EAE-BE8F-C8D807FC3B72}"/>
              </a:ext>
            </a:extLst>
          </p:cNvPr>
          <p:cNvGraphicFramePr>
            <a:graphicFrameLocks noGrp="1"/>
          </p:cNvGraphicFramePr>
          <p:nvPr>
            <p:extLst/>
          </p:nvPr>
        </p:nvGraphicFramePr>
        <p:xfrm>
          <a:off x="1387952" y="1354235"/>
          <a:ext cx="8014026" cy="4238212"/>
        </p:xfrm>
        <a:graphic>
          <a:graphicData uri="http://schemas.openxmlformats.org/drawingml/2006/table">
            <a:tbl>
              <a:tblPr firstRow="1" bandRow="1">
                <a:tableStyleId>{616DA210-FB5B-4158-B5E0-FEB733F419BA}</a:tableStyleId>
              </a:tblPr>
              <a:tblGrid>
                <a:gridCol w="3185897">
                  <a:extLst>
                    <a:ext uri="{9D8B030D-6E8A-4147-A177-3AD203B41FA5}">
                      <a16:colId xmlns:a16="http://schemas.microsoft.com/office/drawing/2014/main" val="616216622"/>
                    </a:ext>
                  </a:extLst>
                </a:gridCol>
                <a:gridCol w="4828129">
                  <a:extLst>
                    <a:ext uri="{9D8B030D-6E8A-4147-A177-3AD203B41FA5}">
                      <a16:colId xmlns:a16="http://schemas.microsoft.com/office/drawing/2014/main" val="1425123924"/>
                    </a:ext>
                  </a:extLst>
                </a:gridCol>
              </a:tblGrid>
              <a:tr h="589702">
                <a:tc>
                  <a:txBody>
                    <a:bodyPr/>
                    <a:lstStyle/>
                    <a:p>
                      <a:r>
                        <a:rPr lang="en-GB" sz="1600" cap="none" spc="0" noProof="0">
                          <a:effectLst/>
                        </a:rPr>
                        <a:t>Organisation name</a:t>
                      </a:r>
                    </a:p>
                  </a:txBody>
                  <a:tcPr marL="62129" marR="0" marT="17751" marB="133134" anchor="b"/>
                </a:tc>
                <a:tc>
                  <a:txBody>
                    <a:bodyPr/>
                    <a:lstStyle/>
                    <a:p>
                      <a:r>
                        <a:rPr lang="en-GB" sz="1600" cap="none" spc="0" noProof="0" dirty="0">
                          <a:effectLst/>
                        </a:rPr>
                        <a:t>Project description</a:t>
                      </a:r>
                    </a:p>
                  </a:txBody>
                  <a:tcPr marL="62129" marR="0" marT="17751" marB="133134" anchor="b"/>
                </a:tc>
                <a:extLst>
                  <a:ext uri="{0D108BD9-81ED-4DB2-BD59-A6C34878D82A}">
                    <a16:rowId xmlns:a16="http://schemas.microsoft.com/office/drawing/2014/main" val="3782089965"/>
                  </a:ext>
                </a:extLst>
              </a:tr>
              <a:tr h="641734">
                <a:tc>
                  <a:txBody>
                    <a:bodyPr/>
                    <a:lstStyle/>
                    <a:p>
                      <a:r>
                        <a:rPr lang="en-GB" sz="1200" cap="none" spc="0" noProof="0">
                          <a:effectLst/>
                        </a:rPr>
                        <a:t>Afrochampion/Afrexim Bank</a:t>
                      </a:r>
                      <a:br>
                        <a:rPr lang="en-GB" sz="1200" cap="none" spc="0" noProof="0">
                          <a:effectLst/>
                        </a:rPr>
                      </a:br>
                      <a:endParaRPr lang="en-GB" sz="1200" cap="none" spc="0" noProof="0">
                        <a:effectLst/>
                      </a:endParaRPr>
                    </a:p>
                  </a:txBody>
                  <a:tcPr marL="62129" marR="0" marT="17751" marB="133134" anchor="ctr"/>
                </a:tc>
                <a:tc>
                  <a:txBody>
                    <a:bodyPr/>
                    <a:lstStyle/>
                    <a:p>
                      <a:r>
                        <a:rPr lang="en-GB" sz="1200" cap="none" spc="0" noProof="0">
                          <a:effectLst/>
                        </a:rPr>
                        <a:t>Fashion - MOU between Afrexim bank and the Association of Textile Producers of Portugal, to partner on the creation of the industrial parks on manufacturing</a:t>
                      </a:r>
                    </a:p>
                  </a:txBody>
                  <a:tcPr marL="62129" marR="0" marT="17751" marB="133134" anchor="ctr"/>
                </a:tc>
                <a:extLst>
                  <a:ext uri="{0D108BD9-81ED-4DB2-BD59-A6C34878D82A}">
                    <a16:rowId xmlns:a16="http://schemas.microsoft.com/office/drawing/2014/main" val="770234291"/>
                  </a:ext>
                </a:extLst>
              </a:tr>
              <a:tr h="797833">
                <a:tc>
                  <a:txBody>
                    <a:bodyPr/>
                    <a:lstStyle/>
                    <a:p>
                      <a:r>
                        <a:rPr lang="en-GB" sz="1200" cap="none" spc="0" noProof="0">
                          <a:effectLst/>
                        </a:rPr>
                        <a:t>Direction générale du Trésor - France</a:t>
                      </a:r>
                    </a:p>
                  </a:txBody>
                  <a:tcPr marL="62129" marR="0" marT="17751" marB="133134" anchor="ctr"/>
                </a:tc>
                <a:tc>
                  <a:txBody>
                    <a:bodyPr/>
                    <a:lstStyle/>
                    <a:p>
                      <a:r>
                        <a:rPr lang="en-GB" sz="1200" cap="none" spc="0" noProof="0">
                          <a:effectLst/>
                        </a:rPr>
                        <a:t>Dedicated event to support the launch of the Alliance for Entrepreneurship in Africa, which gathers multiple multilateral and bilateral development institutions to accelerate the development of the private sector in Africa, with a specific focus on </a:t>
                      </a:r>
                      <a:r>
                        <a:rPr lang="en-GB" sz="1200" cap="none" spc="0" noProof="0" err="1">
                          <a:effectLst/>
                        </a:rPr>
                        <a:t>provid</a:t>
                      </a:r>
                      <a:endParaRPr lang="en-GB" sz="1200" cap="none" spc="0" noProof="0">
                        <a:effectLst/>
                      </a:endParaRPr>
                    </a:p>
                  </a:txBody>
                  <a:tcPr marL="62129" marR="0" marT="17751" marB="133134" anchor="ctr"/>
                </a:tc>
                <a:extLst>
                  <a:ext uri="{0D108BD9-81ED-4DB2-BD59-A6C34878D82A}">
                    <a16:rowId xmlns:a16="http://schemas.microsoft.com/office/drawing/2014/main" val="1097417042"/>
                  </a:ext>
                </a:extLst>
              </a:tr>
              <a:tr h="485637">
                <a:tc rowSpan="4">
                  <a:txBody>
                    <a:bodyPr/>
                    <a:lstStyle/>
                    <a:p>
                      <a:r>
                        <a:rPr lang="en-GB" sz="1200" cap="none" spc="0" noProof="0">
                          <a:effectLst/>
                        </a:rPr>
                        <a:t>EDFI</a:t>
                      </a:r>
                    </a:p>
                  </a:txBody>
                  <a:tcPr marL="62129" marR="0" marT="17751" marB="133134" anchor="ctr"/>
                </a:tc>
                <a:tc>
                  <a:txBody>
                    <a:bodyPr/>
                    <a:lstStyle/>
                    <a:p>
                      <a:r>
                        <a:rPr lang="en-GB" sz="1200" cap="none" spc="0" noProof="0">
                          <a:effectLst/>
                        </a:rPr>
                        <a:t>Signature of the EDFI MSME Guarantee, contracted by EDFI MC under EFSD+ (EUR80 m commitment from the EU)​</a:t>
                      </a:r>
                    </a:p>
                  </a:txBody>
                  <a:tcPr marL="62129" marR="0" marT="17751" marB="133134" anchor="ctr"/>
                </a:tc>
                <a:extLst>
                  <a:ext uri="{0D108BD9-81ED-4DB2-BD59-A6C34878D82A}">
                    <a16:rowId xmlns:a16="http://schemas.microsoft.com/office/drawing/2014/main" val="4226335176"/>
                  </a:ext>
                </a:extLst>
              </a:tr>
              <a:tr h="485637">
                <a:tc vMerge="1">
                  <a:txBody>
                    <a:bodyPr/>
                    <a:lstStyle/>
                    <a:p>
                      <a:endParaRPr lang="fr-FR"/>
                    </a:p>
                  </a:txBody>
                  <a:tcPr marL="0" marR="0" marT="0" marB="0" horzOverflow="overflow"/>
                </a:tc>
                <a:tc>
                  <a:txBody>
                    <a:bodyPr/>
                    <a:lstStyle/>
                    <a:p>
                      <a:r>
                        <a:rPr lang="en-GB" sz="1200" cap="none" spc="0" noProof="0">
                          <a:effectLst/>
                        </a:rPr>
                        <a:t>Official launch of the AgriFI Country Windows (Ghana, ACP, Tanzania and Sri Lanka) (in aggregate, EUR80m commitment from the EU)​</a:t>
                      </a:r>
                    </a:p>
                  </a:txBody>
                  <a:tcPr marL="62129" marR="0" marT="17751" marB="133134" anchor="ctr"/>
                </a:tc>
                <a:extLst>
                  <a:ext uri="{0D108BD9-81ED-4DB2-BD59-A6C34878D82A}">
                    <a16:rowId xmlns:a16="http://schemas.microsoft.com/office/drawing/2014/main" val="3824217991"/>
                  </a:ext>
                </a:extLst>
              </a:tr>
              <a:tr h="329540">
                <a:tc vMerge="1">
                  <a:txBody>
                    <a:bodyPr/>
                    <a:lstStyle/>
                    <a:p>
                      <a:endParaRPr lang="fr-FR"/>
                    </a:p>
                  </a:txBody>
                  <a:tcPr marL="0" marR="0" marT="0" marB="0" horzOverflow="overflow"/>
                </a:tc>
                <a:tc>
                  <a:txBody>
                    <a:bodyPr/>
                    <a:lstStyle/>
                    <a:p>
                      <a:r>
                        <a:rPr lang="en-GB" sz="1200" cap="none" spc="0" noProof="0">
                          <a:effectLst/>
                        </a:rPr>
                        <a:t>ElectriFI top-up for Kenya (EUR 23m commitment from the EU)  ​</a:t>
                      </a:r>
                    </a:p>
                  </a:txBody>
                  <a:tcPr marL="62129" marR="0" marT="17751" marB="133134" anchor="ctr"/>
                </a:tc>
                <a:extLst>
                  <a:ext uri="{0D108BD9-81ED-4DB2-BD59-A6C34878D82A}">
                    <a16:rowId xmlns:a16="http://schemas.microsoft.com/office/drawing/2014/main" val="874861847"/>
                  </a:ext>
                </a:extLst>
              </a:tr>
              <a:tr h="641734">
                <a:tc vMerge="1">
                  <a:txBody>
                    <a:bodyPr/>
                    <a:lstStyle/>
                    <a:p>
                      <a:endParaRPr lang="fr-FR"/>
                    </a:p>
                  </a:txBody>
                  <a:tcPr marL="0" marR="0" marT="0" marB="0" horzOverflow="overflow"/>
                </a:tc>
                <a:tc>
                  <a:txBody>
                    <a:bodyPr/>
                    <a:lstStyle/>
                    <a:p>
                      <a:r>
                        <a:rPr lang="en-GB" sz="1200" cap="none" spc="0" noProof="0" dirty="0">
                          <a:effectLst/>
                        </a:rPr>
                        <a:t>I&amp;M Bank Kenya (USD 10m), a (mock) signing from FMO as part of the </a:t>
                      </a:r>
                      <a:r>
                        <a:rPr lang="en-GB" sz="1200" cap="none" spc="0" noProof="0" dirty="0" err="1">
                          <a:effectLst/>
                        </a:rPr>
                        <a:t>Nasira</a:t>
                      </a:r>
                      <a:r>
                        <a:rPr lang="en-GB" sz="1200" cap="none" spc="0" noProof="0" dirty="0">
                          <a:effectLst/>
                        </a:rPr>
                        <a:t> EFSD facility. This is </a:t>
                      </a:r>
                      <a:r>
                        <a:rPr lang="en-GB" sz="1200" cap="none" spc="0" noProof="0" dirty="0" err="1">
                          <a:effectLst/>
                        </a:rPr>
                        <a:t>Nasira’s</a:t>
                      </a:r>
                      <a:r>
                        <a:rPr lang="en-GB" sz="1200" cap="none" spc="0" noProof="0" dirty="0">
                          <a:effectLst/>
                        </a:rPr>
                        <a:t> third transaction in Kenya, which sum up to USD 75m in total.</a:t>
                      </a:r>
                    </a:p>
                  </a:txBody>
                  <a:tcPr marL="62129" marR="0" marT="17751" marB="133134" anchor="ctr"/>
                </a:tc>
                <a:extLst>
                  <a:ext uri="{0D108BD9-81ED-4DB2-BD59-A6C34878D82A}">
                    <a16:rowId xmlns:a16="http://schemas.microsoft.com/office/drawing/2014/main" val="1088976076"/>
                  </a:ext>
                </a:extLst>
              </a:tr>
            </a:tbl>
          </a:graphicData>
        </a:graphic>
      </p:graphicFrame>
      <p:sp>
        <p:nvSpPr>
          <p:cNvPr id="10" name="Content Placeholder 2">
            <a:extLst>
              <a:ext uri="{FF2B5EF4-FFF2-40B4-BE49-F238E27FC236}">
                <a16:creationId xmlns:a16="http://schemas.microsoft.com/office/drawing/2014/main" id="{13214A25-E6EF-4EE5-B95E-68480BDE2373}"/>
              </a:ext>
            </a:extLst>
          </p:cNvPr>
          <p:cNvSpPr txBox="1">
            <a:spLocks/>
          </p:cNvSpPr>
          <p:nvPr/>
        </p:nvSpPr>
        <p:spPr>
          <a:xfrm>
            <a:off x="2017235" y="929889"/>
            <a:ext cx="8786813" cy="44165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rgbClr val="68A5D7"/>
                </a:solidFill>
                <a:latin typeface="EC Square Sans Pro" panose="020B0506040000020004" pitchFamily="34" charset="0"/>
                <a:ea typeface="+mn-ea"/>
                <a:cs typeface="+mn-cs"/>
              </a:defRPr>
            </a:lvl1pPr>
            <a:lvl2pPr marL="173038" indent="-1619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EC Square Sans Pro" panose="020B0506040000020004" pitchFamily="34" charset="0"/>
                <a:ea typeface="+mn-ea"/>
                <a:cs typeface="+mn-cs"/>
              </a:defRPr>
            </a:lvl2pPr>
            <a:lvl3pPr marL="403225" indent="-173038" algn="l" defTabSz="914400" rtl="0" eaLnBrk="1" latinLnBrk="0" hangingPunct="1">
              <a:lnSpc>
                <a:spcPct val="90000"/>
              </a:lnSpc>
              <a:spcBef>
                <a:spcPts val="500"/>
              </a:spcBef>
              <a:buFont typeface="Arial" panose="020B0604020202020204" pitchFamily="34" charset="0"/>
              <a:buChar char="•"/>
              <a:tabLst/>
              <a:defRPr sz="1400" b="0" i="0" kern="1200">
                <a:solidFill>
                  <a:schemeClr val="tx1"/>
                </a:solidFill>
                <a:latin typeface="EC Square Sans Pro" panose="020B0506040000020004" pitchFamily="34" charset="0"/>
                <a:ea typeface="+mn-ea"/>
                <a:cs typeface="+mn-cs"/>
              </a:defRPr>
            </a:lvl3pPr>
            <a:lvl4pPr marL="633413" indent="-173038" algn="l" defTabSz="914400" rtl="0" eaLnBrk="1" latinLnBrk="0" hangingPunct="1">
              <a:lnSpc>
                <a:spcPct val="90000"/>
              </a:lnSpc>
              <a:spcBef>
                <a:spcPts val="500"/>
              </a:spcBef>
              <a:buFont typeface="Arial" panose="020B0604020202020204" pitchFamily="34" charset="0"/>
              <a:buChar char="•"/>
              <a:tabLst/>
              <a:defRPr sz="1400" b="0" i="0" kern="1200">
                <a:solidFill>
                  <a:schemeClr val="tx1"/>
                </a:solidFill>
                <a:latin typeface="EC Square Sans Pro" panose="020B0506040000020004" pitchFamily="34" charset="0"/>
                <a:ea typeface="+mn-ea"/>
                <a:cs typeface="+mn-cs"/>
              </a:defRPr>
            </a:lvl4pPr>
            <a:lvl5pPr marL="865188" indent="-173038" algn="l" defTabSz="914400" rtl="0" eaLnBrk="1" latinLnBrk="0" hangingPunct="1">
              <a:lnSpc>
                <a:spcPct val="90000"/>
              </a:lnSpc>
              <a:spcBef>
                <a:spcPts val="500"/>
              </a:spcBef>
              <a:buFont typeface="Arial" panose="020B0604020202020204" pitchFamily="34" charset="0"/>
              <a:buChar char="•"/>
              <a:tabLst/>
              <a:defRPr sz="1400" b="0" i="0" kern="1200">
                <a:solidFill>
                  <a:schemeClr val="tx1"/>
                </a:solidFill>
                <a:latin typeface="EC Square Sans Pro"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272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EC Square Sans Pro"/>
                <a:ea typeface="+mn-ea"/>
                <a:cs typeface="+mn-cs"/>
              </a:rPr>
              <a:t>35 applications for signature ceremonies. 3 applications were selected for the first wave. </a:t>
            </a:r>
          </a:p>
        </p:txBody>
      </p:sp>
    </p:spTree>
    <p:extLst>
      <p:ext uri="{BB962C8B-B14F-4D97-AF65-F5344CB8AC3E}">
        <p14:creationId xmlns:p14="http://schemas.microsoft.com/office/powerpoint/2010/main" val="11470329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C08882-4761-204F-AA1C-29812C64D5EF}"/>
              </a:ext>
            </a:extLst>
          </p:cNvPr>
          <p:cNvSpPr>
            <a:spLocks noGrp="1"/>
          </p:cNvSpPr>
          <p:nvPr>
            <p:ph type="title"/>
          </p:nvPr>
        </p:nvSpPr>
        <p:spPr>
          <a:xfrm>
            <a:off x="812369" y="291090"/>
            <a:ext cx="10515599" cy="661468"/>
          </a:xfrm>
        </p:spPr>
        <p:txBody>
          <a:bodyPr vert="horz" lIns="91440" tIns="45720" rIns="91440" bIns="45720" rtlCol="0" anchor="b">
            <a:normAutofit/>
          </a:bodyPr>
          <a:lstStyle/>
          <a:p>
            <a:r>
              <a:rPr lang="en-US" noProof="1">
                <a:latin typeface="EC Square Sans Pro Medium"/>
              </a:rPr>
              <a:t>SIGNATURE CEREMONIES (2)</a:t>
            </a:r>
            <a:endParaRPr lang="en-US" dirty="0">
              <a:latin typeface="EC Square Sans Pro Medium"/>
            </a:endParaRPr>
          </a:p>
        </p:txBody>
      </p:sp>
      <p:sp>
        <p:nvSpPr>
          <p:cNvPr id="8" name="Date Placeholder 7">
            <a:extLst>
              <a:ext uri="{FF2B5EF4-FFF2-40B4-BE49-F238E27FC236}">
                <a16:creationId xmlns:a16="http://schemas.microsoft.com/office/drawing/2014/main" id="{A431BBA9-33B9-AE48-9C7F-2D5588B8E818}"/>
              </a:ext>
            </a:extLst>
          </p:cNvPr>
          <p:cNvSpPr>
            <a:spLocks noGrp="1"/>
          </p:cNvSpPr>
          <p:nvPr>
            <p:ph type="dt" sz="half" idx="10"/>
          </p:nvPr>
        </p:nvSpPr>
        <p:spPr>
          <a:xfrm>
            <a:off x="4511749" y="6281044"/>
            <a:ext cx="2743200" cy="365125"/>
          </a:xfr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cs typeface="+mn-cs"/>
              </a:rPr>
              <a:t>BUILDING STRONGER VALUE CHAINS FOR SUSTAINABLE GROWTH AND DECENT JOBS</a:t>
            </a:r>
          </a:p>
        </p:txBody>
      </p:sp>
      <p:sp>
        <p:nvSpPr>
          <p:cNvPr id="6" name="Titre 1">
            <a:extLst>
              <a:ext uri="{FF2B5EF4-FFF2-40B4-BE49-F238E27FC236}">
                <a16:creationId xmlns:a16="http://schemas.microsoft.com/office/drawing/2014/main" id="{42B5BF1C-341C-49C6-BDE8-1E5871AD3480}"/>
              </a:ext>
            </a:extLst>
          </p:cNvPr>
          <p:cNvSpPr txBox="1">
            <a:spLocks/>
          </p:cNvSpPr>
          <p:nvPr/>
        </p:nvSpPr>
        <p:spPr>
          <a:xfrm>
            <a:off x="792000" y="576956"/>
            <a:ext cx="10515600" cy="65049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b="0" i="0" kern="1200">
                <a:solidFill>
                  <a:srgbClr val="3F66A3"/>
                </a:solidFill>
                <a:latin typeface="EC Square Sans Pro Medium" panose="020B05060400000200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FR" sz="2000" b="0" i="0" u="none" strike="noStrike" kern="1200" cap="none" spc="0" normalizeH="0" baseline="0" noProof="1">
              <a:ln>
                <a:noFill/>
              </a:ln>
              <a:solidFill>
                <a:srgbClr val="3F66A3"/>
              </a:solidFill>
              <a:effectLst/>
              <a:uLnTx/>
              <a:uFillTx/>
              <a:latin typeface="EC Square Sans Pro Medium" panose="020B0506040000020004" pitchFamily="34" charset="0"/>
              <a:ea typeface="+mj-ea"/>
              <a:cs typeface="+mj-cs"/>
            </a:endParaRPr>
          </a:p>
        </p:txBody>
      </p:sp>
      <p:graphicFrame>
        <p:nvGraphicFramePr>
          <p:cNvPr id="3" name="Tableau 2">
            <a:extLst>
              <a:ext uri="{FF2B5EF4-FFF2-40B4-BE49-F238E27FC236}">
                <a16:creationId xmlns:a16="http://schemas.microsoft.com/office/drawing/2014/main" id="{367F3A2A-2024-4EAE-BE8F-C8D807FC3B72}"/>
              </a:ext>
            </a:extLst>
          </p:cNvPr>
          <p:cNvGraphicFramePr>
            <a:graphicFrameLocks noGrp="1"/>
          </p:cNvGraphicFramePr>
          <p:nvPr>
            <p:extLst/>
          </p:nvPr>
        </p:nvGraphicFramePr>
        <p:xfrm>
          <a:off x="1396524" y="1580383"/>
          <a:ext cx="9306552" cy="4147884"/>
        </p:xfrm>
        <a:graphic>
          <a:graphicData uri="http://schemas.openxmlformats.org/drawingml/2006/table">
            <a:tbl>
              <a:tblPr firstRow="1" bandRow="1">
                <a:tableStyleId>{616DA210-FB5B-4158-B5E0-FEB733F419BA}</a:tableStyleId>
              </a:tblPr>
              <a:tblGrid>
                <a:gridCol w="3699728">
                  <a:extLst>
                    <a:ext uri="{9D8B030D-6E8A-4147-A177-3AD203B41FA5}">
                      <a16:colId xmlns:a16="http://schemas.microsoft.com/office/drawing/2014/main" val="616216622"/>
                    </a:ext>
                  </a:extLst>
                </a:gridCol>
                <a:gridCol w="5606824">
                  <a:extLst>
                    <a:ext uri="{9D8B030D-6E8A-4147-A177-3AD203B41FA5}">
                      <a16:colId xmlns:a16="http://schemas.microsoft.com/office/drawing/2014/main" val="1425123924"/>
                    </a:ext>
                  </a:extLst>
                </a:gridCol>
              </a:tblGrid>
              <a:tr h="360000">
                <a:tc>
                  <a:txBody>
                    <a:bodyPr/>
                    <a:lstStyle/>
                    <a:p>
                      <a:pPr algn="l"/>
                      <a:r>
                        <a:rPr lang="en-GB" sz="1050" cap="none" spc="0" noProof="0" dirty="0">
                          <a:effectLst/>
                          <a:latin typeface="EC Square Sans Pro" panose="020B0506040000020004"/>
                        </a:rPr>
                        <a:t>Organisation name</a:t>
                      </a:r>
                    </a:p>
                  </a:txBody>
                  <a:tcPr marL="62129" marR="0" marT="17751" marB="133134" anchor="ctr"/>
                </a:tc>
                <a:tc>
                  <a:txBody>
                    <a:bodyPr/>
                    <a:lstStyle/>
                    <a:p>
                      <a:pPr algn="l"/>
                      <a:r>
                        <a:rPr lang="en-GB" sz="1050" cap="none" spc="0" noProof="0" dirty="0">
                          <a:effectLst/>
                          <a:latin typeface="EC Square Sans Pro" panose="020B0506040000020004"/>
                        </a:rPr>
                        <a:t>Project description</a:t>
                      </a:r>
                    </a:p>
                  </a:txBody>
                  <a:tcPr marL="62129" marR="0" marT="17751" marB="133134" anchor="ctr"/>
                </a:tc>
                <a:extLst>
                  <a:ext uri="{0D108BD9-81ED-4DB2-BD59-A6C34878D82A}">
                    <a16:rowId xmlns:a16="http://schemas.microsoft.com/office/drawing/2014/main" val="3782089965"/>
                  </a:ext>
                </a:extLst>
              </a:tr>
              <a:tr h="90262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IE" sz="1100" kern="1200" dirty="0" err="1">
                          <a:solidFill>
                            <a:schemeClr val="tx1"/>
                          </a:solidFill>
                          <a:effectLst/>
                          <a:latin typeface="EC Square Sans Pro" panose="020B0506040000020004"/>
                          <a:ea typeface="+mn-ea"/>
                          <a:cs typeface="+mn-cs"/>
                        </a:rPr>
                        <a:t>AfBC</a:t>
                      </a:r>
                      <a:r>
                        <a:rPr lang="en-IE" sz="1100" kern="1200" dirty="0">
                          <a:solidFill>
                            <a:schemeClr val="tx1"/>
                          </a:solidFill>
                          <a:effectLst/>
                          <a:latin typeface="EC Square Sans Pro" panose="020B0506040000020004"/>
                          <a:ea typeface="+mn-ea"/>
                          <a:cs typeface="+mn-cs"/>
                        </a:rPr>
                        <a:t> and the Spain Chamber of Commerce</a:t>
                      </a:r>
                      <a:endParaRPr lang="fr-FR" sz="1000" b="0" i="0" u="none" strike="noStrike" dirty="0">
                        <a:effectLst/>
                        <a:latin typeface="EC Square Sans Pro" panose="020B0506040000020004"/>
                      </a:endParaRPr>
                    </a:p>
                  </a:txBody>
                  <a:tcPr marL="6350" marR="6350" marT="6350" marB="0" anchor="ctr"/>
                </a:tc>
                <a:tc>
                  <a:txBody>
                    <a:bodyPr/>
                    <a:lstStyle/>
                    <a:p>
                      <a:pPr lvl="0"/>
                      <a:r>
                        <a:rPr lang="en-IE" sz="1100" kern="1200" dirty="0">
                          <a:solidFill>
                            <a:schemeClr val="tx1"/>
                          </a:solidFill>
                          <a:effectLst/>
                          <a:latin typeface="EC Square Sans Pro" panose="020B0506040000020004"/>
                          <a:ea typeface="+mn-ea"/>
                          <a:cs typeface="+mn-cs"/>
                        </a:rPr>
                        <a:t>Collaboration between Spain Private Sector and Africa- Promoting Entrepreneurship/ SMEs /Skills Development &amp; Promoting trade between Spain &amp; Africa</a:t>
                      </a:r>
                      <a:endParaRPr lang="fr-FR" sz="1100" kern="1200" dirty="0">
                        <a:solidFill>
                          <a:schemeClr val="tx1"/>
                        </a:solidFill>
                        <a:effectLst/>
                        <a:latin typeface="EC Square Sans Pro" panose="020B0506040000020004"/>
                        <a:ea typeface="+mn-ea"/>
                        <a:cs typeface="+mn-cs"/>
                      </a:endParaRPr>
                    </a:p>
                    <a:p>
                      <a:pPr algn="l" fontAlgn="b"/>
                      <a:endParaRPr lang="en-US" sz="600" b="0" i="0" u="none" strike="noStrike" dirty="0">
                        <a:effectLst/>
                        <a:latin typeface="EC Square Sans Pro" panose="020B0506040000020004"/>
                      </a:endParaRPr>
                    </a:p>
                  </a:txBody>
                  <a:tcPr marL="6350" marR="6350" marT="6350" marB="0" anchor="ctr"/>
                </a:tc>
                <a:extLst>
                  <a:ext uri="{0D108BD9-81ED-4DB2-BD59-A6C34878D82A}">
                    <a16:rowId xmlns:a16="http://schemas.microsoft.com/office/drawing/2014/main" val="770234291"/>
                  </a:ext>
                </a:extLst>
              </a:tr>
              <a:tr h="396000">
                <a:tc>
                  <a:txBody>
                    <a:bodyPr/>
                    <a:lstStyle/>
                    <a:p>
                      <a:pPr algn="l" fontAlgn="b"/>
                      <a:r>
                        <a:rPr lang="fr-FR" sz="1100" kern="1200" dirty="0" err="1">
                          <a:solidFill>
                            <a:schemeClr val="tx1"/>
                          </a:solidFill>
                          <a:effectLst/>
                          <a:latin typeface="EC Square Sans Pro" panose="020B0506040000020004"/>
                          <a:ea typeface="+mn-ea"/>
                          <a:cs typeface="+mn-cs"/>
                        </a:rPr>
                        <a:t>AfBC</a:t>
                      </a:r>
                      <a:r>
                        <a:rPr lang="fr-FR" sz="1100" kern="1200" dirty="0">
                          <a:solidFill>
                            <a:schemeClr val="tx1"/>
                          </a:solidFill>
                          <a:effectLst/>
                          <a:latin typeface="EC Square Sans Pro" panose="020B0506040000020004"/>
                          <a:ea typeface="+mn-ea"/>
                          <a:cs typeface="+mn-cs"/>
                        </a:rPr>
                        <a:t> / ITC </a:t>
                      </a:r>
                      <a:endParaRPr lang="fr-FR" sz="1000" b="0" i="0" u="none" strike="noStrike" dirty="0">
                        <a:effectLst/>
                        <a:latin typeface="EC Square Sans Pro" panose="020B0506040000020004"/>
                      </a:endParaRPr>
                    </a:p>
                  </a:txBody>
                  <a:tcPr marL="6350" marR="6350" marT="6350" marB="0" anchor="ctr"/>
                </a:tc>
                <a:tc>
                  <a:txBody>
                    <a:bodyPr/>
                    <a:lstStyle/>
                    <a:p>
                      <a:pPr algn="l" fontAlgn="b"/>
                      <a:r>
                        <a:rPr lang="fr-FR" sz="1100" kern="1200" dirty="0">
                          <a:solidFill>
                            <a:schemeClr val="tx1"/>
                          </a:solidFill>
                          <a:effectLst/>
                          <a:latin typeface="EC Square Sans Pro" panose="020B0506040000020004"/>
                          <a:ea typeface="+mn-ea"/>
                          <a:cs typeface="+mn-cs"/>
                        </a:rPr>
                        <a:t>Collaboration on international Trade &amp; </a:t>
                      </a:r>
                      <a:r>
                        <a:rPr lang="fr-FR" sz="1100" kern="1200" dirty="0" err="1">
                          <a:solidFill>
                            <a:schemeClr val="tx1"/>
                          </a:solidFill>
                          <a:effectLst/>
                          <a:latin typeface="EC Square Sans Pro" panose="020B0506040000020004"/>
                          <a:ea typeface="+mn-ea"/>
                          <a:cs typeface="+mn-cs"/>
                        </a:rPr>
                        <a:t>AfCFTA</a:t>
                      </a:r>
                      <a:endParaRPr lang="en-US" sz="600" b="0" i="0" u="none" strike="noStrike" dirty="0">
                        <a:effectLst/>
                        <a:latin typeface="EC Square Sans Pro" panose="020B0506040000020004"/>
                      </a:endParaRPr>
                    </a:p>
                  </a:txBody>
                  <a:tcPr marL="6350" marR="6350" marT="6350" marB="0" anchor="ctr"/>
                </a:tc>
                <a:extLst>
                  <a:ext uri="{0D108BD9-81ED-4DB2-BD59-A6C34878D82A}">
                    <a16:rowId xmlns:a16="http://schemas.microsoft.com/office/drawing/2014/main" val="1786209190"/>
                  </a:ext>
                </a:extLst>
              </a:tr>
              <a:tr h="684000">
                <a:tc>
                  <a:txBody>
                    <a:bodyPr/>
                    <a:lstStyle/>
                    <a:p>
                      <a:pPr algn="l" fontAlgn="b"/>
                      <a:r>
                        <a:rPr lang="en-IE" sz="1100" kern="1200" dirty="0" err="1">
                          <a:solidFill>
                            <a:schemeClr val="tx1"/>
                          </a:solidFill>
                          <a:effectLst/>
                          <a:latin typeface="EC Square Sans Pro" panose="020B0506040000020004"/>
                          <a:ea typeface="+mn-ea"/>
                          <a:cs typeface="+mn-cs"/>
                        </a:rPr>
                        <a:t>AfBC</a:t>
                      </a:r>
                      <a:r>
                        <a:rPr lang="en-IE" sz="1100" kern="1200" dirty="0">
                          <a:solidFill>
                            <a:schemeClr val="tx1"/>
                          </a:solidFill>
                          <a:effectLst/>
                          <a:latin typeface="EC Square Sans Pro" panose="020B0506040000020004"/>
                          <a:ea typeface="+mn-ea"/>
                          <a:cs typeface="+mn-cs"/>
                        </a:rPr>
                        <a:t> and the  Italian Expo Group - IEG </a:t>
                      </a:r>
                      <a:endParaRPr lang="fr-FR" sz="1000" b="0" i="0" u="none" strike="noStrike" dirty="0">
                        <a:effectLst/>
                        <a:latin typeface="EC Square Sans Pro" panose="020B0506040000020004"/>
                      </a:endParaRPr>
                    </a:p>
                  </a:txBody>
                  <a:tcPr marL="6350" marR="6350" marT="6350" marB="0" anchor="ctr"/>
                </a:tc>
                <a:tc>
                  <a:txBody>
                    <a:bodyPr/>
                    <a:lstStyle/>
                    <a:p>
                      <a:pPr algn="l" fontAlgn="b"/>
                      <a:r>
                        <a:rPr lang="en-IE" sz="1100" kern="1200" dirty="0">
                          <a:solidFill>
                            <a:schemeClr val="tx1"/>
                          </a:solidFill>
                          <a:effectLst/>
                          <a:latin typeface="EC Square Sans Pro" panose="020B0506040000020004"/>
                          <a:ea typeface="+mn-ea"/>
                          <a:cs typeface="+mn-cs"/>
                        </a:rPr>
                        <a:t>Collaboration between IEG &amp; </a:t>
                      </a:r>
                      <a:r>
                        <a:rPr lang="en-IE" sz="1100" kern="1200" dirty="0" err="1">
                          <a:solidFill>
                            <a:schemeClr val="tx1"/>
                          </a:solidFill>
                          <a:effectLst/>
                          <a:latin typeface="EC Square Sans Pro" panose="020B0506040000020004"/>
                          <a:ea typeface="+mn-ea"/>
                          <a:cs typeface="+mn-cs"/>
                        </a:rPr>
                        <a:t>AfBC</a:t>
                      </a:r>
                      <a:r>
                        <a:rPr lang="en-IE" sz="1100" kern="1200" dirty="0">
                          <a:solidFill>
                            <a:schemeClr val="tx1"/>
                          </a:solidFill>
                          <a:effectLst/>
                          <a:latin typeface="EC Square Sans Pro" panose="020B0506040000020004"/>
                          <a:ea typeface="+mn-ea"/>
                          <a:cs typeface="+mn-cs"/>
                        </a:rPr>
                        <a:t> in the fields of promoting and marketing of Private Sector in Africa and Europe in the fields of  Jewellery Industry, Mining, Agri -Food  and Tourism through the biggest specialized fairs and </a:t>
                      </a:r>
                      <a:r>
                        <a:rPr lang="en-IE" sz="1100" kern="1200" dirty="0" err="1">
                          <a:solidFill>
                            <a:schemeClr val="tx1"/>
                          </a:solidFill>
                          <a:effectLst/>
                          <a:latin typeface="EC Square Sans Pro" panose="020B0506040000020004"/>
                          <a:ea typeface="+mn-ea"/>
                          <a:cs typeface="+mn-cs"/>
                        </a:rPr>
                        <a:t>exhibiitions</a:t>
                      </a:r>
                      <a:r>
                        <a:rPr lang="en-IE" sz="1100" kern="1200" dirty="0">
                          <a:solidFill>
                            <a:schemeClr val="tx1"/>
                          </a:solidFill>
                          <a:effectLst/>
                          <a:latin typeface="EC Square Sans Pro" panose="020B0506040000020004"/>
                          <a:ea typeface="+mn-ea"/>
                          <a:cs typeface="+mn-cs"/>
                        </a:rPr>
                        <a:t> organized by IEG</a:t>
                      </a:r>
                      <a:endParaRPr lang="en-US" sz="600" b="0" i="0" u="none" strike="noStrike" dirty="0">
                        <a:effectLst/>
                        <a:latin typeface="EC Square Sans Pro" panose="020B0506040000020004"/>
                      </a:endParaRPr>
                    </a:p>
                  </a:txBody>
                  <a:tcPr marL="6350" marR="6350" marT="6350" marB="0" anchor="ctr"/>
                </a:tc>
                <a:extLst>
                  <a:ext uri="{0D108BD9-81ED-4DB2-BD59-A6C34878D82A}">
                    <a16:rowId xmlns:a16="http://schemas.microsoft.com/office/drawing/2014/main" val="1997934776"/>
                  </a:ext>
                </a:extLst>
              </a:tr>
              <a:tr h="902628">
                <a:tc>
                  <a:txBody>
                    <a:bodyPr/>
                    <a:lstStyle/>
                    <a:p>
                      <a:pPr algn="l" fontAlgn="b"/>
                      <a:r>
                        <a:rPr lang="en-IE" sz="1100" kern="1200" dirty="0" err="1">
                          <a:solidFill>
                            <a:schemeClr val="tx1"/>
                          </a:solidFill>
                          <a:effectLst/>
                          <a:latin typeface="EC Square Sans Pro" panose="020B0506040000020004"/>
                          <a:ea typeface="+mn-ea"/>
                          <a:cs typeface="+mn-cs"/>
                        </a:rPr>
                        <a:t>AfBC</a:t>
                      </a:r>
                      <a:r>
                        <a:rPr lang="en-IE" sz="1100" kern="1200" dirty="0">
                          <a:solidFill>
                            <a:schemeClr val="tx1"/>
                          </a:solidFill>
                          <a:effectLst/>
                          <a:latin typeface="EC Square Sans Pro" panose="020B0506040000020004"/>
                          <a:ea typeface="+mn-ea"/>
                          <a:cs typeface="+mn-cs"/>
                        </a:rPr>
                        <a:t> and  </a:t>
                      </a:r>
                      <a:r>
                        <a:rPr lang="en-US" sz="1100" kern="1200" dirty="0">
                          <a:solidFill>
                            <a:schemeClr val="tx1"/>
                          </a:solidFill>
                          <a:effectLst/>
                          <a:latin typeface="EC Square Sans Pro" panose="020B0506040000020004"/>
                          <a:ea typeface="+mn-ea"/>
                          <a:cs typeface="+mn-cs"/>
                        </a:rPr>
                        <a:t>BPW</a:t>
                      </a:r>
                      <a:endParaRPr lang="fr-FR" sz="1000" b="0" i="0" u="none" strike="noStrike" dirty="0">
                        <a:effectLst/>
                        <a:latin typeface="EC Square Sans Pro" panose="020B0506040000020004"/>
                      </a:endParaRPr>
                    </a:p>
                  </a:txBody>
                  <a:tcPr marL="6350" marR="6350" marT="6350" marB="0" anchor="ctr"/>
                </a:tc>
                <a:tc>
                  <a:txBody>
                    <a:bodyPr/>
                    <a:lstStyle/>
                    <a:p>
                      <a:pPr algn="l" fontAlgn="b"/>
                      <a:r>
                        <a:rPr lang="en-US" sz="1100" kern="1200" dirty="0">
                          <a:solidFill>
                            <a:schemeClr val="tx1"/>
                          </a:solidFill>
                          <a:effectLst/>
                          <a:latin typeface="EC Square Sans Pro" panose="020B0506040000020004"/>
                          <a:ea typeface="+mn-ea"/>
                          <a:cs typeface="+mn-cs"/>
                        </a:rPr>
                        <a:t>International Federation of Business and Professional Women -   Collaboration of </a:t>
                      </a:r>
                      <a:r>
                        <a:rPr lang="en-US" sz="1100" kern="1200" dirty="0" err="1">
                          <a:solidFill>
                            <a:schemeClr val="tx1"/>
                          </a:solidFill>
                          <a:effectLst/>
                          <a:latin typeface="EC Square Sans Pro" panose="020B0506040000020004"/>
                          <a:ea typeface="+mn-ea"/>
                          <a:cs typeface="+mn-cs"/>
                        </a:rPr>
                        <a:t>AfBC</a:t>
                      </a:r>
                      <a:r>
                        <a:rPr lang="en-US" sz="1100" kern="1200" dirty="0">
                          <a:solidFill>
                            <a:schemeClr val="tx1"/>
                          </a:solidFill>
                          <a:effectLst/>
                          <a:latin typeface="EC Square Sans Pro" panose="020B0506040000020004"/>
                          <a:ea typeface="+mn-ea"/>
                          <a:cs typeface="+mn-cs"/>
                        </a:rPr>
                        <a:t> and BPW on Women Empowerment &amp; Empowering Women in Trade and Access to Market in Africa and Europe</a:t>
                      </a:r>
                      <a:endParaRPr lang="en-US" sz="600" b="0" i="0" u="none" strike="noStrike" dirty="0">
                        <a:effectLst/>
                        <a:latin typeface="EC Square Sans Pro" panose="020B0506040000020004"/>
                      </a:endParaRPr>
                    </a:p>
                  </a:txBody>
                  <a:tcPr marL="6350" marR="6350" marT="6350" marB="0" anchor="ctr"/>
                </a:tc>
                <a:extLst>
                  <a:ext uri="{0D108BD9-81ED-4DB2-BD59-A6C34878D82A}">
                    <a16:rowId xmlns:a16="http://schemas.microsoft.com/office/drawing/2014/main" val="1219531481"/>
                  </a:ext>
                </a:extLst>
              </a:tr>
              <a:tr h="902628">
                <a:tc>
                  <a:txBody>
                    <a:bodyPr/>
                    <a:lstStyle/>
                    <a:p>
                      <a:pPr algn="l" fontAlgn="b"/>
                      <a:r>
                        <a:rPr lang="en-US" sz="1100" kern="1200" dirty="0" err="1">
                          <a:solidFill>
                            <a:schemeClr val="tx1"/>
                          </a:solidFill>
                          <a:effectLst/>
                          <a:latin typeface="EC Square Sans Pro" panose="020B0506040000020004"/>
                          <a:ea typeface="+mn-ea"/>
                          <a:cs typeface="+mn-cs"/>
                        </a:rPr>
                        <a:t>AfBC</a:t>
                      </a:r>
                      <a:r>
                        <a:rPr lang="en-US" sz="1100" kern="1200" dirty="0">
                          <a:solidFill>
                            <a:schemeClr val="tx1"/>
                          </a:solidFill>
                          <a:effectLst/>
                          <a:latin typeface="EC Square Sans Pro" panose="020B0506040000020004"/>
                          <a:ea typeface="+mn-ea"/>
                          <a:cs typeface="+mn-cs"/>
                        </a:rPr>
                        <a:t> and  AE Trade Group </a:t>
                      </a:r>
                      <a:endParaRPr lang="fr-FR" sz="1000" b="0" i="0" u="none" strike="noStrike" dirty="0">
                        <a:effectLst/>
                        <a:latin typeface="EC Square Sans Pro" panose="020B0506040000020004"/>
                      </a:endParaRPr>
                    </a:p>
                  </a:txBody>
                  <a:tcPr marL="6350" marR="6350" marT="6350" marB="0" anchor="ctr"/>
                </a:tc>
                <a:tc>
                  <a:txBody>
                    <a:bodyPr/>
                    <a:lstStyle/>
                    <a:p>
                      <a:pPr algn="l" fontAlgn="b"/>
                      <a:r>
                        <a:rPr lang="en-US" sz="1100" kern="1200" dirty="0">
                          <a:solidFill>
                            <a:schemeClr val="tx1"/>
                          </a:solidFill>
                          <a:effectLst/>
                          <a:latin typeface="EC Square Sans Pro" panose="020B0506040000020004"/>
                          <a:ea typeface="+mn-ea"/>
                          <a:cs typeface="+mn-cs"/>
                        </a:rPr>
                        <a:t>Collaboration on Digital Economy and Empowering SMEs in Africa</a:t>
                      </a:r>
                      <a:endParaRPr lang="en-US" sz="600" b="0" i="0" u="none" strike="noStrike" dirty="0">
                        <a:effectLst/>
                        <a:latin typeface="EC Square Sans Pro" panose="020B0506040000020004"/>
                      </a:endParaRPr>
                    </a:p>
                  </a:txBody>
                  <a:tcPr marL="6350" marR="6350" marT="6350" marB="0" anchor="ctr"/>
                </a:tc>
                <a:extLst>
                  <a:ext uri="{0D108BD9-81ED-4DB2-BD59-A6C34878D82A}">
                    <a16:rowId xmlns:a16="http://schemas.microsoft.com/office/drawing/2014/main" val="1495108896"/>
                  </a:ext>
                </a:extLst>
              </a:tr>
            </a:tbl>
          </a:graphicData>
        </a:graphic>
      </p:graphicFrame>
      <p:sp>
        <p:nvSpPr>
          <p:cNvPr id="10" name="Content Placeholder 2">
            <a:extLst>
              <a:ext uri="{FF2B5EF4-FFF2-40B4-BE49-F238E27FC236}">
                <a16:creationId xmlns:a16="http://schemas.microsoft.com/office/drawing/2014/main" id="{13214A25-E6EF-4EE5-B95E-68480BDE2373}"/>
              </a:ext>
            </a:extLst>
          </p:cNvPr>
          <p:cNvSpPr txBox="1">
            <a:spLocks/>
          </p:cNvSpPr>
          <p:nvPr/>
        </p:nvSpPr>
        <p:spPr>
          <a:xfrm>
            <a:off x="1202226" y="1101810"/>
            <a:ext cx="8786813" cy="44165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rgbClr val="68A5D7"/>
                </a:solidFill>
                <a:latin typeface="EC Square Sans Pro" panose="020B0506040000020004" pitchFamily="34" charset="0"/>
                <a:ea typeface="+mn-ea"/>
                <a:cs typeface="+mn-cs"/>
              </a:defRPr>
            </a:lvl1pPr>
            <a:lvl2pPr marL="173038" indent="-1619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EC Square Sans Pro" panose="020B0506040000020004" pitchFamily="34" charset="0"/>
                <a:ea typeface="+mn-ea"/>
                <a:cs typeface="+mn-cs"/>
              </a:defRPr>
            </a:lvl2pPr>
            <a:lvl3pPr marL="403225" indent="-173038" algn="l" defTabSz="914400" rtl="0" eaLnBrk="1" latinLnBrk="0" hangingPunct="1">
              <a:lnSpc>
                <a:spcPct val="90000"/>
              </a:lnSpc>
              <a:spcBef>
                <a:spcPts val="500"/>
              </a:spcBef>
              <a:buFont typeface="Arial" panose="020B0604020202020204" pitchFamily="34" charset="0"/>
              <a:buChar char="•"/>
              <a:tabLst/>
              <a:defRPr sz="1400" b="0" i="0" kern="1200">
                <a:solidFill>
                  <a:schemeClr val="tx1"/>
                </a:solidFill>
                <a:latin typeface="EC Square Sans Pro" panose="020B0506040000020004" pitchFamily="34" charset="0"/>
                <a:ea typeface="+mn-ea"/>
                <a:cs typeface="+mn-cs"/>
              </a:defRPr>
            </a:lvl3pPr>
            <a:lvl4pPr marL="633413" indent="-173038" algn="l" defTabSz="914400" rtl="0" eaLnBrk="1" latinLnBrk="0" hangingPunct="1">
              <a:lnSpc>
                <a:spcPct val="90000"/>
              </a:lnSpc>
              <a:spcBef>
                <a:spcPts val="500"/>
              </a:spcBef>
              <a:buFont typeface="Arial" panose="020B0604020202020204" pitchFamily="34" charset="0"/>
              <a:buChar char="•"/>
              <a:tabLst/>
              <a:defRPr sz="1400" b="0" i="0" kern="1200">
                <a:solidFill>
                  <a:schemeClr val="tx1"/>
                </a:solidFill>
                <a:latin typeface="EC Square Sans Pro" panose="020B0506040000020004" pitchFamily="34" charset="0"/>
                <a:ea typeface="+mn-ea"/>
                <a:cs typeface="+mn-cs"/>
              </a:defRPr>
            </a:lvl4pPr>
            <a:lvl5pPr marL="865188" indent="-173038" algn="l" defTabSz="914400" rtl="0" eaLnBrk="1" latinLnBrk="0" hangingPunct="1">
              <a:lnSpc>
                <a:spcPct val="90000"/>
              </a:lnSpc>
              <a:spcBef>
                <a:spcPts val="500"/>
              </a:spcBef>
              <a:buFont typeface="Arial" panose="020B0604020202020204" pitchFamily="34" charset="0"/>
              <a:buChar char="•"/>
              <a:tabLst/>
              <a:defRPr sz="1400" b="0" i="0" kern="1200">
                <a:solidFill>
                  <a:schemeClr val="tx1"/>
                </a:solidFill>
                <a:latin typeface="EC Square Sans Pro"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272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EC Square Sans Pro"/>
                <a:ea typeface="+mn-ea"/>
                <a:cs typeface="+mn-cs"/>
              </a:rPr>
              <a:t>We propose to select 5 applications for the second wave. Some applications need to be further examined.</a:t>
            </a:r>
          </a:p>
        </p:txBody>
      </p:sp>
    </p:spTree>
    <p:extLst>
      <p:ext uri="{BB962C8B-B14F-4D97-AF65-F5344CB8AC3E}">
        <p14:creationId xmlns:p14="http://schemas.microsoft.com/office/powerpoint/2010/main" val="19383254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9869" y="898843"/>
            <a:ext cx="10676038" cy="2807994"/>
          </a:xfrm>
        </p:spPr>
        <p:txBody>
          <a:bodyPr/>
          <a:lstStyle/>
          <a:p>
            <a:r>
              <a:rPr lang="en-US" sz="4800" dirty="0"/>
              <a:t>Business declaration</a:t>
            </a:r>
            <a:br>
              <a:rPr lang="en-US" sz="4800" dirty="0"/>
            </a:br>
            <a:endParaRPr lang="en-GB" sz="2800" b="1" dirty="0">
              <a:solidFill>
                <a:schemeClr val="bg1"/>
              </a:solidFill>
              <a:latin typeface="+mn-lt"/>
              <a:ea typeface="+mn-ea"/>
              <a:cs typeface="+mn-cs"/>
            </a:endParaRPr>
          </a:p>
        </p:txBody>
      </p:sp>
      <p:sp>
        <p:nvSpPr>
          <p:cNvPr id="4" name="Title 1"/>
          <p:cNvSpPr txBox="1">
            <a:spLocks/>
          </p:cNvSpPr>
          <p:nvPr/>
        </p:nvSpPr>
        <p:spPr>
          <a:xfrm>
            <a:off x="1117862" y="3812344"/>
            <a:ext cx="10676038" cy="504093"/>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6000" kern="1200">
                <a:solidFill>
                  <a:schemeClr val="accent5"/>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a:ea typeface="+mj-ea"/>
                <a:cs typeface="+mj-cs"/>
              </a:rPr>
              <a:t>Business Outcomes &amp; Call for action</a:t>
            </a:r>
            <a:endParaRPr kumimoji="0" lang="en-GB" sz="2800" b="1" i="0" u="none" strike="noStrike" kern="1200" cap="none" spc="0" normalizeH="0" baseline="0" noProof="0" dirty="0">
              <a:ln>
                <a:noFill/>
              </a:ln>
              <a:solidFill>
                <a:srgbClr val="FFFFFF"/>
              </a:solidFill>
              <a:effectLst/>
              <a:uLnTx/>
              <a:uFillTx/>
              <a:latin typeface="Arial"/>
              <a:ea typeface="+mj-ea"/>
              <a:cs typeface="+mj-cs"/>
            </a:endParaRPr>
          </a:p>
        </p:txBody>
      </p:sp>
    </p:spTree>
    <p:extLst>
      <p:ext uri="{BB962C8B-B14F-4D97-AF65-F5344CB8AC3E}">
        <p14:creationId xmlns:p14="http://schemas.microsoft.com/office/powerpoint/2010/main" val="8772378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768BABCA-C50E-47D4-A642-4E5680C42A4A}"/>
              </a:ext>
            </a:extLst>
          </p:cNvPr>
          <p:cNvSpPr txBox="1"/>
          <p:nvPr/>
        </p:nvSpPr>
        <p:spPr>
          <a:xfrm>
            <a:off x="593798" y="2915817"/>
            <a:ext cx="10196123"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a:ea typeface="+mn-ea"/>
                <a:cs typeface="+mn-cs"/>
              </a:rPr>
              <a:t>BUSINESS DECLARATION = </a:t>
            </a:r>
            <a:r>
              <a:rPr kumimoji="0" lang="en-US" sz="1400" b="0" i="0" u="none" strike="noStrike" kern="1200" cap="none" spc="0" normalizeH="0" baseline="0" noProof="0" dirty="0">
                <a:ln>
                  <a:noFill/>
                </a:ln>
                <a:solidFill>
                  <a:srgbClr val="4D4D4D">
                    <a:lumMod val="50000"/>
                  </a:srgbClr>
                </a:solidFill>
                <a:effectLst/>
                <a:uLnTx/>
                <a:uFillTx/>
                <a:latin typeface="Calibri" panose="020F0502020204030204" pitchFamily="34" charset="0"/>
                <a:ea typeface="+mn-ea"/>
                <a:cs typeface="Times New Roman" panose="02020603050405020304" pitchFamily="18" charset="0"/>
              </a:rPr>
              <a:t>The </a:t>
            </a:r>
            <a:r>
              <a:rPr kumimoji="0" lang="en-US" sz="1400" b="0" i="1" u="sng" strike="noStrike" kern="1200" cap="none" spc="0" normalizeH="0" baseline="0" noProof="0" dirty="0">
                <a:ln>
                  <a:noFill/>
                </a:ln>
                <a:solidFill>
                  <a:srgbClr val="4D4D4D">
                    <a:lumMod val="50000"/>
                  </a:srgbClr>
                </a:solidFill>
                <a:effectLst/>
                <a:uLnTx/>
                <a:uFillTx/>
                <a:latin typeface="Calibri" panose="020F0502020204030204" pitchFamily="34" charset="0"/>
                <a:ea typeface="+mn-ea"/>
                <a:cs typeface="Times New Roman" panose="02020603050405020304" pitchFamily="18" charset="0"/>
              </a:rPr>
              <a:t>Joint EU Africa Business Declaration </a:t>
            </a:r>
            <a:r>
              <a:rPr kumimoji="0" lang="en-US" sz="1400" b="0" i="0" u="none" strike="noStrike" kern="1200" cap="none" spc="0" normalizeH="0" baseline="0" noProof="0" dirty="0">
                <a:ln>
                  <a:noFill/>
                </a:ln>
                <a:solidFill>
                  <a:srgbClr val="4D4D4D">
                    <a:lumMod val="50000"/>
                  </a:srgbClr>
                </a:solidFill>
                <a:effectLst/>
                <a:uLnTx/>
                <a:uFillTx/>
                <a:latin typeface="Calibri" panose="020F0502020204030204" pitchFamily="34" charset="0"/>
                <a:ea typeface="+mn-ea"/>
                <a:cs typeface="Times New Roman" panose="02020603050405020304" pitchFamily="18" charset="0"/>
              </a:rPr>
              <a:t>is a joint statement prepared by the European and African private sector as a key deliverable of the EU Africa Business Forums and is presented to the </a:t>
            </a:r>
            <a:r>
              <a:rPr kumimoji="0" lang="en-US" sz="1400" b="0" i="0" u="none" strike="noStrike" kern="1200" cap="none" spc="0" normalizeH="0" baseline="0" noProof="0" dirty="0" err="1">
                <a:ln>
                  <a:noFill/>
                </a:ln>
                <a:solidFill>
                  <a:srgbClr val="4D4D4D">
                    <a:lumMod val="50000"/>
                  </a:srgbClr>
                </a:solidFill>
                <a:effectLst/>
                <a:uLnTx/>
                <a:uFillTx/>
                <a:latin typeface="Calibri" panose="020F0502020204030204" pitchFamily="34" charset="0"/>
                <a:ea typeface="+mn-ea"/>
                <a:cs typeface="Times New Roman" panose="02020603050405020304" pitchFamily="18" charset="0"/>
              </a:rPr>
              <a:t>HoS</a:t>
            </a:r>
            <a:r>
              <a:rPr kumimoji="0" lang="en-US" sz="1400" b="0" i="0" u="none" strike="noStrike" kern="1200" cap="none" spc="0" normalizeH="0" baseline="0" noProof="0" dirty="0">
                <a:ln>
                  <a:noFill/>
                </a:ln>
                <a:solidFill>
                  <a:srgbClr val="4D4D4D">
                    <a:lumMod val="50000"/>
                  </a:srgbClr>
                </a:solidFill>
                <a:effectLst/>
                <a:uLnTx/>
                <a:uFillTx/>
                <a:latin typeface="Calibri" panose="020F0502020204030204" pitchFamily="34" charset="0"/>
                <a:ea typeface="+mn-ea"/>
                <a:cs typeface="Times New Roman" panose="02020603050405020304" pitchFamily="18" charset="0"/>
              </a:rPr>
              <a:t> EU Africa Summit.</a:t>
            </a:r>
          </a:p>
        </p:txBody>
      </p:sp>
      <p:sp>
        <p:nvSpPr>
          <p:cNvPr id="2" name="Title 1"/>
          <p:cNvSpPr>
            <a:spLocks noGrp="1"/>
          </p:cNvSpPr>
          <p:nvPr>
            <p:ph type="title"/>
          </p:nvPr>
        </p:nvSpPr>
        <p:spPr>
          <a:xfrm>
            <a:off x="970722" y="450396"/>
            <a:ext cx="10515600" cy="782357"/>
          </a:xfrm>
        </p:spPr>
        <p:txBody>
          <a:bodyPr/>
          <a:lstStyle/>
          <a:p>
            <a:r>
              <a:rPr lang="fr-BE" dirty="0"/>
              <a:t>Guidelines - Business </a:t>
            </a:r>
            <a:r>
              <a:rPr lang="fr-BE" dirty="0" err="1"/>
              <a:t>Declaration</a:t>
            </a:r>
            <a:endParaRPr lang="en-IE" dirty="0"/>
          </a:p>
        </p:txBody>
      </p:sp>
      <p:sp>
        <p:nvSpPr>
          <p:cNvPr id="11" name="Rounded Rectangle 7">
            <a:extLst>
              <a:ext uri="{FF2B5EF4-FFF2-40B4-BE49-F238E27FC236}">
                <a16:creationId xmlns:a16="http://schemas.microsoft.com/office/drawing/2014/main" id="{AAB1E296-579C-4341-B4B7-3D294C579D53}"/>
              </a:ext>
            </a:extLst>
          </p:cNvPr>
          <p:cNvSpPr/>
          <p:nvPr/>
        </p:nvSpPr>
        <p:spPr>
          <a:xfrm>
            <a:off x="2901957" y="1777860"/>
            <a:ext cx="3098555" cy="817082"/>
          </a:xfrm>
          <a:prstGeom prst="roundRect">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8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12 </a:t>
            </a:r>
            <a:r>
              <a:rPr kumimoji="0" lang="fr-BE" sz="1600" b="1" i="0" u="none" strike="noStrike" kern="1200" cap="none" spc="0" normalizeH="0" baseline="0" noProof="0" dirty="0">
                <a:ln>
                  <a:noFill/>
                </a:ln>
                <a:solidFill>
                  <a:srgbClr val="0070C0"/>
                </a:solidFill>
                <a:effectLst/>
                <a:uLnTx/>
                <a:uFillTx/>
                <a:latin typeface="Arial"/>
                <a:ea typeface="+mn-ea"/>
                <a:cs typeface="+mn-cs"/>
              </a:rPr>
              <a:t>Business </a:t>
            </a:r>
            <a:r>
              <a:rPr kumimoji="0" lang="en-US" sz="1600" b="1" i="0" u="none" strike="noStrike" kern="1200" cap="none" spc="0" normalizeH="0" baseline="0" noProof="0" dirty="0">
                <a:ln>
                  <a:noFill/>
                </a:ln>
                <a:solidFill>
                  <a:srgbClr val="0070C0"/>
                </a:solidFill>
                <a:effectLst/>
                <a:uLnTx/>
                <a:uFillTx/>
                <a:latin typeface="Arial"/>
                <a:ea typeface="+mn-ea"/>
                <a:cs typeface="+mn-cs"/>
              </a:rPr>
              <a:t>Outcomes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D4D4D"/>
                </a:solidFill>
                <a:effectLst/>
                <a:uLnTx/>
                <a:uFillTx/>
                <a:latin typeface="Arial"/>
                <a:ea typeface="+mn-ea"/>
                <a:cs typeface="+mn-cs"/>
              </a:rPr>
              <a:t>1 per working group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D4D4D"/>
                </a:solidFill>
                <a:effectLst/>
                <a:uLnTx/>
                <a:uFillTx/>
                <a:latin typeface="Arial"/>
                <a:ea typeface="+mn-ea"/>
                <a:cs typeface="+mn-cs"/>
              </a:rPr>
              <a:t>Designed and implemented by business</a:t>
            </a:r>
          </a:p>
        </p:txBody>
      </p:sp>
      <p:sp>
        <p:nvSpPr>
          <p:cNvPr id="12" name="Rounded Rectangle 8">
            <a:extLst>
              <a:ext uri="{FF2B5EF4-FFF2-40B4-BE49-F238E27FC236}">
                <a16:creationId xmlns:a16="http://schemas.microsoft.com/office/drawing/2014/main" id="{89B78449-76A5-4321-97E8-389E984D4C8C}"/>
              </a:ext>
            </a:extLst>
          </p:cNvPr>
          <p:cNvSpPr/>
          <p:nvPr/>
        </p:nvSpPr>
        <p:spPr>
          <a:xfrm>
            <a:off x="6652315" y="1777860"/>
            <a:ext cx="4053840" cy="817082"/>
          </a:xfrm>
          <a:prstGeom prst="roundRect">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0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12</a:t>
            </a:r>
            <a:r>
              <a:rPr kumimoji="0" lang="fr-BE" sz="2000" b="1" i="0" u="none" strike="noStrike" kern="1200" cap="none" spc="0" normalizeH="0" baseline="0" noProof="0" dirty="0">
                <a:ln>
                  <a:noFill/>
                </a:ln>
                <a:solidFill>
                  <a:srgbClr val="0070C0"/>
                </a:solidFill>
                <a:effectLst/>
                <a:uLnTx/>
                <a:uFillTx/>
                <a:latin typeface="Arial"/>
                <a:ea typeface="+mn-ea"/>
                <a:cs typeface="+mn-cs"/>
              </a:rPr>
              <a:t> </a:t>
            </a:r>
            <a:r>
              <a:rPr kumimoji="0" lang="fr-BE" sz="1600" b="1" i="0" u="none" strike="noStrike" kern="1200" cap="none" spc="0" normalizeH="0" baseline="0" noProof="0" dirty="0">
                <a:ln>
                  <a:noFill/>
                </a:ln>
                <a:solidFill>
                  <a:srgbClr val="0070C0"/>
                </a:solidFill>
                <a:effectLst/>
                <a:uLnTx/>
                <a:uFillTx/>
                <a:latin typeface="Arial"/>
                <a:ea typeface="+mn-ea"/>
                <a:cs typeface="+mn-cs"/>
              </a:rPr>
              <a:t>Calls for action to the </a:t>
            </a:r>
            <a:r>
              <a:rPr kumimoji="0" lang="fr-BE" sz="1600" b="1" i="0" u="none" strike="noStrike" kern="1200" cap="none" spc="0" normalizeH="0" baseline="0" noProof="0" dirty="0" err="1">
                <a:ln>
                  <a:noFill/>
                </a:ln>
                <a:solidFill>
                  <a:srgbClr val="0070C0"/>
                </a:solidFill>
                <a:effectLst/>
                <a:uLnTx/>
                <a:uFillTx/>
                <a:latin typeface="Arial"/>
                <a:ea typeface="+mn-ea"/>
                <a:cs typeface="+mn-cs"/>
              </a:rPr>
              <a:t>Summit</a:t>
            </a:r>
            <a:endParaRPr kumimoji="0" lang="fr-BE" sz="1600" b="1" i="0" u="none" strike="noStrike" kern="1200" cap="none" spc="0" normalizeH="0" baseline="0" noProof="0" dirty="0">
              <a:ln>
                <a:noFill/>
              </a:ln>
              <a:solidFill>
                <a:srgbClr val="0070C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D4D4D"/>
                </a:solidFill>
                <a:effectLst/>
                <a:uLnTx/>
                <a:uFillTx/>
                <a:latin typeface="Arial"/>
                <a:ea typeface="+mn-ea"/>
                <a:cs typeface="+mn-cs"/>
              </a:rPr>
              <a:t>1 per working group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D4D4D"/>
                </a:solidFill>
                <a:effectLst/>
                <a:uLnTx/>
                <a:uFillTx/>
                <a:latin typeface="Arial"/>
                <a:ea typeface="+mn-ea"/>
                <a:cs typeface="+mn-cs"/>
              </a:rPr>
              <a:t>A unique advocacy opportunity to influence policy making</a:t>
            </a:r>
          </a:p>
        </p:txBody>
      </p:sp>
      <p:sp>
        <p:nvSpPr>
          <p:cNvPr id="14" name="Rounded Rectangle 11">
            <a:extLst>
              <a:ext uri="{FF2B5EF4-FFF2-40B4-BE49-F238E27FC236}">
                <a16:creationId xmlns:a16="http://schemas.microsoft.com/office/drawing/2014/main" id="{EC7502BA-3DBB-4370-B4DD-6BC1CA77F764}"/>
              </a:ext>
            </a:extLst>
          </p:cNvPr>
          <p:cNvSpPr/>
          <p:nvPr/>
        </p:nvSpPr>
        <p:spPr>
          <a:xfrm>
            <a:off x="650068" y="1777860"/>
            <a:ext cx="1668697" cy="817082"/>
          </a:xfrm>
          <a:prstGeom prst="roundRect">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800" b="1" i="0" u="none" strike="noStrike" kern="1200" cap="none" spc="0" normalizeH="0" baseline="0" noProof="0" dirty="0">
                <a:ln>
                  <a:noFill/>
                </a:ln>
                <a:solidFill>
                  <a:srgbClr val="0070C0"/>
                </a:solidFill>
                <a:effectLst/>
                <a:uLnTx/>
                <a:uFillTx/>
                <a:latin typeface="Arial"/>
                <a:ea typeface="+mn-ea"/>
                <a:cs typeface="+mn-cs"/>
              </a:rPr>
              <a:t>Business </a:t>
            </a:r>
            <a:r>
              <a:rPr kumimoji="0" lang="en-US" sz="1800" b="1" i="0" u="none" strike="noStrike" kern="1200" cap="none" spc="0" normalizeH="0" baseline="0" noProof="0" dirty="0">
                <a:ln>
                  <a:noFill/>
                </a:ln>
                <a:solidFill>
                  <a:srgbClr val="0070C0"/>
                </a:solidFill>
                <a:effectLst/>
                <a:uLnTx/>
                <a:uFillTx/>
                <a:latin typeface="Arial"/>
                <a:ea typeface="+mn-ea"/>
                <a:cs typeface="+mn-cs"/>
              </a:rPr>
              <a:t>Declaration</a:t>
            </a:r>
          </a:p>
        </p:txBody>
      </p:sp>
      <p:sp>
        <p:nvSpPr>
          <p:cNvPr id="3" name="TextBox 2">
            <a:extLst>
              <a:ext uri="{FF2B5EF4-FFF2-40B4-BE49-F238E27FC236}">
                <a16:creationId xmlns:a16="http://schemas.microsoft.com/office/drawing/2014/main" id="{8C0AD086-F32A-40F6-A9EF-D3908F07874B}"/>
              </a:ext>
            </a:extLst>
          </p:cNvPr>
          <p:cNvSpPr txBox="1"/>
          <p:nvPr/>
        </p:nvSpPr>
        <p:spPr>
          <a:xfrm>
            <a:off x="6137722" y="1894013"/>
            <a:ext cx="44598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Arial"/>
                <a:ea typeface="+mn-ea"/>
                <a:cs typeface="+mn-cs"/>
              </a:rPr>
              <a:t>+</a:t>
            </a:r>
            <a:endParaRPr kumimoji="0" lang="fr-FR" sz="3200" b="0" i="0" u="none" strike="noStrike" kern="1200" cap="none" spc="0" normalizeH="0" baseline="0" noProof="0" dirty="0">
              <a:ln>
                <a:noFill/>
              </a:ln>
              <a:solidFill>
                <a:srgbClr val="FF0000"/>
              </a:solidFill>
              <a:effectLst/>
              <a:uLnTx/>
              <a:uFillTx/>
              <a:latin typeface="Arial"/>
              <a:ea typeface="+mn-ea"/>
              <a:cs typeface="+mn-cs"/>
            </a:endParaRPr>
          </a:p>
        </p:txBody>
      </p:sp>
      <p:sp>
        <p:nvSpPr>
          <p:cNvPr id="9" name="TextBox 8">
            <a:extLst>
              <a:ext uri="{FF2B5EF4-FFF2-40B4-BE49-F238E27FC236}">
                <a16:creationId xmlns:a16="http://schemas.microsoft.com/office/drawing/2014/main" id="{8C0AD086-F32A-40F6-A9EF-D3908F07874B}"/>
              </a:ext>
            </a:extLst>
          </p:cNvPr>
          <p:cNvSpPr txBox="1"/>
          <p:nvPr/>
        </p:nvSpPr>
        <p:spPr>
          <a:xfrm>
            <a:off x="2378048" y="1894012"/>
            <a:ext cx="44598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Arial"/>
                <a:ea typeface="+mn-ea"/>
                <a:cs typeface="+mn-cs"/>
              </a:rPr>
              <a:t>=</a:t>
            </a:r>
            <a:endParaRPr kumimoji="0" lang="fr-FR" sz="3200" b="0" i="0" u="none" strike="noStrike" kern="1200" cap="none" spc="0" normalizeH="0" baseline="0" noProof="0" dirty="0">
              <a:ln>
                <a:noFill/>
              </a:ln>
              <a:solidFill>
                <a:srgbClr val="FF0000"/>
              </a:solidFill>
              <a:effectLst/>
              <a:uLnTx/>
              <a:uFillTx/>
              <a:latin typeface="Arial"/>
              <a:ea typeface="+mn-ea"/>
              <a:cs typeface="+mn-cs"/>
            </a:endParaRPr>
          </a:p>
        </p:txBody>
      </p:sp>
      <p:sp>
        <p:nvSpPr>
          <p:cNvPr id="13" name="ZoneTexte 7">
            <a:extLst>
              <a:ext uri="{FF2B5EF4-FFF2-40B4-BE49-F238E27FC236}">
                <a16:creationId xmlns:a16="http://schemas.microsoft.com/office/drawing/2014/main" id="{768BABCA-C50E-47D4-A642-4E5680C42A4A}"/>
              </a:ext>
            </a:extLst>
          </p:cNvPr>
          <p:cNvSpPr txBox="1"/>
          <p:nvPr/>
        </p:nvSpPr>
        <p:spPr>
          <a:xfrm>
            <a:off x="593798" y="3823297"/>
            <a:ext cx="10456375"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Arial"/>
                <a:ea typeface="+mn-ea"/>
                <a:cs typeface="+mn-cs"/>
              </a:rPr>
              <a:t>Who is in charge of drafting and How?</a:t>
            </a:r>
          </a:p>
        </p:txBody>
      </p:sp>
      <p:sp>
        <p:nvSpPr>
          <p:cNvPr id="4" name="Rectangle 3"/>
          <p:cNvSpPr/>
          <p:nvPr/>
        </p:nvSpPr>
        <p:spPr>
          <a:xfrm>
            <a:off x="798306" y="4622834"/>
            <a:ext cx="4751399" cy="19333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FFFFFF"/>
              </a:solidFill>
              <a:effectLst/>
              <a:uLnTx/>
              <a:uFillTx/>
              <a:latin typeface="Arial"/>
              <a:ea typeface="+mn-ea"/>
              <a:cs typeface="+mn-cs"/>
            </a:endParaRPr>
          </a:p>
        </p:txBody>
      </p:sp>
      <p:sp>
        <p:nvSpPr>
          <p:cNvPr id="15" name="ZoneTexte 7">
            <a:extLst>
              <a:ext uri="{FF2B5EF4-FFF2-40B4-BE49-F238E27FC236}">
                <a16:creationId xmlns:a16="http://schemas.microsoft.com/office/drawing/2014/main" id="{768BABCA-C50E-47D4-A642-4E5680C42A4A}"/>
              </a:ext>
            </a:extLst>
          </p:cNvPr>
          <p:cNvSpPr txBox="1"/>
          <p:nvPr/>
        </p:nvSpPr>
        <p:spPr>
          <a:xfrm>
            <a:off x="319954" y="4706958"/>
            <a:ext cx="5229751" cy="523220"/>
          </a:xfrm>
          <a:prstGeom prst="rect">
            <a:avLst/>
          </a:prstGeom>
          <a:noFill/>
        </p:spPr>
        <p:txBody>
          <a:bodyPr wrap="square">
            <a:spAutoFit/>
          </a:bodyPr>
          <a:lstStyle/>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srgbClr val="4D4D4D">
                    <a:lumMod val="50000"/>
                  </a:srgbClr>
                </a:solidFill>
                <a:effectLst/>
                <a:uLnTx/>
                <a:uFillTx/>
                <a:latin typeface="Calibri" panose="020F0502020204030204" pitchFamily="34" charset="0"/>
                <a:ea typeface="+mn-ea"/>
                <a:cs typeface="Times New Roman" panose="02020603050405020304" pitchFamily="18" charset="0"/>
              </a:rPr>
              <a:t>Drafting Committee: EBO/ABO Chairs or the small selected technical team</a:t>
            </a:r>
          </a:p>
        </p:txBody>
      </p:sp>
      <p:sp>
        <p:nvSpPr>
          <p:cNvPr id="16" name="Rectangle 15"/>
          <p:cNvSpPr/>
          <p:nvPr/>
        </p:nvSpPr>
        <p:spPr>
          <a:xfrm>
            <a:off x="6000511" y="4622834"/>
            <a:ext cx="4705644" cy="19333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lumMod val="50000"/>
                  </a:srgbClr>
                </a:solidFill>
                <a:effectLst/>
                <a:uLnTx/>
                <a:uFillTx/>
                <a:latin typeface="Calibri" panose="020F0502020204030204" pitchFamily="34" charset="0"/>
                <a:ea typeface="+mn-ea"/>
                <a:cs typeface="Times New Roman" panose="02020603050405020304" pitchFamily="18" charset="0"/>
              </a:rPr>
              <a: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srgbClr val="4D4D4D">
                    <a:lumMod val="50000"/>
                  </a:srgbClr>
                </a:solidFill>
                <a:effectLst/>
                <a:uLnTx/>
                <a:uFillTx/>
                <a:latin typeface="Calibri" panose="020F0502020204030204" pitchFamily="34" charset="0"/>
                <a:ea typeface="+mn-ea"/>
                <a:cs typeface="Times New Roman" panose="02020603050405020304" pitchFamily="18" charset="0"/>
              </a:rPr>
              <a:t>Ensures overall coherence and responsible for ensuring validation)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srgbClr val="4D4D4D">
                    <a:lumMod val="50000"/>
                  </a:srgbClr>
                </a:solidFill>
                <a:effectLst/>
                <a:uLnTx/>
                <a:uFillTx/>
                <a:latin typeface="Calibri" panose="020F0502020204030204" pitchFamily="34" charset="0"/>
                <a:ea typeface="+mn-ea"/>
                <a:cs typeface="Times New Roman" panose="02020603050405020304" pitchFamily="18" charset="0"/>
              </a:rPr>
              <a:t>EABF Joint Business Declaration Drafting Committee Composition:</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D4D4D">
                    <a:lumMod val="50000"/>
                  </a:srgbClr>
                </a:solidFill>
                <a:effectLst/>
                <a:uLnTx/>
                <a:uFillTx/>
                <a:latin typeface="Calibri" panose="020F0502020204030204" pitchFamily="34" charset="0"/>
                <a:ea typeface="+mn-ea"/>
                <a:cs typeface="Times New Roman" panose="02020603050405020304" pitchFamily="18" charset="0"/>
              </a:rPr>
              <a:t>ABO: </a:t>
            </a:r>
            <a:r>
              <a:rPr kumimoji="0" lang="en-US" sz="1400" b="0" i="0" u="none" strike="noStrike" kern="1200" cap="none" spc="0" normalizeH="0" baseline="0" noProof="0" dirty="0" err="1">
                <a:ln>
                  <a:noFill/>
                </a:ln>
                <a:solidFill>
                  <a:srgbClr val="4D4D4D">
                    <a:lumMod val="50000"/>
                  </a:srgbClr>
                </a:solidFill>
                <a:effectLst/>
                <a:uLnTx/>
                <a:uFillTx/>
                <a:latin typeface="Calibri" panose="020F0502020204030204" pitchFamily="34" charset="0"/>
                <a:ea typeface="+mn-ea"/>
                <a:cs typeface="Times New Roman" panose="02020603050405020304" pitchFamily="18" charset="0"/>
              </a:rPr>
              <a:t>AfBC</a:t>
            </a:r>
            <a:r>
              <a:rPr kumimoji="0" lang="en-US" sz="1400" b="0" i="0" u="none" strike="noStrike" kern="1200" cap="none" spc="0" normalizeH="0" baseline="0" noProof="0" dirty="0">
                <a:ln>
                  <a:noFill/>
                </a:ln>
                <a:solidFill>
                  <a:srgbClr val="4D4D4D">
                    <a:lumMod val="50000"/>
                  </a:srgbClr>
                </a:solidFill>
                <a:effectLst/>
                <a:uLnTx/>
                <a:uFillTx/>
                <a:latin typeface="Calibri" panose="020F0502020204030204" pitchFamily="34" charset="0"/>
                <a:ea typeface="+mn-ea"/>
                <a:cs typeface="Times New Roman" panose="02020603050405020304" pitchFamily="18" charset="0"/>
              </a:rPr>
              <a:t>, PACCI and </a:t>
            </a:r>
            <a:r>
              <a:rPr kumimoji="0" lang="en-US" sz="1400" b="0" i="0" u="none" strike="noStrike" kern="1200" cap="none" spc="0" normalizeH="0" baseline="0" noProof="0" dirty="0" err="1">
                <a:ln>
                  <a:noFill/>
                </a:ln>
                <a:solidFill>
                  <a:srgbClr val="4D4D4D">
                    <a:lumMod val="50000"/>
                  </a:srgbClr>
                </a:solidFill>
                <a:effectLst/>
                <a:uLnTx/>
                <a:uFillTx/>
                <a:latin typeface="Calibri" panose="020F0502020204030204" pitchFamily="34" charset="0"/>
                <a:ea typeface="+mn-ea"/>
                <a:cs typeface="Times New Roman" panose="02020603050405020304" pitchFamily="18" charset="0"/>
              </a:rPr>
              <a:t>Afrochampions</a:t>
            </a:r>
            <a:r>
              <a:rPr kumimoji="0" lang="en-US" sz="1400" b="0" i="0" u="none" strike="noStrike" kern="1200" cap="none" spc="0" normalizeH="0" baseline="0" noProof="0" dirty="0">
                <a:ln>
                  <a:noFill/>
                </a:ln>
                <a:solidFill>
                  <a:srgbClr val="4D4D4D">
                    <a:lumMod val="50000"/>
                  </a:srgbClr>
                </a:solidFill>
                <a:effectLst/>
                <a:uLnTx/>
                <a:uFillTx/>
                <a:latin typeface="Calibri" panose="020F0502020204030204" pitchFamily="34" charset="0"/>
                <a:ea typeface="+mn-ea"/>
                <a:cs typeface="Times New Roman" panose="02020603050405020304" pitchFamily="18" charset="0"/>
              </a:rPr>
              <a:t> and Business Africa</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D4D4D">
                    <a:lumMod val="50000"/>
                  </a:srgbClr>
                </a:solidFill>
                <a:effectLst/>
                <a:uLnTx/>
                <a:uFillTx/>
                <a:latin typeface="Calibri" panose="020F0502020204030204" pitchFamily="34" charset="0"/>
                <a:ea typeface="+mn-ea"/>
                <a:cs typeface="Times New Roman" panose="02020603050405020304" pitchFamily="18" charset="0"/>
              </a:rPr>
              <a:t>EBO: CEA-PMEA, EBCAM, Business Europe, </a:t>
            </a:r>
            <a:r>
              <a:rPr kumimoji="0" lang="en-US" sz="1400" b="0" i="0" u="none" strike="noStrike" kern="1200" cap="none" spc="0" normalizeH="0" baseline="0" noProof="0" dirty="0" err="1">
                <a:ln>
                  <a:noFill/>
                </a:ln>
                <a:solidFill>
                  <a:srgbClr val="4D4D4D">
                    <a:lumMod val="50000"/>
                  </a:srgbClr>
                </a:solidFill>
                <a:effectLst/>
                <a:uLnTx/>
                <a:uFillTx/>
                <a:latin typeface="Calibri" panose="020F0502020204030204" pitchFamily="34" charset="0"/>
                <a:ea typeface="+mn-ea"/>
                <a:cs typeface="Times New Roman" panose="02020603050405020304" pitchFamily="18" charset="0"/>
              </a:rPr>
              <a:t>Eurochambres</a:t>
            </a:r>
            <a:endParaRPr kumimoji="0" lang="en-US" sz="1400" b="0" i="0" u="none" strike="noStrike" kern="1200" cap="none" spc="0" normalizeH="0" baseline="0" noProof="0" dirty="0">
              <a:ln>
                <a:noFill/>
              </a:ln>
              <a:solidFill>
                <a:srgbClr val="4D4D4D">
                  <a:lumMod val="50000"/>
                </a:srgbClr>
              </a:solidFill>
              <a:effectLst/>
              <a:uLnTx/>
              <a:uFillTx/>
              <a:latin typeface="Calibri" panose="020F0502020204030204" pitchFamily="34"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IE" sz="1400" b="0" i="0" u="none" strike="noStrike" kern="1200" cap="none" spc="0" normalizeH="0" baseline="0" noProof="0" dirty="0">
              <a:ln>
                <a:noFill/>
              </a:ln>
              <a:solidFill>
                <a:srgbClr val="4D4D4D">
                  <a:lumMod val="50000"/>
                </a:srgbClr>
              </a:solidFill>
              <a:effectLst/>
              <a:uLnTx/>
              <a:uFillTx/>
              <a:latin typeface="Calibri" panose="020F0502020204030204" pitchFamily="34" charset="0"/>
              <a:ea typeface="+mn-ea"/>
              <a:cs typeface="Times New Roman" panose="02020603050405020304" pitchFamily="18" charset="0"/>
            </a:endParaRPr>
          </a:p>
        </p:txBody>
      </p:sp>
      <p:sp>
        <p:nvSpPr>
          <p:cNvPr id="17" name="Rectangle 16"/>
          <p:cNvSpPr/>
          <p:nvPr/>
        </p:nvSpPr>
        <p:spPr>
          <a:xfrm>
            <a:off x="798307" y="4329955"/>
            <a:ext cx="4751398" cy="26922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Times New Roman" panose="02020603050405020304" pitchFamily="18" charset="0"/>
              </a:rPr>
              <a:t>Working Group Level</a:t>
            </a:r>
            <a:endParaRPr kumimoji="0" lang="en-IE"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8" name="Rectangle 17"/>
          <p:cNvSpPr/>
          <p:nvPr/>
        </p:nvSpPr>
        <p:spPr>
          <a:xfrm>
            <a:off x="6000511" y="4329954"/>
            <a:ext cx="4705644" cy="26922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Times New Roman" panose="02020603050405020304" pitchFamily="18" charset="0"/>
              </a:rPr>
              <a:t>EABF Global Level</a:t>
            </a:r>
            <a:endParaRPr kumimoji="0" lang="en-IE" sz="18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874115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722" y="450396"/>
            <a:ext cx="10515600" cy="782357"/>
          </a:xfrm>
        </p:spPr>
        <p:txBody>
          <a:bodyPr/>
          <a:lstStyle/>
          <a:p>
            <a:r>
              <a:rPr lang="fr-BE" dirty="0"/>
              <a:t>Guidelines - Business </a:t>
            </a:r>
            <a:r>
              <a:rPr lang="fr-BE" dirty="0" err="1"/>
              <a:t>Declaration</a:t>
            </a:r>
            <a:endParaRPr lang="en-IE" dirty="0"/>
          </a:p>
        </p:txBody>
      </p:sp>
      <p:sp>
        <p:nvSpPr>
          <p:cNvPr id="19" name="ZoneTexte 7">
            <a:extLst>
              <a:ext uri="{FF2B5EF4-FFF2-40B4-BE49-F238E27FC236}">
                <a16:creationId xmlns:a16="http://schemas.microsoft.com/office/drawing/2014/main" id="{768BABCA-C50E-47D4-A642-4E5680C42A4A}"/>
              </a:ext>
            </a:extLst>
          </p:cNvPr>
          <p:cNvSpPr txBox="1"/>
          <p:nvPr/>
        </p:nvSpPr>
        <p:spPr>
          <a:xfrm>
            <a:off x="657102" y="1708123"/>
            <a:ext cx="1045637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Arial"/>
                <a:ea typeface="+mn-ea"/>
                <a:cs typeface="+mn-cs"/>
              </a:rPr>
              <a:t>Time and Sequencing of Meeting</a:t>
            </a:r>
            <a:endParaRPr kumimoji="0" lang="en-US" sz="1600" b="1" i="0" u="none" strike="noStrike" kern="1200" cap="none" spc="0" normalizeH="0" baseline="0" noProof="0" dirty="0">
              <a:ln>
                <a:noFill/>
              </a:ln>
              <a:solidFill>
                <a:srgbClr val="4D4D4D">
                  <a:lumMod val="50000"/>
                </a:srgbClr>
              </a:solidFill>
              <a:effectLst/>
              <a:uLnTx/>
              <a:uFillTx/>
              <a:latin typeface="Calibri" panose="020F0502020204030204" pitchFamily="34" charset="0"/>
              <a:ea typeface="+mn-ea"/>
              <a:cs typeface="Times New Roman" panose="02020603050405020304" pitchFamily="18" charset="0"/>
            </a:endParaRPr>
          </a:p>
        </p:txBody>
      </p:sp>
      <p:sp>
        <p:nvSpPr>
          <p:cNvPr id="21" name="ZoneTexte 7">
            <a:extLst>
              <a:ext uri="{FF2B5EF4-FFF2-40B4-BE49-F238E27FC236}">
                <a16:creationId xmlns:a16="http://schemas.microsoft.com/office/drawing/2014/main" id="{768BABCA-C50E-47D4-A642-4E5680C42A4A}"/>
              </a:ext>
            </a:extLst>
          </p:cNvPr>
          <p:cNvSpPr txBox="1"/>
          <p:nvPr/>
        </p:nvSpPr>
        <p:spPr>
          <a:xfrm>
            <a:off x="1494128" y="5610905"/>
            <a:ext cx="9204352" cy="584775"/>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34EA2"/>
                </a:solidFill>
                <a:effectLst/>
                <a:uLnTx/>
                <a:uFillTx/>
                <a:latin typeface="Calibri" panose="020F0502020204030204" pitchFamily="34" charset="0"/>
                <a:ea typeface="+mn-ea"/>
                <a:cs typeface="Times New Roman" panose="02020603050405020304" pitchFamily="18" charset="0"/>
              </a:rPr>
              <a:t>The Business Declaration will be presented by 1 ABO and 1 EBO Drafting Committee representative on the 18 February at the Summit</a:t>
            </a:r>
          </a:p>
        </p:txBody>
      </p:sp>
      <p:sp>
        <p:nvSpPr>
          <p:cNvPr id="24" name="Rectangle 23"/>
          <p:cNvSpPr/>
          <p:nvPr/>
        </p:nvSpPr>
        <p:spPr>
          <a:xfrm>
            <a:off x="738604" y="2539268"/>
            <a:ext cx="4768897" cy="27079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FFFFFF"/>
              </a:solidFill>
              <a:effectLst/>
              <a:uLnTx/>
              <a:uFillTx/>
              <a:latin typeface="Arial"/>
              <a:ea typeface="+mn-ea"/>
              <a:cs typeface="+mn-cs"/>
            </a:endParaRPr>
          </a:p>
        </p:txBody>
      </p:sp>
      <p:sp>
        <p:nvSpPr>
          <p:cNvPr id="26" name="Rectangle 25"/>
          <p:cNvSpPr/>
          <p:nvPr/>
        </p:nvSpPr>
        <p:spPr>
          <a:xfrm>
            <a:off x="5859194" y="2549330"/>
            <a:ext cx="4705616" cy="26979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IE" sz="1400" b="0" i="0" u="none" strike="noStrike" kern="1200" cap="none" spc="0" normalizeH="0" baseline="0" noProof="0" dirty="0">
              <a:ln>
                <a:noFill/>
              </a:ln>
              <a:solidFill>
                <a:srgbClr val="4D4D4D">
                  <a:lumMod val="50000"/>
                </a:srgbClr>
              </a:solidFill>
              <a:effectLst/>
              <a:uLnTx/>
              <a:uFillTx/>
              <a:latin typeface="Calibri" panose="020F0502020204030204" pitchFamily="34" charset="0"/>
              <a:ea typeface="+mn-ea"/>
              <a:cs typeface="Times New Roman" panose="02020603050405020304" pitchFamily="18" charset="0"/>
            </a:endParaRPr>
          </a:p>
        </p:txBody>
      </p:sp>
      <p:sp>
        <p:nvSpPr>
          <p:cNvPr id="27" name="Rectangle 26"/>
          <p:cNvSpPr/>
          <p:nvPr/>
        </p:nvSpPr>
        <p:spPr>
          <a:xfrm>
            <a:off x="738605" y="2246388"/>
            <a:ext cx="4768896" cy="26922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Times New Roman" panose="02020603050405020304" pitchFamily="18" charset="0"/>
              </a:rPr>
              <a:t>Working Group Level</a:t>
            </a:r>
            <a:endParaRPr kumimoji="0" lang="en-IE"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8" name="Rectangle 27"/>
          <p:cNvSpPr/>
          <p:nvPr/>
        </p:nvSpPr>
        <p:spPr>
          <a:xfrm>
            <a:off x="5859194" y="2246388"/>
            <a:ext cx="4705616" cy="26922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Times New Roman" panose="02020603050405020304" pitchFamily="18" charset="0"/>
              </a:rPr>
              <a:t>EABF Global Level</a:t>
            </a:r>
            <a:endParaRPr kumimoji="0" lang="en-IE"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Rectangle 4"/>
          <p:cNvSpPr/>
          <p:nvPr/>
        </p:nvSpPr>
        <p:spPr>
          <a:xfrm>
            <a:off x="382173" y="2658315"/>
            <a:ext cx="5005753" cy="2031325"/>
          </a:xfrm>
          <a:prstGeom prst="rect">
            <a:avLst/>
          </a:prstGeom>
        </p:spPr>
        <p:txBody>
          <a:bodyPr wrap="square">
            <a:spAutoFit/>
          </a:bodyPr>
          <a:lstStyle/>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srgbClr val="4D4D4D">
                    <a:lumMod val="50000"/>
                  </a:srgbClr>
                </a:solidFill>
                <a:effectLst/>
                <a:uLnTx/>
                <a:uFillTx/>
                <a:latin typeface="Calibri" panose="020F0502020204030204" pitchFamily="34" charset="0"/>
                <a:ea typeface="+mn-ea"/>
                <a:cs typeface="Times New Roman" panose="02020603050405020304" pitchFamily="18" charset="0"/>
              </a:rPr>
              <a:t>WG Meeting #3 </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D4D4D">
                    <a:lumMod val="50000"/>
                  </a:srgbClr>
                </a:solidFill>
                <a:effectLst/>
                <a:uLnTx/>
                <a:uFillTx/>
                <a:latin typeface="Calibri" panose="020F0502020204030204" pitchFamily="34" charset="0"/>
                <a:ea typeface="+mn-ea"/>
                <a:cs typeface="Times New Roman" panose="02020603050405020304" pitchFamily="18" charset="0"/>
              </a:rPr>
              <a:t>Discuss the methodology and set up a WG drafting team </a:t>
            </a:r>
            <a:r>
              <a:rPr kumimoji="0" lang="en-US" sz="1400" b="0" i="0" u="none" strike="noStrike" kern="1200" cap="none" spc="0" normalizeH="0" baseline="0" noProof="0" dirty="0">
                <a:ln>
                  <a:noFill/>
                </a:ln>
                <a:solidFill>
                  <a:srgbClr val="4D4D4D">
                    <a:lumMod val="50000"/>
                  </a:srgbClr>
                </a:solidFill>
                <a:effectLst/>
                <a:uLnTx/>
                <a:uFillTx/>
                <a:latin typeface="Calibri" panose="020F0502020204030204" pitchFamily="34" charset="0"/>
                <a:ea typeface="+mn-ea"/>
                <a:cs typeface="Times New Roman" panose="02020603050405020304" pitchFamily="18" charset="0"/>
                <a:sym typeface="Wingdings" panose="05000000000000000000" pitchFamily="2" charset="2"/>
              </a:rPr>
              <a:t></a:t>
            </a:r>
            <a:r>
              <a:rPr kumimoji="0" lang="en-US" sz="1400" b="0" i="0" u="none" strike="noStrike" kern="1200" cap="none" spc="0" normalizeH="0" baseline="0" noProof="0" dirty="0">
                <a:ln>
                  <a:noFill/>
                </a:ln>
                <a:solidFill>
                  <a:srgbClr val="4D4D4D">
                    <a:lumMod val="50000"/>
                  </a:srgbClr>
                </a:solidFill>
                <a:effectLst/>
                <a:uLnTx/>
                <a:uFillTx/>
                <a:latin typeface="Calibri" panose="020F0502020204030204" pitchFamily="34" charset="0"/>
                <a:ea typeface="+mn-ea"/>
                <a:cs typeface="Times New Roman" panose="02020603050405020304" pitchFamily="18" charset="0"/>
              </a:rPr>
              <a:t> </a:t>
            </a:r>
            <a:r>
              <a:rPr kumimoji="0" lang="en-US"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Times New Roman" panose="02020603050405020304" pitchFamily="18" charset="0"/>
              </a:rPr>
              <a:t>By 21  January 2022 1</a:t>
            </a:r>
            <a:r>
              <a:rPr kumimoji="0" lang="en-US" sz="1400" b="1" i="0" u="none" strike="noStrike" kern="1200" cap="none" spc="0" normalizeH="0" baseline="30000" noProof="0" dirty="0">
                <a:ln>
                  <a:noFill/>
                </a:ln>
                <a:solidFill>
                  <a:srgbClr val="FF0000"/>
                </a:solidFill>
                <a:effectLst/>
                <a:uLnTx/>
                <a:uFillTx/>
                <a:latin typeface="Calibri" panose="020F0502020204030204" pitchFamily="34" charset="0"/>
                <a:ea typeface="+mn-ea"/>
                <a:cs typeface="Times New Roman" panose="02020603050405020304" pitchFamily="18" charset="0"/>
              </a:rPr>
              <a:t>st</a:t>
            </a:r>
            <a:r>
              <a:rPr kumimoji="0" lang="en-US"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Times New Roman" panose="02020603050405020304" pitchFamily="18" charset="0"/>
              </a:rPr>
              <a:t> Draft </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srgbClr val="4D4D4D">
                    <a:lumMod val="50000"/>
                  </a:srgbClr>
                </a:solidFill>
                <a:effectLst/>
                <a:uLnTx/>
                <a:uFillTx/>
                <a:latin typeface="Calibri" panose="020F0502020204030204" pitchFamily="34" charset="0"/>
                <a:ea typeface="+mn-ea"/>
                <a:cs typeface="Times New Roman" panose="02020603050405020304" pitchFamily="18" charset="0"/>
              </a:rPr>
              <a:t>WG Meeting #4 </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D4D4D">
                    <a:lumMod val="50000"/>
                  </a:srgbClr>
                </a:solidFill>
                <a:effectLst/>
                <a:uLnTx/>
                <a:uFillTx/>
                <a:latin typeface="Calibri" panose="020F0502020204030204" pitchFamily="34" charset="0"/>
                <a:ea typeface="+mn-ea"/>
                <a:cs typeface="Times New Roman" panose="02020603050405020304" pitchFamily="18" charset="0"/>
              </a:rPr>
              <a:t>2nd Draft Business Outcome and Call for Action  </a:t>
            </a:r>
            <a:r>
              <a:rPr kumimoji="0" lang="en-US" sz="1400" b="0" i="0" u="none" strike="noStrike" kern="1200" cap="none" spc="0" normalizeH="0" baseline="0" noProof="0" dirty="0">
                <a:ln>
                  <a:noFill/>
                </a:ln>
                <a:solidFill>
                  <a:srgbClr val="4D4D4D">
                    <a:lumMod val="50000"/>
                  </a:srgbClr>
                </a:solidFill>
                <a:effectLst/>
                <a:uLnTx/>
                <a:uFillTx/>
                <a:latin typeface="Calibri" panose="020F0502020204030204" pitchFamily="34" charset="0"/>
                <a:ea typeface="+mn-ea"/>
                <a:cs typeface="Times New Roman" panose="02020603050405020304" pitchFamily="18" charset="0"/>
                <a:sym typeface="Wingdings" panose="05000000000000000000" pitchFamily="2" charset="2"/>
              </a:rPr>
              <a:t> </a:t>
            </a:r>
            <a:r>
              <a:rPr kumimoji="0" lang="en-US"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Times New Roman" panose="02020603050405020304" pitchFamily="18" charset="0"/>
                <a:sym typeface="Wingdings" panose="05000000000000000000" pitchFamily="2" charset="2"/>
              </a:rPr>
              <a:t>B</a:t>
            </a:r>
            <a:r>
              <a:rPr kumimoji="0" lang="en-US"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Times New Roman" panose="02020603050405020304" pitchFamily="18" charset="0"/>
              </a:rPr>
              <a:t>y 28 January 2022</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srgbClr val="4D4D4D">
                    <a:lumMod val="50000"/>
                  </a:srgbClr>
                </a:solidFill>
                <a:effectLst/>
                <a:uLnTx/>
                <a:uFillTx/>
                <a:latin typeface="Calibri" panose="020F0502020204030204" pitchFamily="34" charset="0"/>
                <a:ea typeface="+mn-ea"/>
                <a:cs typeface="Times New Roman" panose="02020603050405020304" pitchFamily="18" charset="0"/>
              </a:rPr>
              <a:t>Final  Business Outcomes and Call for Action submitted to the Drafting Committee by all WGs</a:t>
            </a:r>
            <a:r>
              <a:rPr kumimoji="0" lang="en-US" sz="1400" b="0" i="0" u="none" strike="noStrike" kern="1200" cap="none" spc="0" normalizeH="0" baseline="0" noProof="0" dirty="0">
                <a:ln>
                  <a:noFill/>
                </a:ln>
                <a:solidFill>
                  <a:srgbClr val="4D4D4D">
                    <a:lumMod val="50000"/>
                  </a:srgbClr>
                </a:solidFill>
                <a:effectLst/>
                <a:uLnTx/>
                <a:uFillTx/>
                <a:latin typeface="Calibri" panose="020F0502020204030204" pitchFamily="34" charset="0"/>
                <a:ea typeface="+mn-ea"/>
                <a:cs typeface="Times New Roman" panose="02020603050405020304" pitchFamily="18" charset="0"/>
                <a:sym typeface="Wingdings" panose="05000000000000000000" pitchFamily="2" charset="2"/>
              </a:rPr>
              <a:t> </a:t>
            </a:r>
            <a:r>
              <a:rPr kumimoji="0" lang="en-US"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Times New Roman" panose="02020603050405020304" pitchFamily="18" charset="0"/>
                <a:sym typeface="Wingdings" panose="05000000000000000000" pitchFamily="2" charset="2"/>
              </a:rPr>
              <a:t>By</a:t>
            </a:r>
            <a:r>
              <a:rPr kumimoji="0" lang="en-US"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Times New Roman" panose="02020603050405020304" pitchFamily="18" charset="0"/>
              </a:rPr>
              <a:t> 1 February 2022</a:t>
            </a:r>
          </a:p>
        </p:txBody>
      </p:sp>
      <p:sp>
        <p:nvSpPr>
          <p:cNvPr id="6" name="Rectangle 5"/>
          <p:cNvSpPr/>
          <p:nvPr/>
        </p:nvSpPr>
        <p:spPr>
          <a:xfrm>
            <a:off x="5507501" y="2549330"/>
            <a:ext cx="4958836" cy="2031325"/>
          </a:xfrm>
          <a:prstGeom prst="rect">
            <a:avLst/>
          </a:prstGeom>
        </p:spPr>
        <p:txBody>
          <a:bodyPr wrap="square">
            <a:spAutoFit/>
          </a:bodyPr>
          <a:lstStyle/>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400" b="0" i="0" u="none" strike="noStrike" kern="1200" cap="none" spc="0" normalizeH="0" baseline="0" noProof="0" dirty="0">
              <a:ln>
                <a:noFill/>
              </a:ln>
              <a:solidFill>
                <a:srgbClr val="4D4D4D">
                  <a:lumMod val="50000"/>
                </a:srgbClr>
              </a:solidFill>
              <a:effectLst/>
              <a:uLnTx/>
              <a:uFillTx/>
              <a:latin typeface="Calibri" panose="020F0502020204030204" pitchFamily="34" charset="0"/>
              <a:ea typeface="+mn-ea"/>
              <a:cs typeface="Times New Roman" panose="02020603050405020304" pitchFamily="18" charset="0"/>
            </a:endParaRP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srgbClr val="4D4D4D">
                    <a:lumMod val="50000"/>
                  </a:srgbClr>
                </a:solidFill>
                <a:effectLst/>
                <a:uLnTx/>
                <a:uFillTx/>
                <a:latin typeface="Calibri" panose="020F0502020204030204" pitchFamily="34" charset="0"/>
                <a:ea typeface="+mn-ea"/>
                <a:cs typeface="Times New Roman" panose="02020603050405020304" pitchFamily="18" charset="0"/>
              </a:rPr>
              <a:t>Set up of the Drafting Committee</a:t>
            </a:r>
            <a:r>
              <a:rPr kumimoji="0" lang="en-US" sz="1400" b="0" i="0" u="none" strike="noStrike" kern="1200" cap="none" spc="0" normalizeH="0" baseline="0" noProof="0" dirty="0">
                <a:ln>
                  <a:noFill/>
                </a:ln>
                <a:solidFill>
                  <a:srgbClr val="4D4D4D">
                    <a:lumMod val="50000"/>
                  </a:srgbClr>
                </a:solidFill>
                <a:effectLst/>
                <a:uLnTx/>
                <a:uFillTx/>
                <a:latin typeface="Calibri" panose="020F0502020204030204" pitchFamily="34" charset="0"/>
                <a:ea typeface="+mn-ea"/>
                <a:cs typeface="Times New Roman" panose="02020603050405020304" pitchFamily="18" charset="0"/>
                <a:sym typeface="Wingdings" panose="05000000000000000000" pitchFamily="2" charset="2"/>
              </a:rPr>
              <a:t>  By</a:t>
            </a:r>
            <a:r>
              <a:rPr kumimoji="0" lang="en-US"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Times New Roman" panose="02020603050405020304" pitchFamily="18" charset="0"/>
              </a:rPr>
              <a:t> 17 January 2022 </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srgbClr val="4D4D4D">
                    <a:lumMod val="50000"/>
                  </a:srgbClr>
                </a:solidFill>
                <a:effectLst/>
                <a:uLnTx/>
                <a:uFillTx/>
                <a:latin typeface="Calibri" panose="020F0502020204030204" pitchFamily="34" charset="0"/>
                <a:ea typeface="+mn-ea"/>
                <a:cs typeface="Times New Roman" panose="02020603050405020304" pitchFamily="18" charset="0"/>
              </a:rPr>
              <a:t>Iterative meetings of Drafting Committee to prepare the overall Business Declaration </a:t>
            </a:r>
            <a:r>
              <a:rPr kumimoji="0" lang="en-US" sz="1400" b="0" i="0" u="none" strike="noStrike" kern="1200" cap="none" spc="0" normalizeH="0" baseline="0" noProof="0" dirty="0">
                <a:ln>
                  <a:noFill/>
                </a:ln>
                <a:solidFill>
                  <a:srgbClr val="4D4D4D">
                    <a:lumMod val="50000"/>
                  </a:srgbClr>
                </a:solidFill>
                <a:effectLst/>
                <a:uLnTx/>
                <a:uFillTx/>
                <a:latin typeface="Calibri" panose="020F0502020204030204" pitchFamily="34" charset="0"/>
                <a:ea typeface="+mn-ea"/>
                <a:cs typeface="Times New Roman" panose="02020603050405020304" pitchFamily="18" charset="0"/>
                <a:sym typeface="Wingdings" panose="05000000000000000000" pitchFamily="2" charset="2"/>
              </a:rPr>
              <a:t></a:t>
            </a:r>
            <a:r>
              <a:rPr kumimoji="0" lang="en-US"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Times New Roman" panose="02020603050405020304" pitchFamily="18" charset="0"/>
              </a:rPr>
              <a:t>(17, 24, 31 January) and (7, 14 February)</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srgbClr val="4D4D4D">
                    <a:lumMod val="50000"/>
                  </a:srgbClr>
                </a:solidFill>
                <a:effectLst/>
                <a:uLnTx/>
                <a:uFillTx/>
                <a:latin typeface="Calibri" panose="020F0502020204030204" pitchFamily="34" charset="0"/>
                <a:ea typeface="+mn-ea"/>
                <a:cs typeface="Times New Roman" panose="02020603050405020304" pitchFamily="18" charset="0"/>
              </a:rPr>
              <a:t>Finalized by the EABF Business Declaration Drafting Committee on </a:t>
            </a:r>
            <a:r>
              <a:rPr kumimoji="0" lang="en-US"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Times New Roman" panose="02020603050405020304" pitchFamily="18" charset="0"/>
              </a:rPr>
              <a:t>14 February 2022 and fine tuning 15, 16, 17 </a:t>
            </a:r>
          </a:p>
        </p:txBody>
      </p:sp>
      <p:sp>
        <p:nvSpPr>
          <p:cNvPr id="7" name="Right Arrow 6"/>
          <p:cNvSpPr/>
          <p:nvPr/>
        </p:nvSpPr>
        <p:spPr>
          <a:xfrm>
            <a:off x="1286630" y="5701388"/>
            <a:ext cx="414996" cy="386861"/>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891898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722" y="189245"/>
            <a:ext cx="10515600" cy="782357"/>
          </a:xfrm>
        </p:spPr>
        <p:txBody>
          <a:bodyPr/>
          <a:lstStyle/>
          <a:p>
            <a:r>
              <a:rPr lang="en-GB" sz="3200" dirty="0"/>
              <a:t>Registration </a:t>
            </a:r>
            <a:r>
              <a:rPr lang="en-GB" sz="3200" dirty="0" smtClean="0"/>
              <a:t>Platform</a:t>
            </a:r>
            <a:endParaRPr lang="en-GB" sz="3200" dirty="0">
              <a:solidFill>
                <a:srgbClr val="FF0000"/>
              </a:solidFill>
            </a:endParaRPr>
          </a:p>
        </p:txBody>
      </p:sp>
      <p:sp>
        <p:nvSpPr>
          <p:cNvPr id="3" name="Title 1"/>
          <p:cNvSpPr txBox="1">
            <a:spLocks/>
          </p:cNvSpPr>
          <p:nvPr/>
        </p:nvSpPr>
        <p:spPr>
          <a:xfrm>
            <a:off x="970722" y="2380781"/>
            <a:ext cx="10515600" cy="2096438"/>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BE" sz="4000" b="0" i="0" u="none" strike="noStrike" kern="1200" cap="none" spc="0" normalizeH="0" baseline="0" noProof="0">
              <a:ln>
                <a:noFill/>
              </a:ln>
              <a:solidFill>
                <a:srgbClr val="034EA2"/>
              </a:solidFill>
              <a:effectLst/>
              <a:uLnTx/>
              <a:uFillTx/>
              <a:latin typeface="Arial"/>
              <a:ea typeface="+mj-ea"/>
              <a:cs typeface="+mj-cs"/>
            </a:endParaRPr>
          </a:p>
        </p:txBody>
      </p:sp>
      <p:sp>
        <p:nvSpPr>
          <p:cNvPr id="7" name="ZoneTexte 6">
            <a:extLst>
              <a:ext uri="{FF2B5EF4-FFF2-40B4-BE49-F238E27FC236}">
                <a16:creationId xmlns:a16="http://schemas.microsoft.com/office/drawing/2014/main" id="{9058D268-774E-4FAA-BA9C-9F38BE42234A}"/>
              </a:ext>
            </a:extLst>
          </p:cNvPr>
          <p:cNvSpPr txBox="1"/>
          <p:nvPr/>
        </p:nvSpPr>
        <p:spPr>
          <a:xfrm>
            <a:off x="3861705" y="1117176"/>
            <a:ext cx="620593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smtClean="0">
                <a:solidFill>
                  <a:srgbClr val="FF0000"/>
                </a:solidFill>
                <a:latin typeface="EC Square Sans Pro Light" panose="020B0506000000020004" pitchFamily="34" charset="0"/>
              </a:rPr>
              <a:t>1176</a:t>
            </a:r>
            <a:r>
              <a:rPr lang="en-GB" sz="2800" b="1" dirty="0" smtClean="0">
                <a:solidFill>
                  <a:srgbClr val="FF0000"/>
                </a:solidFill>
                <a:latin typeface="EC Square Sans Pro Light" panose="020B0506000000020004" pitchFamily="34" charset="0"/>
              </a:rPr>
              <a:t> </a:t>
            </a:r>
            <a:r>
              <a:rPr lang="en-GB" sz="2800" b="1" dirty="0" smtClean="0">
                <a:solidFill>
                  <a:srgbClr val="FF0000"/>
                </a:solidFill>
                <a:latin typeface="EC Square Sans Pro Light" panose="020B0506000000020004" pitchFamily="34" charset="0"/>
              </a:rPr>
              <a:t>registrations since 16</a:t>
            </a:r>
            <a:r>
              <a:rPr lang="en-GB" sz="2800" b="1" baseline="30000" dirty="0" smtClean="0">
                <a:solidFill>
                  <a:srgbClr val="FF0000"/>
                </a:solidFill>
                <a:latin typeface="EC Square Sans Pro Light" panose="020B0506000000020004" pitchFamily="34" charset="0"/>
              </a:rPr>
              <a:t>th</a:t>
            </a:r>
            <a:r>
              <a:rPr lang="en-GB" sz="2800" b="1" dirty="0" smtClean="0">
                <a:solidFill>
                  <a:srgbClr val="FF0000"/>
                </a:solidFill>
                <a:latin typeface="EC Square Sans Pro Light" panose="020B0506000000020004" pitchFamily="34" charset="0"/>
              </a:rPr>
              <a:t> December</a:t>
            </a:r>
            <a:endParaRPr kumimoji="0" lang="en-GB" sz="2800" b="1" i="0" u="none" strike="noStrike" kern="1200" cap="none" spc="0" normalizeH="0" baseline="0" noProof="0" dirty="0">
              <a:ln>
                <a:noFill/>
              </a:ln>
              <a:solidFill>
                <a:srgbClr val="FF0000"/>
              </a:solidFill>
              <a:effectLst/>
              <a:uLnTx/>
              <a:uFillTx/>
              <a:latin typeface="EC Square Sans Pro Light" panose="020B05060000000200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D4D4D"/>
                </a:solidFill>
                <a:effectLst/>
                <a:uLnTx/>
                <a:uFillTx/>
                <a:latin typeface="EC Square Sans Pro Light" panose="020B0506000000020004" pitchFamily="34" charset="0"/>
                <a:ea typeface="Calibri" panose="020F0502020204030204" pitchFamily="34" charset="0"/>
                <a:cs typeface="+mn-cs"/>
              </a:rPr>
              <a:t>Invitation and flyer have been sent </a:t>
            </a:r>
            <a:r>
              <a:rPr kumimoji="0" lang="en-US" sz="1600" b="0" i="0" u="none" strike="noStrike" kern="1200" cap="none" spc="0" normalizeH="0" baseline="0" noProof="0" dirty="0">
                <a:ln>
                  <a:noFill/>
                </a:ln>
                <a:solidFill>
                  <a:srgbClr val="4D4D4D"/>
                </a:solidFill>
                <a:effectLst/>
                <a:uLnTx/>
                <a:uFillTx/>
                <a:latin typeface="EC Square Sans Pro Light" panose="020B0506000000020004" pitchFamily="34" charset="0"/>
                <a:ea typeface="Calibri" panose="020F0502020204030204" pitchFamily="34" charset="0"/>
                <a:cs typeface="+mn-cs"/>
              </a:rPr>
              <a:t>to 8,500+ contacts in our database. The registration platform is now open.</a:t>
            </a:r>
            <a:endParaRPr kumimoji="0" lang="en-GB" sz="1600" b="0" i="0" u="none" strike="noStrike" kern="1200" cap="none" spc="0" normalizeH="0" baseline="0" noProof="0" dirty="0">
              <a:ln>
                <a:noFill/>
              </a:ln>
              <a:solidFill>
                <a:srgbClr val="0070C0"/>
              </a:solidFill>
              <a:effectLst/>
              <a:uLnTx/>
              <a:uFillTx/>
              <a:latin typeface="EC Square Sans Pro Light" panose="020B0506000000020004" pitchFamily="34" charset="0"/>
              <a:ea typeface="+mn-ea"/>
              <a:cs typeface="+mn-cs"/>
            </a:endParaRPr>
          </a:p>
        </p:txBody>
      </p:sp>
      <p:pic>
        <p:nvPicPr>
          <p:cNvPr id="4" name="Picture 3"/>
          <p:cNvPicPr>
            <a:picLocks noChangeAspect="1"/>
          </p:cNvPicPr>
          <p:nvPr/>
        </p:nvPicPr>
        <p:blipFill>
          <a:blip r:embed="rId2"/>
          <a:stretch>
            <a:fillRect/>
          </a:stretch>
        </p:blipFill>
        <p:spPr>
          <a:xfrm>
            <a:off x="1124554" y="2132839"/>
            <a:ext cx="3074808" cy="4316226"/>
          </a:xfrm>
          <a:prstGeom prst="rect">
            <a:avLst/>
          </a:prstGeom>
        </p:spPr>
      </p:pic>
      <p:pic>
        <p:nvPicPr>
          <p:cNvPr id="5" name="Picture 4"/>
          <p:cNvPicPr>
            <a:picLocks noChangeAspect="1"/>
          </p:cNvPicPr>
          <p:nvPr/>
        </p:nvPicPr>
        <p:blipFill rotWithShape="1">
          <a:blip r:embed="rId3"/>
          <a:srcRect b="48612"/>
          <a:stretch/>
        </p:blipFill>
        <p:spPr>
          <a:xfrm>
            <a:off x="4877458" y="2465416"/>
            <a:ext cx="2140605" cy="2997726"/>
          </a:xfrm>
          <a:prstGeom prst="rect">
            <a:avLst/>
          </a:prstGeom>
        </p:spPr>
      </p:pic>
      <p:pic>
        <p:nvPicPr>
          <p:cNvPr id="6" name="Picture 5"/>
          <p:cNvPicPr>
            <a:picLocks noChangeAspect="1"/>
          </p:cNvPicPr>
          <p:nvPr/>
        </p:nvPicPr>
        <p:blipFill rotWithShape="1">
          <a:blip r:embed="rId4"/>
          <a:srcRect l="1764" t="52180" b="331"/>
          <a:stretch/>
        </p:blipFill>
        <p:spPr>
          <a:xfrm>
            <a:off x="7178040" y="2465416"/>
            <a:ext cx="2274375" cy="2997726"/>
          </a:xfrm>
          <a:prstGeom prst="rect">
            <a:avLst/>
          </a:prstGeom>
        </p:spPr>
      </p:pic>
    </p:spTree>
    <p:extLst>
      <p:ext uri="{BB962C8B-B14F-4D97-AF65-F5344CB8AC3E}">
        <p14:creationId xmlns:p14="http://schemas.microsoft.com/office/powerpoint/2010/main" val="41766704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7D86FB-2A90-4D28-A000-828B9974FF5D}"/>
              </a:ext>
            </a:extLst>
          </p:cNvPr>
          <p:cNvSpPr>
            <a:spLocks noGrp="1"/>
          </p:cNvSpPr>
          <p:nvPr>
            <p:ph type="title"/>
          </p:nvPr>
        </p:nvSpPr>
        <p:spPr/>
        <p:txBody>
          <a:bodyPr/>
          <a:lstStyle/>
          <a:p>
            <a:r>
              <a:rPr lang="en-US" dirty="0"/>
              <a:t>Business Outcome &amp; Calls for Action</a:t>
            </a:r>
          </a:p>
        </p:txBody>
      </p:sp>
      <p:graphicFrame>
        <p:nvGraphicFramePr>
          <p:cNvPr id="12" name="Diagram 11">
            <a:extLst>
              <a:ext uri="{FF2B5EF4-FFF2-40B4-BE49-F238E27FC236}">
                <a16:creationId xmlns:a16="http://schemas.microsoft.com/office/drawing/2014/main" id="{66218113-0764-4D95-AE5B-4FE7C8C43D2A}"/>
              </a:ext>
            </a:extLst>
          </p:cNvPr>
          <p:cNvGraphicFramePr/>
          <p:nvPr>
            <p:extLst/>
          </p:nvPr>
        </p:nvGraphicFramePr>
        <p:xfrm>
          <a:off x="516326" y="1546571"/>
          <a:ext cx="10611219" cy="2371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a:extLst>
              <a:ext uri="{FF2B5EF4-FFF2-40B4-BE49-F238E27FC236}">
                <a16:creationId xmlns:a16="http://schemas.microsoft.com/office/drawing/2014/main" id="{964E4C61-558F-4A8C-9150-1A5733CC8BE5}"/>
              </a:ext>
            </a:extLst>
          </p:cNvPr>
          <p:cNvSpPr txBox="1"/>
          <p:nvPr/>
        </p:nvSpPr>
        <p:spPr>
          <a:xfrm>
            <a:off x="664233" y="3839015"/>
            <a:ext cx="10533650" cy="255454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Arial"/>
                <a:ea typeface="+mn-ea"/>
                <a:cs typeface="+mn-cs"/>
              </a:rPr>
              <a:t>How can I provide input?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4D4D4D">
                    <a:lumMod val="50000"/>
                  </a:srgbClr>
                </a:solidFill>
                <a:effectLst/>
                <a:uLnTx/>
                <a:uFillTx/>
                <a:latin typeface="Calibri" panose="020F0502020204030204" pitchFamily="34" charset="0"/>
                <a:ea typeface="+mn-ea"/>
                <a:cs typeface="Times New Roman" panose="02020603050405020304" pitchFamily="18" charset="0"/>
              </a:rPr>
              <a:t>Each working group member can input on proposed Business Outcome and Call for Action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4D4D4D">
                    <a:lumMod val="50000"/>
                  </a:srgbClr>
                </a:solidFill>
                <a:effectLst/>
                <a:uLnTx/>
                <a:uFillTx/>
                <a:latin typeface="Calibri" panose="020F0502020204030204" pitchFamily="34" charset="0"/>
                <a:ea typeface="+mn-ea"/>
                <a:cs typeface="Times New Roman" panose="02020603050405020304" pitchFamily="18" charset="0"/>
              </a:rPr>
              <a:t>Working group member </a:t>
            </a:r>
            <a:r>
              <a:rPr kumimoji="0" lang="en-US" sz="1600" b="0" i="0" u="none" strike="noStrike" kern="1200" cap="none" spc="0" normalizeH="0" baseline="0" noProof="0" dirty="0" err="1">
                <a:ln>
                  <a:noFill/>
                </a:ln>
                <a:solidFill>
                  <a:srgbClr val="4D4D4D">
                    <a:lumMod val="50000"/>
                  </a:srgbClr>
                </a:solidFill>
                <a:effectLst/>
                <a:uLnTx/>
                <a:uFillTx/>
                <a:latin typeface="Calibri" panose="020F0502020204030204" pitchFamily="34" charset="0"/>
                <a:ea typeface="+mn-ea"/>
                <a:cs typeface="Times New Roman" panose="02020603050405020304" pitchFamily="18" charset="0"/>
              </a:rPr>
              <a:t>organisations</a:t>
            </a:r>
            <a:r>
              <a:rPr kumimoji="0" lang="en-US" sz="1600" b="0" i="0" u="none" strike="noStrike" kern="1200" cap="none" spc="0" normalizeH="0" baseline="0" noProof="0" dirty="0">
                <a:ln>
                  <a:noFill/>
                </a:ln>
                <a:solidFill>
                  <a:srgbClr val="4D4D4D">
                    <a:lumMod val="50000"/>
                  </a:srgbClr>
                </a:solidFill>
                <a:effectLst/>
                <a:uLnTx/>
                <a:uFillTx/>
                <a:latin typeface="Calibri" panose="020F0502020204030204" pitchFamily="34" charset="0"/>
                <a:ea typeface="+mn-ea"/>
                <a:cs typeface="Times New Roman" panose="02020603050405020304" pitchFamily="18" charset="0"/>
              </a:rPr>
              <a:t> are encouraged to consult their members on the proposed declarations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4D4D4D">
                  <a:lumMod val="50000"/>
                </a:srgbClr>
              </a:solidFill>
              <a:effectLst/>
              <a:uLnTx/>
              <a:uFillTx/>
              <a:latin typeface="Calibri" panose="020F0502020204030204" pitchFamily="34"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Arial"/>
                <a:ea typeface="+mn-ea"/>
                <a:cs typeface="+mn-cs"/>
              </a:rPr>
              <a:t>How will it be used once </a:t>
            </a:r>
            <a:r>
              <a:rPr kumimoji="0" lang="en-US" sz="1600" b="1" i="0" u="none" strike="noStrike" kern="1200" cap="none" spc="0" normalizeH="0" baseline="0" noProof="0" dirty="0" err="1">
                <a:ln>
                  <a:noFill/>
                </a:ln>
                <a:solidFill>
                  <a:srgbClr val="0070C0"/>
                </a:solidFill>
                <a:effectLst/>
                <a:uLnTx/>
                <a:uFillTx/>
                <a:latin typeface="Arial"/>
                <a:ea typeface="+mn-ea"/>
                <a:cs typeface="+mn-cs"/>
              </a:rPr>
              <a:t>finalised</a:t>
            </a:r>
            <a:r>
              <a:rPr kumimoji="0" lang="en-US" sz="1600" b="1" i="0" u="none" strike="noStrike" kern="1200" cap="none" spc="0" normalizeH="0" baseline="0" noProof="0" dirty="0">
                <a:ln>
                  <a:noFill/>
                </a:ln>
                <a:solidFill>
                  <a:srgbClr val="0070C0"/>
                </a:solidFill>
                <a:effectLst/>
                <a:uLnTx/>
                <a:uFillTx/>
                <a:latin typeface="Arial"/>
                <a:ea typeface="+mn-ea"/>
                <a:cs typeface="+mn-cs"/>
              </a:rPr>
              <a: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4D4D4D">
                    <a:lumMod val="50000"/>
                  </a:srgbClr>
                </a:solidFill>
                <a:effectLst/>
                <a:uLnTx/>
                <a:uFillTx/>
                <a:latin typeface="Calibri" panose="020F0502020204030204" pitchFamily="34" charset="0"/>
                <a:ea typeface="+mn-ea"/>
                <a:cs typeface="Times New Roman" panose="02020603050405020304" pitchFamily="18" charset="0"/>
              </a:rPr>
              <a:t>Private sector organizations across both continents to mainstream key priorities into respective strategies, action  plans, </a:t>
            </a:r>
            <a:r>
              <a:rPr kumimoji="0" lang="en-US" sz="1600" b="0" i="0" u="none" strike="noStrike" kern="1200" cap="none" spc="0" normalizeH="0" baseline="0" noProof="0" dirty="0" err="1">
                <a:ln>
                  <a:noFill/>
                </a:ln>
                <a:solidFill>
                  <a:srgbClr val="4D4D4D">
                    <a:lumMod val="50000"/>
                  </a:srgbClr>
                </a:solidFill>
                <a:effectLst/>
                <a:uLnTx/>
                <a:uFillTx/>
                <a:latin typeface="Calibri" panose="020F0502020204030204" pitchFamily="34" charset="0"/>
                <a:ea typeface="+mn-ea"/>
                <a:cs typeface="Times New Roman" panose="02020603050405020304" pitchFamily="18" charset="0"/>
              </a:rPr>
              <a:t>ect</a:t>
            </a:r>
            <a:r>
              <a:rPr kumimoji="0" lang="en-US" sz="1600" b="0" i="0" u="none" strike="noStrike" kern="1200" cap="none" spc="0" normalizeH="0" baseline="0" noProof="0" dirty="0">
                <a:ln>
                  <a:noFill/>
                </a:ln>
                <a:solidFill>
                  <a:srgbClr val="4D4D4D">
                    <a:lumMod val="50000"/>
                  </a:srgbClr>
                </a:solidFill>
                <a:effectLst/>
                <a:uLnTx/>
                <a:uFillTx/>
                <a:latin typeface="Calibri" panose="020F0502020204030204" pitchFamily="34" charset="0"/>
                <a:ea typeface="+mn-ea"/>
                <a:cs typeface="Times New Roman" panose="02020603050405020304" pitchFamily="18" charset="0"/>
              </a:rPr>
              <a: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4D4D4D">
                    <a:lumMod val="50000"/>
                  </a:srgbClr>
                </a:solidFill>
                <a:effectLst/>
                <a:uLnTx/>
                <a:uFillTx/>
                <a:latin typeface="Calibri" panose="020F0502020204030204" pitchFamily="34" charset="0"/>
                <a:ea typeface="+mn-ea"/>
                <a:cs typeface="Times New Roman" panose="02020603050405020304" pitchFamily="18" charset="0"/>
              </a:rPr>
              <a:t>Development partners to use for designing funding instruments and </a:t>
            </a:r>
            <a:r>
              <a:rPr kumimoji="0" lang="en-US" sz="1600" b="0" i="0" u="none" strike="noStrike" kern="1200" cap="none" spc="0" normalizeH="0" baseline="0" noProof="0" dirty="0" err="1">
                <a:ln>
                  <a:noFill/>
                </a:ln>
                <a:solidFill>
                  <a:srgbClr val="4D4D4D">
                    <a:lumMod val="50000"/>
                  </a:srgbClr>
                </a:solidFill>
                <a:effectLst/>
                <a:uLnTx/>
                <a:uFillTx/>
                <a:latin typeface="Calibri" panose="020F0502020204030204" pitchFamily="34" charset="0"/>
                <a:ea typeface="+mn-ea"/>
                <a:cs typeface="Times New Roman" panose="02020603050405020304" pitchFamily="18" charset="0"/>
              </a:rPr>
              <a:t>programmes</a:t>
            </a:r>
            <a:endParaRPr kumimoji="0" lang="en-US" sz="1600" b="0" i="0" u="none" strike="noStrike" kern="1200" cap="none" spc="0" normalizeH="0" baseline="0" noProof="0" dirty="0">
              <a:ln>
                <a:noFill/>
              </a:ln>
              <a:solidFill>
                <a:srgbClr val="4D4D4D">
                  <a:lumMod val="50000"/>
                </a:srgbClr>
              </a:solidFill>
              <a:effectLst/>
              <a:uLnTx/>
              <a:uFillTx/>
              <a:latin typeface="Calibri" panose="020F0502020204030204" pitchFamily="34" charset="0"/>
              <a:ea typeface="+mn-ea"/>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4D4D4D">
                    <a:lumMod val="50000"/>
                  </a:srgbClr>
                </a:solidFill>
                <a:effectLst/>
                <a:uLnTx/>
                <a:uFillTx/>
                <a:latin typeface="Calibri" panose="020F0502020204030204" pitchFamily="34" charset="0"/>
                <a:ea typeface="+mn-ea"/>
                <a:cs typeface="Times New Roman" panose="02020603050405020304" pitchFamily="18" charset="0"/>
              </a:rPr>
              <a:t>Development finance institutions to mainstream into funding policies and design financing instruments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4D4D4D">
                    <a:lumMod val="50000"/>
                  </a:srgbClr>
                </a:solidFill>
                <a:effectLst/>
                <a:uLnTx/>
                <a:uFillTx/>
                <a:latin typeface="Calibri" panose="020F0502020204030204" pitchFamily="34" charset="0"/>
                <a:ea typeface="+mn-ea"/>
                <a:cs typeface="Times New Roman" panose="02020603050405020304" pitchFamily="18" charset="0"/>
              </a:rPr>
              <a:t>Government institutions to mainstream into policies and </a:t>
            </a:r>
            <a:r>
              <a:rPr kumimoji="0" lang="en-US" sz="1600" b="0" i="0" u="none" strike="noStrike" kern="1200" cap="none" spc="0" normalizeH="0" baseline="0" noProof="0" dirty="0" err="1">
                <a:ln>
                  <a:noFill/>
                </a:ln>
                <a:solidFill>
                  <a:srgbClr val="4D4D4D">
                    <a:lumMod val="50000"/>
                  </a:srgbClr>
                </a:solidFill>
                <a:effectLst/>
                <a:uLnTx/>
                <a:uFillTx/>
                <a:latin typeface="Calibri" panose="020F0502020204030204" pitchFamily="34" charset="0"/>
                <a:ea typeface="+mn-ea"/>
                <a:cs typeface="Times New Roman" panose="02020603050405020304" pitchFamily="18" charset="0"/>
              </a:rPr>
              <a:t>programmes</a:t>
            </a:r>
            <a:endParaRPr kumimoji="0" lang="en-US" sz="1600" b="0" i="0" u="none" strike="noStrike" kern="1200" cap="none" spc="0" normalizeH="0" baseline="0" noProof="0" dirty="0">
              <a:ln>
                <a:noFill/>
              </a:ln>
              <a:solidFill>
                <a:srgbClr val="4D4D4D">
                  <a:lumMod val="50000"/>
                </a:srgbClr>
              </a:solidFill>
              <a:effectLst/>
              <a:uLnTx/>
              <a:uFillTx/>
              <a:latin typeface="Calibri" panose="020F050202020403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32546091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7D86FB-2A90-4D28-A000-828B9974FF5D}"/>
              </a:ext>
            </a:extLst>
          </p:cNvPr>
          <p:cNvSpPr>
            <a:spLocks noGrp="1"/>
          </p:cNvSpPr>
          <p:nvPr>
            <p:ph type="title"/>
          </p:nvPr>
        </p:nvSpPr>
        <p:spPr/>
        <p:txBody>
          <a:bodyPr/>
          <a:lstStyle/>
          <a:p>
            <a:r>
              <a:rPr lang="en-US" dirty="0"/>
              <a:t>Business Outcome &amp; Calls for Action</a:t>
            </a:r>
          </a:p>
        </p:txBody>
      </p:sp>
      <p:sp>
        <p:nvSpPr>
          <p:cNvPr id="2" name="Rectangle 1"/>
          <p:cNvSpPr/>
          <p:nvPr/>
        </p:nvSpPr>
        <p:spPr>
          <a:xfrm>
            <a:off x="791162" y="3498504"/>
            <a:ext cx="9506389" cy="175577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Example of Business Declaration - Health WG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sng" strike="noStrike" kern="1200" cap="none" spc="0" normalizeH="0" baseline="0" noProof="0" dirty="0">
                <a:ln>
                  <a:noFill/>
                </a:ln>
                <a:solidFill>
                  <a:srgbClr val="4D4D4D">
                    <a:lumMod val="50000"/>
                  </a:srgbClr>
                </a:solidFill>
                <a:effectLst/>
                <a:uLnTx/>
                <a:uFillTx/>
                <a:latin typeface="Calibri" panose="020F0502020204030204" pitchFamily="34" charset="0"/>
                <a:ea typeface="+mn-ea"/>
                <a:cs typeface="Calibri" panose="020F0502020204030204" pitchFamily="34" charset="0"/>
              </a:rPr>
              <a:t>Business Outcome</a:t>
            </a:r>
            <a:r>
              <a:rPr kumimoji="0" lang="en-US" sz="1600" b="0" i="0" u="none" strike="noStrike" kern="1200" cap="none" spc="0" normalizeH="0" baseline="0" noProof="0" dirty="0">
                <a:ln>
                  <a:noFill/>
                </a:ln>
                <a:solidFill>
                  <a:srgbClr val="4D4D4D">
                    <a:lumMod val="50000"/>
                  </a:srgbClr>
                </a:solidFill>
                <a:effectLst/>
                <a:uLnTx/>
                <a:uFillTx/>
                <a:latin typeface="Calibri" panose="020F0502020204030204" pitchFamily="34" charset="0"/>
                <a:ea typeface="+mn-ea"/>
                <a:cs typeface="Calibri" panose="020F0502020204030204" pitchFamily="34" charset="0"/>
              </a:rPr>
              <a:t>: Set up a pan-African Fund for R&amp;D support for Start-Up in pharmaceutical production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sng" strike="noStrike" kern="1200" cap="none" spc="0" normalizeH="0" baseline="0" noProof="0" dirty="0">
              <a:ln>
                <a:noFill/>
              </a:ln>
              <a:solidFill>
                <a:srgbClr val="4D4D4D">
                  <a:lumMod val="50000"/>
                </a:srgbClr>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sng" strike="noStrike" kern="1200" cap="none" spc="0" normalizeH="0" baseline="0" noProof="0" dirty="0">
                <a:ln>
                  <a:noFill/>
                </a:ln>
                <a:solidFill>
                  <a:srgbClr val="4D4D4D">
                    <a:lumMod val="50000"/>
                  </a:srgbClr>
                </a:solidFill>
                <a:effectLst/>
                <a:uLnTx/>
                <a:uFillTx/>
                <a:latin typeface="Calibri" panose="020F0502020204030204" pitchFamily="34" charset="0"/>
                <a:ea typeface="+mn-ea"/>
                <a:cs typeface="Calibri" panose="020F0502020204030204" pitchFamily="34" charset="0"/>
              </a:rPr>
              <a:t>Call for Action</a:t>
            </a:r>
            <a:r>
              <a:rPr kumimoji="0" lang="en-US" sz="1600" b="0" i="0" u="none" strike="noStrike" kern="1200" cap="none" spc="0" normalizeH="0" baseline="0" noProof="0" dirty="0">
                <a:ln>
                  <a:noFill/>
                </a:ln>
                <a:solidFill>
                  <a:srgbClr val="4D4D4D">
                    <a:lumMod val="50000"/>
                  </a:srgbClr>
                </a:solidFill>
                <a:effectLst/>
                <a:uLnTx/>
                <a:uFillTx/>
                <a:latin typeface="Calibri" panose="020F0502020204030204" pitchFamily="34" charset="0"/>
                <a:ea typeface="+mn-ea"/>
                <a:cs typeface="Calibri" panose="020F0502020204030204" pitchFamily="34" charset="0"/>
              </a:rPr>
              <a:t>: Reduction of bound tariffs on inputs such as APIs and pharmaceutical </a:t>
            </a:r>
          </a:p>
        </p:txBody>
      </p:sp>
      <p:sp>
        <p:nvSpPr>
          <p:cNvPr id="6" name="ZoneTexte 7">
            <a:extLst>
              <a:ext uri="{FF2B5EF4-FFF2-40B4-BE49-F238E27FC236}">
                <a16:creationId xmlns:a16="http://schemas.microsoft.com/office/drawing/2014/main" id="{36174701-2BB3-43FE-B115-7FB15A2A7B55}"/>
              </a:ext>
            </a:extLst>
          </p:cNvPr>
          <p:cNvSpPr txBox="1"/>
          <p:nvPr/>
        </p:nvSpPr>
        <p:spPr>
          <a:xfrm>
            <a:off x="791162" y="2091263"/>
            <a:ext cx="9250176"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Arial"/>
                <a:ea typeface="+mn-ea"/>
                <a:cs typeface="+mn-cs"/>
              </a:rPr>
              <a:t>Guiding points for drafting team: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4D4D4D">
                    <a:lumMod val="50000"/>
                  </a:srgbClr>
                </a:solidFill>
                <a:effectLst/>
                <a:uLnTx/>
                <a:uFillTx/>
                <a:latin typeface="Calibri" panose="020F0502020204030204" pitchFamily="34" charset="0"/>
                <a:ea typeface="+mn-ea"/>
                <a:cs typeface="Calibri" panose="020F0502020204030204" pitchFamily="34" charset="0"/>
              </a:rPr>
              <a:t>Encapsulate all WG deliverables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4D4D4D">
                    <a:lumMod val="50000"/>
                  </a:srgbClr>
                </a:solidFill>
                <a:effectLst/>
                <a:uLnTx/>
                <a:uFillTx/>
                <a:latin typeface="Calibri" panose="020F0502020204030204" pitchFamily="34" charset="0"/>
                <a:ea typeface="+mn-ea"/>
                <a:cs typeface="Calibri" panose="020F0502020204030204" pitchFamily="34" charset="0"/>
              </a:rPr>
              <a:t>Concise, Actionable and Time-bound and Participatory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4D4D4D">
                    <a:lumMod val="50000"/>
                  </a:srgbClr>
                </a:solidFill>
                <a:effectLst/>
                <a:uLnTx/>
                <a:uFillTx/>
                <a:latin typeface="Calibri" panose="020F0502020204030204" pitchFamily="34" charset="0"/>
                <a:ea typeface="+mn-ea"/>
                <a:cs typeface="Calibri" panose="020F0502020204030204" pitchFamily="34" charset="0"/>
              </a:rPr>
              <a:t>Monitoring framework</a:t>
            </a:r>
            <a:endParaRPr kumimoji="0" lang="en-US" sz="1600" b="1" i="0" u="none" strike="noStrike" kern="1200" cap="none" spc="0" normalizeH="0" baseline="0" noProof="0" dirty="0">
              <a:ln>
                <a:noFill/>
              </a:ln>
              <a:solidFill>
                <a:srgbClr val="4D4D4D">
                  <a:lumMod val="50000"/>
                </a:srgbClr>
              </a:solidFill>
              <a:effectLst/>
              <a:uLnTx/>
              <a:uFillTx/>
              <a:latin typeface="Calibri" panose="020F050202020403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4521481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Key Milestones</a:t>
            </a:r>
            <a:endParaRPr lang="en-GB" dirty="0"/>
          </a:p>
        </p:txBody>
      </p:sp>
    </p:spTree>
    <p:extLst>
      <p:ext uri="{BB962C8B-B14F-4D97-AF65-F5344CB8AC3E}">
        <p14:creationId xmlns:p14="http://schemas.microsoft.com/office/powerpoint/2010/main" val="32431901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1065943" y="88883"/>
            <a:ext cx="9099423" cy="782357"/>
          </a:xfrm>
        </p:spPr>
        <p:txBody>
          <a:bodyPr/>
          <a:lstStyle/>
          <a:p>
            <a:r>
              <a:rPr lang="en-GB" sz="4000" b="1" dirty="0">
                <a:solidFill>
                  <a:schemeClr val="tx2">
                    <a:lumMod val="75000"/>
                  </a:schemeClr>
                </a:solidFill>
                <a:latin typeface="+mn-lt"/>
                <a:ea typeface="+mn-ea"/>
                <a:cs typeface="+mn-cs"/>
              </a:rPr>
              <a:t/>
            </a:r>
            <a:br>
              <a:rPr lang="en-GB" sz="4000" b="1" dirty="0">
                <a:solidFill>
                  <a:schemeClr val="tx2">
                    <a:lumMod val="75000"/>
                  </a:schemeClr>
                </a:solidFill>
                <a:latin typeface="+mn-lt"/>
                <a:ea typeface="+mn-ea"/>
                <a:cs typeface="+mn-cs"/>
              </a:rPr>
            </a:br>
            <a:r>
              <a:rPr lang="en-GB" sz="4000" b="1" dirty="0">
                <a:solidFill>
                  <a:schemeClr val="tx2">
                    <a:lumMod val="75000"/>
                  </a:schemeClr>
                </a:solidFill>
                <a:latin typeface="+mn-lt"/>
                <a:ea typeface="+mn-ea"/>
                <a:cs typeface="+mn-cs"/>
              </a:rPr>
              <a:t/>
            </a:r>
            <a:br>
              <a:rPr lang="en-GB" sz="4000" b="1" dirty="0">
                <a:solidFill>
                  <a:schemeClr val="tx2">
                    <a:lumMod val="75000"/>
                  </a:schemeClr>
                </a:solidFill>
                <a:latin typeface="+mn-lt"/>
                <a:ea typeface="+mn-ea"/>
                <a:cs typeface="+mn-cs"/>
              </a:rPr>
            </a:br>
            <a:r>
              <a:rPr lang="en-GB" sz="3600" b="1" dirty="0">
                <a:solidFill>
                  <a:schemeClr val="tx2">
                    <a:lumMod val="75000"/>
                  </a:schemeClr>
                </a:solidFill>
                <a:latin typeface="+mn-lt"/>
                <a:ea typeface="+mn-ea"/>
                <a:cs typeface="+mn-cs"/>
              </a:rPr>
              <a:t>Critical path &amp; milestones Overall Event</a:t>
            </a:r>
            <a:endParaRPr lang="en-GB" sz="4000" b="1" dirty="0">
              <a:solidFill>
                <a:schemeClr val="tx2">
                  <a:lumMod val="75000"/>
                </a:schemeClr>
              </a:solidFill>
              <a:latin typeface="+mn-lt"/>
              <a:ea typeface="+mn-ea"/>
              <a:cs typeface="+mn-cs"/>
            </a:endParaRPr>
          </a:p>
        </p:txBody>
      </p:sp>
      <p:sp>
        <p:nvSpPr>
          <p:cNvPr id="8" name="TextBox 16">
            <a:extLst>
              <a:ext uri="{FF2B5EF4-FFF2-40B4-BE49-F238E27FC236}">
                <a16:creationId xmlns:a16="http://schemas.microsoft.com/office/drawing/2014/main" id="{A25CF876-F60B-40E3-B156-637C5537A624}"/>
              </a:ext>
            </a:extLst>
          </p:cNvPr>
          <p:cNvSpPr txBox="1"/>
          <p:nvPr/>
        </p:nvSpPr>
        <p:spPr>
          <a:xfrm>
            <a:off x="5306941" y="2670589"/>
            <a:ext cx="2162479" cy="3655378"/>
          </a:xfrm>
          <a:prstGeom prst="rect">
            <a:avLst/>
          </a:prstGeom>
          <a:solidFill>
            <a:schemeClr val="tx2">
              <a:lumMod val="40000"/>
              <a:lumOff val="60000"/>
            </a:schemeClr>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srgbClr val="FFFF00"/>
                </a:solidFill>
                <a:effectLst/>
                <a:uLnTx/>
                <a:uFillTx/>
                <a:latin typeface="Arial"/>
                <a:ea typeface="+mn-ea"/>
                <a:cs typeface="Arial" charset="0"/>
              </a:rPr>
              <a:t>WG Members</a:t>
            </a:r>
          </a:p>
          <a:p>
            <a:pPr marL="136922" marR="0" lvl="0" indent="-136922"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300" b="0" i="0" u="none" strike="noStrike" kern="1200" cap="none" spc="0" normalizeH="0" noProof="0" dirty="0" smtClean="0">
              <a:ln>
                <a:noFill/>
              </a:ln>
              <a:solidFill>
                <a:srgbClr val="FFFFFF"/>
              </a:solidFill>
              <a:effectLst/>
              <a:uLnTx/>
              <a:uFillTx/>
              <a:latin typeface="Arial"/>
              <a:ea typeface="+mn-ea"/>
              <a:cs typeface="Arial" charset="0"/>
            </a:endParaRPr>
          </a:p>
          <a:p>
            <a:pPr marL="136922" lvl="0" indent="-136922">
              <a:buFont typeface="Arial" pitchFamily="34" charset="0"/>
              <a:buChar char="•"/>
              <a:defRPr/>
            </a:pPr>
            <a:r>
              <a:rPr lang="en-US" sz="1300" dirty="0">
                <a:solidFill>
                  <a:srgbClr val="FFFFFF"/>
                </a:solidFill>
                <a:cs typeface="Arial" charset="0"/>
              </a:rPr>
              <a:t>Completed all online events and deliverables</a:t>
            </a:r>
          </a:p>
          <a:p>
            <a:pPr marL="136922" lvl="0" indent="-136922">
              <a:buFont typeface="Arial" pitchFamily="34" charset="0"/>
              <a:buChar char="•"/>
              <a:defRPr/>
            </a:pPr>
            <a:r>
              <a:rPr lang="en-US" sz="1300" dirty="0">
                <a:solidFill>
                  <a:srgbClr val="FFFFFF"/>
                </a:solidFill>
                <a:cs typeface="Arial" charset="0"/>
              </a:rPr>
              <a:t>Awards, </a:t>
            </a:r>
            <a:r>
              <a:rPr lang="en-US" sz="1300" dirty="0" err="1">
                <a:solidFill>
                  <a:srgbClr val="FFFFFF"/>
                </a:solidFill>
                <a:cs typeface="Arial" charset="0"/>
              </a:rPr>
              <a:t>etc</a:t>
            </a:r>
            <a:r>
              <a:rPr lang="en-US" sz="1300" dirty="0">
                <a:solidFill>
                  <a:srgbClr val="FFFFFF"/>
                </a:solidFill>
                <a:cs typeface="Arial" charset="0"/>
              </a:rPr>
              <a:t>, WG activities for the event</a:t>
            </a:r>
          </a:p>
          <a:p>
            <a:pPr marL="136922" lvl="0" indent="-136922">
              <a:buFont typeface="Arial" pitchFamily="34" charset="0"/>
              <a:buChar char="•"/>
              <a:defRPr/>
            </a:pPr>
            <a:r>
              <a:rPr lang="en-US" sz="1300" dirty="0" err="1">
                <a:solidFill>
                  <a:srgbClr val="FFFFFF"/>
                </a:solidFill>
                <a:cs typeface="Arial" charset="0"/>
              </a:rPr>
              <a:t>Finalise</a:t>
            </a:r>
            <a:r>
              <a:rPr lang="en-US" sz="1300" dirty="0">
                <a:solidFill>
                  <a:srgbClr val="FFFFFF"/>
                </a:solidFill>
                <a:cs typeface="Arial" charset="0"/>
              </a:rPr>
              <a:t> travel &amp; logistic arrangements</a:t>
            </a:r>
          </a:p>
          <a:p>
            <a:pPr marL="136922" lvl="0" indent="-136922">
              <a:buFont typeface="Arial" pitchFamily="34" charset="0"/>
              <a:buChar char="•"/>
              <a:defRPr/>
            </a:pPr>
            <a:r>
              <a:rPr lang="en-US" sz="1300" dirty="0" err="1">
                <a:solidFill>
                  <a:srgbClr val="FFFFFF"/>
                </a:solidFill>
                <a:cs typeface="Arial" charset="0"/>
              </a:rPr>
              <a:t>Finalise</a:t>
            </a:r>
            <a:r>
              <a:rPr lang="en-US" sz="1300" dirty="0">
                <a:solidFill>
                  <a:srgbClr val="FFFFFF"/>
                </a:solidFill>
                <a:cs typeface="Arial" charset="0"/>
              </a:rPr>
              <a:t> conference kits</a:t>
            </a:r>
          </a:p>
          <a:p>
            <a:pPr marL="136922" lvl="0" indent="-136922">
              <a:buFont typeface="Arial" pitchFamily="34" charset="0"/>
              <a:buChar char="•"/>
              <a:defRPr/>
            </a:pPr>
            <a:r>
              <a:rPr lang="en-US" sz="1300" dirty="0">
                <a:solidFill>
                  <a:srgbClr val="FFFFFF"/>
                </a:solidFill>
                <a:cs typeface="Arial" charset="0"/>
              </a:rPr>
              <a:t>Complete test with </a:t>
            </a:r>
            <a:r>
              <a:rPr lang="en-US" sz="1300" dirty="0" err="1">
                <a:solidFill>
                  <a:srgbClr val="FFFFFF"/>
                </a:solidFill>
                <a:cs typeface="Arial" charset="0"/>
              </a:rPr>
              <a:t>Panellists</a:t>
            </a:r>
            <a:r>
              <a:rPr lang="en-US" sz="1300" dirty="0">
                <a:solidFill>
                  <a:srgbClr val="FFFFFF"/>
                </a:solidFill>
                <a:cs typeface="Arial" charset="0"/>
              </a:rPr>
              <a:t> &amp; moderators</a:t>
            </a:r>
          </a:p>
          <a:p>
            <a:pPr marL="136922" lvl="0" indent="-136922">
              <a:buFont typeface="Arial" pitchFamily="34" charset="0"/>
              <a:buChar char="•"/>
              <a:defRPr/>
            </a:pPr>
            <a:r>
              <a:rPr lang="en-US" sz="1300" dirty="0">
                <a:solidFill>
                  <a:srgbClr val="FFFFFF"/>
                </a:solidFill>
                <a:cs typeface="Arial" charset="0"/>
              </a:rPr>
              <a:t>Complete Media &amp; com</a:t>
            </a:r>
          </a:p>
          <a:p>
            <a:pPr marL="136922" marR="0" lvl="0" indent="-136922"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300" b="0" i="0" u="none" strike="noStrike" kern="1200" cap="none" spc="0" normalizeH="0" baseline="0" noProof="0" dirty="0">
              <a:ln>
                <a:noFill/>
              </a:ln>
              <a:solidFill>
                <a:srgbClr val="4D4D4D"/>
              </a:solidFill>
              <a:effectLst/>
              <a:uLnTx/>
              <a:uFillTx/>
              <a:latin typeface="Arial"/>
              <a:ea typeface="+mn-ea"/>
              <a:cs typeface="Arial" charset="0"/>
            </a:endParaRPr>
          </a:p>
          <a:p>
            <a:pPr marL="136922" marR="0" lvl="0" indent="-136922"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300" b="0" i="0" u="none" strike="noStrike" kern="1200" cap="none" spc="0" normalizeH="0" baseline="0" noProof="0" dirty="0">
              <a:ln>
                <a:noFill/>
              </a:ln>
              <a:solidFill>
                <a:srgbClr val="4D4D4D"/>
              </a:solidFill>
              <a:effectLst/>
              <a:uLnTx/>
              <a:uFillTx/>
              <a:latin typeface="Arial"/>
              <a:ea typeface="+mn-ea"/>
              <a:cs typeface="Arial" charset="0"/>
            </a:endParaRPr>
          </a:p>
          <a:p>
            <a:pPr marL="136922" marR="0" lvl="0" indent="-136922"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300" b="0" i="0" u="none" strike="noStrike" kern="1200" cap="none" spc="0" normalizeH="0" baseline="0" noProof="0" dirty="0">
              <a:ln>
                <a:noFill/>
              </a:ln>
              <a:solidFill>
                <a:srgbClr val="4D4D4D"/>
              </a:solidFill>
              <a:effectLst/>
              <a:uLnTx/>
              <a:uFillTx/>
              <a:latin typeface="Arial"/>
              <a:ea typeface="+mn-ea"/>
              <a:cs typeface="Arial" charset="0"/>
            </a:endParaRPr>
          </a:p>
          <a:p>
            <a:pPr marL="136922" marR="0" lvl="0" indent="-136922"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300" b="0" i="0" u="none" strike="noStrike" kern="1200" cap="none" spc="0" normalizeH="0" baseline="0" noProof="0" dirty="0">
              <a:ln>
                <a:noFill/>
              </a:ln>
              <a:solidFill>
                <a:srgbClr val="4D4D4D"/>
              </a:solidFill>
              <a:effectLst/>
              <a:uLnTx/>
              <a:uFillTx/>
              <a:latin typeface="Arial"/>
              <a:ea typeface="+mn-ea"/>
              <a:cs typeface="Arial" charset="0"/>
            </a:endParaRPr>
          </a:p>
          <a:p>
            <a:pPr marL="136922" marR="0" lvl="0" indent="-136922"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300" b="0" i="0" u="none" strike="noStrike" kern="1200" cap="none" spc="0" normalizeH="0" baseline="0" noProof="0" dirty="0">
              <a:ln>
                <a:noFill/>
              </a:ln>
              <a:solidFill>
                <a:srgbClr val="4D4D4D"/>
              </a:solidFill>
              <a:effectLst/>
              <a:uLnTx/>
              <a:uFillTx/>
              <a:latin typeface="Arial"/>
              <a:ea typeface="+mn-ea"/>
              <a:cs typeface="Arial" charset="0"/>
            </a:endParaRPr>
          </a:p>
          <a:p>
            <a:pPr marL="136922" marR="0" lvl="0" indent="-136922"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300" b="0" i="0" u="none" strike="noStrike" kern="1200" cap="none" spc="0" normalizeH="0" baseline="0" noProof="0" dirty="0">
              <a:ln>
                <a:noFill/>
              </a:ln>
              <a:solidFill>
                <a:srgbClr val="4D4D4D"/>
              </a:solidFill>
              <a:effectLst/>
              <a:uLnTx/>
              <a:uFillTx/>
              <a:latin typeface="Arial"/>
              <a:ea typeface="+mn-ea"/>
              <a:cs typeface="Arial" charset="0"/>
            </a:endParaRPr>
          </a:p>
          <a:p>
            <a:pPr marL="136922" marR="0" lvl="0" indent="-136922"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fr-FR" sz="1200" b="0" i="0" u="none" strike="noStrike" kern="1200" cap="none" spc="0" normalizeH="0" baseline="0" noProof="0" dirty="0">
              <a:ln>
                <a:noFill/>
              </a:ln>
              <a:solidFill>
                <a:srgbClr val="4D4D4D"/>
              </a:solidFill>
              <a:effectLst/>
              <a:uLnTx/>
              <a:uFillTx/>
              <a:latin typeface="Arial"/>
              <a:ea typeface="+mn-ea"/>
              <a:cs typeface="Arial" charset="0"/>
            </a:endParaRPr>
          </a:p>
        </p:txBody>
      </p:sp>
      <p:sp>
        <p:nvSpPr>
          <p:cNvPr id="11" name="TextBox 15">
            <a:extLst>
              <a:ext uri="{FF2B5EF4-FFF2-40B4-BE49-F238E27FC236}">
                <a16:creationId xmlns:a16="http://schemas.microsoft.com/office/drawing/2014/main" id="{682E2DBB-C143-4A55-972B-8A30B6156658}"/>
              </a:ext>
            </a:extLst>
          </p:cNvPr>
          <p:cNvSpPr txBox="1"/>
          <p:nvPr/>
        </p:nvSpPr>
        <p:spPr>
          <a:xfrm>
            <a:off x="3079495" y="2675341"/>
            <a:ext cx="2145096" cy="3658724"/>
          </a:xfrm>
          <a:prstGeom prst="rect">
            <a:avLst/>
          </a:prstGeom>
          <a:solidFill>
            <a:schemeClr val="tx2">
              <a:lumMod val="60000"/>
              <a:lumOff val="40000"/>
            </a:schemeClr>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srgbClr val="FFFF00"/>
                </a:solidFill>
                <a:effectLst/>
                <a:uLnTx/>
                <a:uFillTx/>
                <a:latin typeface="Arial"/>
                <a:ea typeface="+mn-ea"/>
                <a:cs typeface="Arial" charset="0"/>
              </a:rPr>
              <a:t>WG Members</a:t>
            </a:r>
          </a:p>
          <a:p>
            <a:pPr marL="136922" marR="0" lvl="0" indent="-136922"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300" b="0" i="0" u="none" strike="noStrike" kern="1200" cap="none" spc="0" normalizeH="0" baseline="0" noProof="0" dirty="0">
                <a:ln>
                  <a:noFill/>
                </a:ln>
                <a:solidFill>
                  <a:srgbClr val="FFFFFF"/>
                </a:solidFill>
                <a:effectLst/>
                <a:uLnTx/>
                <a:uFillTx/>
                <a:latin typeface="Arial"/>
                <a:ea typeface="+mn-ea"/>
                <a:cs typeface="Arial" charset="0"/>
              </a:rPr>
              <a:t>Pursue WG meetings for mapping, topics, agenda, speakers, guest</a:t>
            </a:r>
          </a:p>
          <a:p>
            <a:pPr marL="136922" marR="0" lvl="0" indent="-136922"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fr-FR" sz="1200" b="0" i="0" u="none" strike="noStrike" kern="1200" cap="none" spc="0" normalizeH="0" baseline="0" noProof="0" dirty="0">
                <a:ln>
                  <a:noFill/>
                </a:ln>
                <a:solidFill>
                  <a:srgbClr val="FFFFFF"/>
                </a:solidFill>
                <a:effectLst/>
                <a:uLnTx/>
                <a:uFillTx/>
                <a:latin typeface="Arial"/>
                <a:ea typeface="+mn-ea"/>
                <a:cs typeface="Arial" charset="0"/>
              </a:rPr>
              <a:t>Contact &amp; </a:t>
            </a:r>
            <a:r>
              <a:rPr kumimoji="0" lang="en-GB" sz="1200" b="0" i="0" u="none" strike="noStrike" kern="1200" cap="none" spc="0" normalizeH="0" baseline="0" noProof="0" dirty="0">
                <a:ln>
                  <a:noFill/>
                </a:ln>
                <a:solidFill>
                  <a:srgbClr val="FFFFFF"/>
                </a:solidFill>
                <a:effectLst/>
                <a:uLnTx/>
                <a:uFillTx/>
                <a:latin typeface="Arial"/>
                <a:ea typeface="+mn-ea"/>
                <a:cs typeface="Arial" charset="0"/>
              </a:rPr>
              <a:t>secure</a:t>
            </a:r>
            <a:r>
              <a:rPr kumimoji="0" lang="fr-FR" sz="1200" b="0" i="0" u="none" strike="noStrike" kern="1200" cap="none" spc="0" normalizeH="0" baseline="0" noProof="0" dirty="0">
                <a:ln>
                  <a:noFill/>
                </a:ln>
                <a:solidFill>
                  <a:srgbClr val="FFFFFF"/>
                </a:solidFill>
                <a:effectLst/>
                <a:uLnTx/>
                <a:uFillTx/>
                <a:latin typeface="Arial"/>
                <a:ea typeface="+mn-ea"/>
                <a:cs typeface="Arial" charset="0"/>
              </a:rPr>
              <a:t> speakers' participation</a:t>
            </a:r>
          </a:p>
          <a:p>
            <a:pPr marL="136922" marR="0" lvl="0" indent="-136922"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srgbClr val="FFFFFF"/>
                </a:solidFill>
                <a:effectLst/>
                <a:uLnTx/>
                <a:uFillTx/>
                <a:latin typeface="Arial"/>
                <a:ea typeface="+mn-ea"/>
                <a:cs typeface="Arial" charset="0"/>
              </a:rPr>
              <a:t>Draft sponsored guest list</a:t>
            </a:r>
          </a:p>
          <a:p>
            <a:pPr marL="136922" marR="0" lvl="0" indent="-136922"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srgbClr val="FFFFFF"/>
                </a:solidFill>
                <a:effectLst/>
                <a:uLnTx/>
                <a:uFillTx/>
                <a:latin typeface="Arial"/>
                <a:ea typeface="+mn-ea"/>
                <a:cs typeface="Arial" charset="0"/>
              </a:rPr>
              <a:t>Preliminary </a:t>
            </a:r>
            <a:r>
              <a:rPr kumimoji="0" lang="fr-FR" sz="1200" b="0" i="0" u="none" strike="noStrike" kern="1200" cap="none" spc="0" normalizeH="0" baseline="0" noProof="0" dirty="0">
                <a:ln>
                  <a:noFill/>
                </a:ln>
                <a:solidFill>
                  <a:srgbClr val="FFFFFF"/>
                </a:solidFill>
                <a:effectLst/>
                <a:uLnTx/>
                <a:uFillTx/>
                <a:latin typeface="Arial"/>
                <a:ea typeface="+mn-ea"/>
                <a:cs typeface="Arial" charset="0"/>
              </a:rPr>
              <a:t>List of all online </a:t>
            </a:r>
            <a:r>
              <a:rPr kumimoji="0" lang="en-US" sz="1200" b="0" i="0" u="none" strike="noStrike" kern="1200" cap="none" spc="0" normalizeH="0" baseline="0" noProof="0" dirty="0">
                <a:ln>
                  <a:noFill/>
                </a:ln>
                <a:solidFill>
                  <a:srgbClr val="FFFFFF"/>
                </a:solidFill>
                <a:effectLst/>
                <a:uLnTx/>
                <a:uFillTx/>
                <a:latin typeface="Arial"/>
                <a:ea typeface="+mn-ea"/>
                <a:cs typeface="Arial" charset="0"/>
              </a:rPr>
              <a:t>events</a:t>
            </a:r>
          </a:p>
          <a:p>
            <a:pPr marL="136922" marR="0" lvl="0" indent="-136922"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srgbClr val="FFFFFF"/>
                </a:solidFill>
                <a:effectLst/>
                <a:uLnTx/>
                <a:uFillTx/>
                <a:latin typeface="Arial"/>
                <a:ea typeface="+mn-ea"/>
                <a:cs typeface="Arial" charset="0"/>
              </a:rPr>
              <a:t>Preliminary List of partner </a:t>
            </a:r>
            <a:r>
              <a:rPr kumimoji="0" lang="en-US" sz="1200" b="0" i="0" u="none" strike="noStrike" kern="1200" cap="none" spc="0" normalizeH="0" baseline="0" noProof="0" dirty="0" smtClean="0">
                <a:ln>
                  <a:noFill/>
                </a:ln>
                <a:solidFill>
                  <a:srgbClr val="FFFFFF"/>
                </a:solidFill>
                <a:effectLst/>
                <a:uLnTx/>
                <a:uFillTx/>
                <a:latin typeface="Arial"/>
                <a:ea typeface="+mn-ea"/>
                <a:cs typeface="Arial" charset="0"/>
              </a:rPr>
              <a:t>Stands</a:t>
            </a:r>
            <a:endParaRPr kumimoji="0" lang="en-US" sz="1200" b="0" i="0" u="none" strike="noStrike" kern="1200" cap="none" spc="0" normalizeH="0" baseline="0" noProof="0" dirty="0">
              <a:ln>
                <a:noFill/>
              </a:ln>
              <a:solidFill>
                <a:srgbClr val="FFFFFF"/>
              </a:solidFill>
              <a:effectLst/>
              <a:uLnTx/>
              <a:uFillTx/>
              <a:latin typeface="Arial"/>
              <a:ea typeface="+mn-ea"/>
              <a:cs typeface="Arial" charset="0"/>
            </a:endParaRPr>
          </a:p>
          <a:p>
            <a:pPr marL="136922" marR="0" lvl="0" indent="-136922"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srgbClr val="FFFFFF"/>
                </a:solidFill>
                <a:effectLst/>
                <a:uLnTx/>
                <a:uFillTx/>
                <a:latin typeface="Arial"/>
                <a:ea typeface="+mn-ea"/>
                <a:cs typeface="Arial" charset="0"/>
              </a:rPr>
              <a:t>Preliminary List of B2Bs </a:t>
            </a:r>
            <a:endParaRPr kumimoji="0" lang="fr-FR" sz="1200" b="0"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14" name="TextBox 10">
            <a:extLst>
              <a:ext uri="{FF2B5EF4-FFF2-40B4-BE49-F238E27FC236}">
                <a16:creationId xmlns:a16="http://schemas.microsoft.com/office/drawing/2014/main" id="{649812C4-34F4-493F-980B-86415539A7A4}"/>
              </a:ext>
            </a:extLst>
          </p:cNvPr>
          <p:cNvSpPr txBox="1"/>
          <p:nvPr/>
        </p:nvSpPr>
        <p:spPr>
          <a:xfrm>
            <a:off x="631613" y="2677505"/>
            <a:ext cx="2297287" cy="3645839"/>
          </a:xfrm>
          <a:prstGeom prst="rect">
            <a:avLst/>
          </a:prstGeom>
          <a:solidFill>
            <a:schemeClr val="tx2">
              <a:lumMod val="75000"/>
            </a:schemeClr>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srgbClr val="FFFF00"/>
                </a:solidFill>
                <a:effectLst/>
                <a:uLnTx/>
                <a:uFillTx/>
                <a:latin typeface="Arial"/>
                <a:ea typeface="+mn-ea"/>
                <a:cs typeface="Arial" charset="0"/>
              </a:rPr>
              <a:t>WG Members</a:t>
            </a:r>
          </a:p>
          <a:p>
            <a:pPr marL="136922" marR="0" lvl="0" indent="-136922"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300" b="0" i="0" u="none" strike="noStrike" kern="1200" cap="none" spc="0" normalizeH="0" baseline="0" noProof="0" dirty="0">
                <a:ln>
                  <a:noFill/>
                </a:ln>
                <a:solidFill>
                  <a:srgbClr val="FFFFFF">
                    <a:lumMod val="95000"/>
                  </a:srgbClr>
                </a:solidFill>
                <a:effectLst/>
                <a:uLnTx/>
                <a:uFillTx/>
                <a:latin typeface="Arial"/>
                <a:ea typeface="+mn-ea"/>
                <a:cs typeface="Arial" charset="0"/>
              </a:rPr>
              <a:t>Mobilise</a:t>
            </a:r>
            <a:r>
              <a:rPr kumimoji="0" lang="en-US" sz="1300" b="0" i="0" u="none" strike="noStrike" kern="1200" cap="none" spc="0" normalizeH="0" baseline="0" noProof="0" dirty="0">
                <a:ln>
                  <a:noFill/>
                </a:ln>
                <a:solidFill>
                  <a:srgbClr val="FFFFFF">
                    <a:lumMod val="95000"/>
                  </a:srgbClr>
                </a:solidFill>
                <a:effectLst/>
                <a:uLnTx/>
                <a:uFillTx/>
                <a:latin typeface="Arial"/>
                <a:ea typeface="+mn-ea"/>
                <a:cs typeface="Arial" charset="0"/>
              </a:rPr>
              <a:t> the private sector, partners and stakeholders </a:t>
            </a:r>
          </a:p>
          <a:p>
            <a:pPr marL="136922" marR="0" lvl="0" indent="-136922"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300" b="0" i="0" u="none" strike="noStrike" kern="1200" cap="none" spc="0" normalizeH="0" baseline="0" noProof="0" dirty="0">
                <a:ln>
                  <a:noFill/>
                </a:ln>
                <a:solidFill>
                  <a:srgbClr val="FFFFFF">
                    <a:lumMod val="95000"/>
                  </a:srgbClr>
                </a:solidFill>
                <a:effectLst/>
                <a:uLnTx/>
                <a:uFillTx/>
                <a:latin typeface="Arial"/>
                <a:ea typeface="+mn-ea"/>
                <a:cs typeface="Arial" charset="0"/>
              </a:rPr>
              <a:t>Provide list of WG members and </a:t>
            </a:r>
            <a:r>
              <a:rPr kumimoji="0" lang="en-GB" sz="1300" b="0" i="0" u="none" strike="noStrike" kern="1200" cap="none" spc="0" normalizeH="0" baseline="0" noProof="0" dirty="0">
                <a:ln>
                  <a:noFill/>
                </a:ln>
                <a:solidFill>
                  <a:srgbClr val="FFFFFF">
                    <a:lumMod val="95000"/>
                  </a:srgbClr>
                </a:solidFill>
                <a:effectLst/>
                <a:uLnTx/>
                <a:uFillTx/>
                <a:latin typeface="Arial"/>
                <a:ea typeface="+mn-ea"/>
                <a:cs typeface="Arial" charset="0"/>
              </a:rPr>
              <a:t>participants list</a:t>
            </a:r>
          </a:p>
          <a:p>
            <a:pPr marL="136922" marR="0" lvl="0" indent="-136922"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300" b="0" i="0" u="none" strike="noStrike" kern="1200" cap="none" spc="0" normalizeH="0" baseline="0" noProof="0" dirty="0">
                <a:ln>
                  <a:noFill/>
                </a:ln>
                <a:solidFill>
                  <a:srgbClr val="FFFFFF">
                    <a:lumMod val="95000"/>
                  </a:srgbClr>
                </a:solidFill>
                <a:effectLst/>
                <a:uLnTx/>
                <a:uFillTx/>
                <a:latin typeface="Arial"/>
                <a:ea typeface="+mn-ea"/>
                <a:cs typeface="Arial" charset="0"/>
              </a:rPr>
              <a:t>First sponsored guest list</a:t>
            </a:r>
          </a:p>
          <a:p>
            <a:pPr marL="136922" marR="0" lvl="0" indent="-136922"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300" b="0" i="0" u="none" strike="noStrike" kern="1200" cap="none" spc="0" normalizeH="0" baseline="0" noProof="0" dirty="0">
                <a:ln>
                  <a:noFill/>
                </a:ln>
                <a:solidFill>
                  <a:srgbClr val="FFFFFF">
                    <a:lumMod val="95000"/>
                  </a:srgbClr>
                </a:solidFill>
                <a:effectLst/>
                <a:uLnTx/>
                <a:uFillTx/>
                <a:latin typeface="Arial"/>
                <a:ea typeface="+mn-ea"/>
                <a:cs typeface="Arial" charset="0"/>
              </a:rPr>
              <a:t>Business Declaration</a:t>
            </a:r>
          </a:p>
          <a:p>
            <a:pPr marL="136922" indent="-136922">
              <a:buFont typeface="Arial" pitchFamily="34" charset="0"/>
              <a:buChar char="•"/>
              <a:defRPr/>
            </a:pPr>
            <a:r>
              <a:rPr lang="en-US" sz="1300" dirty="0">
                <a:solidFill>
                  <a:srgbClr val="FFFFFF">
                    <a:lumMod val="95000"/>
                  </a:srgbClr>
                </a:solidFill>
                <a:latin typeface="Arial"/>
                <a:cs typeface="Arial" charset="0"/>
              </a:rPr>
              <a:t>HLP Topic/Speakers/</a:t>
            </a:r>
            <a:r>
              <a:rPr lang="en-US" sz="1300" dirty="0" err="1">
                <a:solidFill>
                  <a:srgbClr val="FFFFFF">
                    <a:lumMod val="95000"/>
                  </a:srgbClr>
                </a:solidFill>
                <a:latin typeface="Arial"/>
                <a:cs typeface="Arial" charset="0"/>
              </a:rPr>
              <a:t>Ect</a:t>
            </a:r>
            <a:r>
              <a:rPr lang="en-US" sz="1300" dirty="0">
                <a:solidFill>
                  <a:srgbClr val="FFFFFF">
                    <a:lumMod val="95000"/>
                  </a:srgbClr>
                </a:solidFill>
                <a:latin typeface="Arial"/>
                <a:cs typeface="Arial"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srgbClr val="FFFF00"/>
              </a:solidFill>
              <a:effectLst/>
              <a:uLnTx/>
              <a:uFillTx/>
              <a:latin typeface="Arial"/>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srgbClr val="FFFF00"/>
                </a:solidFill>
                <a:effectLst/>
                <a:uLnTx/>
                <a:uFillTx/>
                <a:latin typeface="Arial"/>
                <a:ea typeface="+mn-ea"/>
                <a:cs typeface="Arial" charset="0"/>
              </a:rPr>
              <a:t>Organising Team </a:t>
            </a:r>
          </a:p>
          <a:p>
            <a:pPr marL="136922" marR="0" lvl="0" indent="-136922"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300" b="0" i="0" u="none" strike="noStrike" kern="1200" cap="none" spc="0" normalizeH="0" baseline="0" noProof="0" dirty="0">
                <a:ln>
                  <a:noFill/>
                </a:ln>
                <a:solidFill>
                  <a:srgbClr val="FFFFFF">
                    <a:lumMod val="95000"/>
                  </a:srgbClr>
                </a:solidFill>
                <a:effectLst/>
                <a:uLnTx/>
                <a:uFillTx/>
                <a:latin typeface="Arial"/>
                <a:ea typeface="+mn-ea"/>
                <a:cs typeface="Arial" charset="0"/>
              </a:rPr>
              <a:t>Prepare guidelines</a:t>
            </a:r>
          </a:p>
          <a:p>
            <a:pPr marL="136922" marR="0" lvl="0" indent="-136922"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300" b="0" i="0" u="none" strike="noStrike" kern="1200" cap="none" spc="0" normalizeH="0" baseline="0" noProof="0" dirty="0">
                <a:ln>
                  <a:noFill/>
                </a:ln>
                <a:solidFill>
                  <a:srgbClr val="FFFFFF">
                    <a:lumMod val="95000"/>
                  </a:srgbClr>
                </a:solidFill>
                <a:effectLst/>
                <a:uLnTx/>
                <a:uFillTx/>
                <a:latin typeface="Arial"/>
                <a:ea typeface="+mn-ea"/>
                <a:cs typeface="Arial" charset="0"/>
              </a:rPr>
              <a:t>Finalise &amp;  dispatch flyers &amp; PR Tools </a:t>
            </a:r>
          </a:p>
          <a:p>
            <a:pPr marL="136922" marR="0" lvl="0" indent="-136922"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300" b="0" i="0" u="none" strike="noStrike" kern="1200" cap="none" spc="0" normalizeH="0" baseline="0" noProof="0" dirty="0">
                <a:ln>
                  <a:noFill/>
                </a:ln>
                <a:solidFill>
                  <a:srgbClr val="FFFFFF">
                    <a:lumMod val="95000"/>
                  </a:srgbClr>
                </a:solidFill>
                <a:effectLst/>
                <a:uLnTx/>
                <a:uFillTx/>
                <a:latin typeface="Arial"/>
                <a:ea typeface="+mn-ea"/>
                <a:cs typeface="Arial" charset="0"/>
              </a:rPr>
              <a:t>Organise CG&amp; WG meetings</a:t>
            </a:r>
          </a:p>
          <a:p>
            <a:pPr marL="136922" marR="0" lvl="0" indent="-136922"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300" b="0" i="0" u="none" strike="noStrike" kern="1200" cap="none" spc="0" normalizeH="0" baseline="0" noProof="0" dirty="0">
                <a:ln>
                  <a:noFill/>
                </a:ln>
                <a:solidFill>
                  <a:srgbClr val="FFFFFF">
                    <a:lumMod val="95000"/>
                  </a:srgbClr>
                </a:solidFill>
                <a:effectLst/>
                <a:uLnTx/>
                <a:uFillTx/>
                <a:latin typeface="Arial"/>
                <a:ea typeface="+mn-ea"/>
                <a:cs typeface="Arial" charset="0"/>
              </a:rPr>
              <a:t>Make Website ready</a:t>
            </a:r>
          </a:p>
          <a:p>
            <a:pPr marL="136922" marR="0" lvl="0" indent="-136922"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fr-FR" sz="1300" b="0" i="0" u="none" strike="noStrike" kern="1200" cap="none" spc="0" normalizeH="0" baseline="0" noProof="0" dirty="0">
                <a:ln>
                  <a:noFill/>
                </a:ln>
                <a:solidFill>
                  <a:srgbClr val="FFFFFF">
                    <a:lumMod val="95000"/>
                  </a:srgbClr>
                </a:solidFill>
                <a:effectLst/>
                <a:uLnTx/>
                <a:uFillTx/>
                <a:latin typeface="Arial"/>
                <a:ea typeface="+mn-ea"/>
                <a:cs typeface="Arial" charset="0"/>
              </a:rPr>
              <a:t>Start registration process</a:t>
            </a:r>
          </a:p>
          <a:p>
            <a:pPr marL="136922" marR="0" lvl="0" indent="-136922"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300" b="0" i="0" u="none" strike="noStrike" kern="1200" cap="none" spc="0" normalizeH="0" baseline="0" noProof="0" dirty="0">
              <a:ln>
                <a:noFill/>
              </a:ln>
              <a:solidFill>
                <a:srgbClr val="4D4D4D"/>
              </a:solidFill>
              <a:effectLst/>
              <a:uLnTx/>
              <a:uFillTx/>
              <a:latin typeface="Arial"/>
              <a:ea typeface="+mn-ea"/>
              <a:cs typeface="Arial" charset="0"/>
            </a:endParaRPr>
          </a:p>
          <a:p>
            <a:pPr marL="136922" marR="0" lvl="0" indent="-136922"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GB" sz="1300" b="0" i="0" u="none" strike="noStrike" kern="1200" cap="none" spc="0" normalizeH="0" baseline="0" noProof="0" dirty="0">
              <a:ln>
                <a:noFill/>
              </a:ln>
              <a:solidFill>
                <a:srgbClr val="4D4D4D"/>
              </a:solidFill>
              <a:effectLst/>
              <a:uLnTx/>
              <a:uFillTx/>
              <a:latin typeface="Arial"/>
              <a:ea typeface="+mn-ea"/>
              <a:cs typeface="Arial" charset="0"/>
            </a:endParaRPr>
          </a:p>
        </p:txBody>
      </p:sp>
      <p:sp>
        <p:nvSpPr>
          <p:cNvPr id="15" name="Flowchart: Process 9">
            <a:extLst>
              <a:ext uri="{FF2B5EF4-FFF2-40B4-BE49-F238E27FC236}">
                <a16:creationId xmlns:a16="http://schemas.microsoft.com/office/drawing/2014/main" id="{0F969972-02B6-4F21-ACB4-7684987B8D84}"/>
              </a:ext>
            </a:extLst>
          </p:cNvPr>
          <p:cNvSpPr/>
          <p:nvPr/>
        </p:nvSpPr>
        <p:spPr>
          <a:xfrm>
            <a:off x="695400" y="841200"/>
            <a:ext cx="11272662" cy="1199620"/>
          </a:xfrm>
          <a:prstGeom prst="flowChartProcess">
            <a:avLst/>
          </a:prstGeom>
          <a:solidFill>
            <a:schemeClr val="tx1">
              <a:lumMod val="65000"/>
              <a:lumOff val="35000"/>
            </a:schemeClr>
          </a:solidFill>
          <a:ln>
            <a:solidFill>
              <a:schemeClr val="tx1">
                <a:lumMod val="75000"/>
                <a:lumOff val="25000"/>
              </a:schemeClr>
            </a:solidFill>
          </a:ln>
          <a:effectLst>
            <a:outerShdw blurRad="50800" dist="38100" dir="8100000" algn="tr" rotWithShape="0">
              <a:prstClr val="black">
                <a:alpha val="40000"/>
              </a:prstClr>
            </a:outerShdw>
          </a:effectLst>
          <a:scene3d>
            <a:camera prst="perspectiveRelaxed"/>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6" name="Freeform 4">
            <a:extLst>
              <a:ext uri="{FF2B5EF4-FFF2-40B4-BE49-F238E27FC236}">
                <a16:creationId xmlns:a16="http://schemas.microsoft.com/office/drawing/2014/main" id="{F720D9A2-AB10-46E2-BD7B-F69F07E8C797}"/>
              </a:ext>
            </a:extLst>
          </p:cNvPr>
          <p:cNvSpPr/>
          <p:nvPr/>
        </p:nvSpPr>
        <p:spPr>
          <a:xfrm>
            <a:off x="837221" y="1132789"/>
            <a:ext cx="2098946" cy="605403"/>
          </a:xfrm>
          <a:custGeom>
            <a:avLst/>
            <a:gdLst>
              <a:gd name="connsiteX0" fmla="*/ 0 w 2362200"/>
              <a:gd name="connsiteY0" fmla="*/ 0 h 2667000"/>
              <a:gd name="connsiteX1" fmla="*/ 1781170 w 2362200"/>
              <a:gd name="connsiteY1" fmla="*/ 0 h 2667000"/>
              <a:gd name="connsiteX2" fmla="*/ 2362200 w 2362200"/>
              <a:gd name="connsiteY2" fmla="*/ 1333500 h 2667000"/>
              <a:gd name="connsiteX3" fmla="*/ 1781170 w 2362200"/>
              <a:gd name="connsiteY3" fmla="*/ 2667000 h 2667000"/>
              <a:gd name="connsiteX4" fmla="*/ 0 w 2362200"/>
              <a:gd name="connsiteY4" fmla="*/ 2667000 h 2667000"/>
              <a:gd name="connsiteX5" fmla="*/ 581030 w 2362200"/>
              <a:gd name="connsiteY5" fmla="*/ 1333500 h 2667000"/>
              <a:gd name="connsiteX6" fmla="*/ 0 w 2362200"/>
              <a:gd name="connsiteY6" fmla="*/ 0 h 2667000"/>
              <a:gd name="connsiteX0" fmla="*/ 200023 w 2562223"/>
              <a:gd name="connsiteY0" fmla="*/ 0 h 2667000"/>
              <a:gd name="connsiteX1" fmla="*/ 1981193 w 2562223"/>
              <a:gd name="connsiteY1" fmla="*/ 0 h 2667000"/>
              <a:gd name="connsiteX2" fmla="*/ 2562223 w 2562223"/>
              <a:gd name="connsiteY2" fmla="*/ 1333500 h 2667000"/>
              <a:gd name="connsiteX3" fmla="*/ 1981193 w 2562223"/>
              <a:gd name="connsiteY3" fmla="*/ 2667000 h 2667000"/>
              <a:gd name="connsiteX4" fmla="*/ 200023 w 2562223"/>
              <a:gd name="connsiteY4" fmla="*/ 2667000 h 2667000"/>
              <a:gd name="connsiteX5" fmla="*/ 781053 w 2562223"/>
              <a:gd name="connsiteY5" fmla="*/ 1333500 h 2667000"/>
              <a:gd name="connsiteX6" fmla="*/ 200023 w 2562223"/>
              <a:gd name="connsiteY6" fmla="*/ 0 h 2667000"/>
              <a:gd name="connsiteX0" fmla="*/ 200023 w 2562223"/>
              <a:gd name="connsiteY0" fmla="*/ 0 h 2667000"/>
              <a:gd name="connsiteX1" fmla="*/ 1981193 w 2562223"/>
              <a:gd name="connsiteY1" fmla="*/ 0 h 2667000"/>
              <a:gd name="connsiteX2" fmla="*/ 2562223 w 2562223"/>
              <a:gd name="connsiteY2" fmla="*/ 1333500 h 2667000"/>
              <a:gd name="connsiteX3" fmla="*/ 1981193 w 2562223"/>
              <a:gd name="connsiteY3" fmla="*/ 2667000 h 2667000"/>
              <a:gd name="connsiteX4" fmla="*/ 200023 w 2562223"/>
              <a:gd name="connsiteY4" fmla="*/ 2667000 h 2667000"/>
              <a:gd name="connsiteX5" fmla="*/ 781053 w 2562223"/>
              <a:gd name="connsiteY5" fmla="*/ 1333500 h 2667000"/>
              <a:gd name="connsiteX6" fmla="*/ 200023 w 2562223"/>
              <a:gd name="connsiteY6" fmla="*/ 0 h 2667000"/>
              <a:gd name="connsiteX0" fmla="*/ 200023 w 2562223"/>
              <a:gd name="connsiteY0" fmla="*/ 0 h 2667000"/>
              <a:gd name="connsiteX1" fmla="*/ 1981193 w 2562223"/>
              <a:gd name="connsiteY1" fmla="*/ 0 h 2667000"/>
              <a:gd name="connsiteX2" fmla="*/ 2562223 w 2562223"/>
              <a:gd name="connsiteY2" fmla="*/ 1333500 h 2667000"/>
              <a:gd name="connsiteX3" fmla="*/ 1981193 w 2562223"/>
              <a:gd name="connsiteY3" fmla="*/ 2667000 h 2667000"/>
              <a:gd name="connsiteX4" fmla="*/ 200023 w 2562223"/>
              <a:gd name="connsiteY4" fmla="*/ 2667000 h 2667000"/>
              <a:gd name="connsiteX5" fmla="*/ 781053 w 2562223"/>
              <a:gd name="connsiteY5" fmla="*/ 1333500 h 2667000"/>
              <a:gd name="connsiteX6" fmla="*/ 200023 w 2562223"/>
              <a:gd name="connsiteY6" fmla="*/ 0 h 2667000"/>
              <a:gd name="connsiteX0" fmla="*/ 200023 w 2562223"/>
              <a:gd name="connsiteY0" fmla="*/ 0 h 2667000"/>
              <a:gd name="connsiteX1" fmla="*/ 1981193 w 2562223"/>
              <a:gd name="connsiteY1" fmla="*/ 0 h 2667000"/>
              <a:gd name="connsiteX2" fmla="*/ 2562223 w 2562223"/>
              <a:gd name="connsiteY2" fmla="*/ 1333500 h 2667000"/>
              <a:gd name="connsiteX3" fmla="*/ 1981193 w 2562223"/>
              <a:gd name="connsiteY3" fmla="*/ 2667000 h 2667000"/>
              <a:gd name="connsiteX4" fmla="*/ 200023 w 2562223"/>
              <a:gd name="connsiteY4" fmla="*/ 2667000 h 2667000"/>
              <a:gd name="connsiteX5" fmla="*/ 781053 w 2562223"/>
              <a:gd name="connsiteY5" fmla="*/ 1333500 h 2667000"/>
              <a:gd name="connsiteX6" fmla="*/ 200023 w 2562223"/>
              <a:gd name="connsiteY6" fmla="*/ 0 h 266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2223" h="2667000">
                <a:moveTo>
                  <a:pt x="200023" y="0"/>
                </a:moveTo>
                <a:lnTo>
                  <a:pt x="1981193" y="0"/>
                </a:lnTo>
                <a:cubicBezTo>
                  <a:pt x="2374893" y="222250"/>
                  <a:pt x="2562223" y="889000"/>
                  <a:pt x="2562223" y="1333500"/>
                </a:cubicBezTo>
                <a:cubicBezTo>
                  <a:pt x="2562223" y="1778000"/>
                  <a:pt x="2374893" y="2444750"/>
                  <a:pt x="1981193" y="2667000"/>
                </a:cubicBezTo>
                <a:lnTo>
                  <a:pt x="200023" y="2667000"/>
                </a:lnTo>
                <a:cubicBezTo>
                  <a:pt x="0" y="2444750"/>
                  <a:pt x="781053" y="1778000"/>
                  <a:pt x="781053" y="1333500"/>
                </a:cubicBezTo>
                <a:cubicBezTo>
                  <a:pt x="781053" y="889000"/>
                  <a:pt x="0" y="222250"/>
                  <a:pt x="200023" y="0"/>
                </a:cubicBezTo>
                <a:close/>
              </a:path>
            </a:pathLst>
          </a:custGeom>
          <a:solidFill>
            <a:schemeClr val="tx2">
              <a:lumMod val="75000"/>
            </a:schemeClr>
          </a:solidFill>
          <a:effectLst>
            <a:outerShdw blurRad="40000" dist="23000" dir="5400000" rotWithShape="0">
              <a:srgbClr val="000000">
                <a:alpha val="35000"/>
              </a:srgbClr>
            </a:outerShdw>
            <a:reflection blurRad="6350" stA="52000" endA="300" endPos="35000" dir="5400000" sy="-100000" algn="bl" rotWithShape="0"/>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w="18415" cmpd="sng">
                  <a:solidFill>
                    <a:srgbClr val="FFFFFF"/>
                  </a:solidFill>
                  <a:prstDash val="solid"/>
                </a:ln>
                <a:solidFill>
                  <a:srgbClr val="FFFFFF"/>
                </a:solidFill>
                <a:effectLst/>
                <a:uLnTx/>
                <a:uFillTx/>
                <a:latin typeface="Arial"/>
                <a:ea typeface="+mn-ea"/>
                <a:cs typeface="+mn-cs"/>
              </a:rPr>
              <a:t>By 15 </a:t>
            </a:r>
            <a:r>
              <a:rPr kumimoji="0" lang="fr-FR" sz="1400" b="0" i="0" u="none" strike="noStrike" kern="1200" cap="none" spc="0" normalizeH="0" baseline="0" noProof="0" dirty="0" err="1">
                <a:ln w="18415" cmpd="sng">
                  <a:solidFill>
                    <a:srgbClr val="FFFFFF"/>
                  </a:solidFill>
                  <a:prstDash val="solid"/>
                </a:ln>
                <a:solidFill>
                  <a:srgbClr val="FFFFFF"/>
                </a:solidFill>
                <a:effectLst/>
                <a:uLnTx/>
                <a:uFillTx/>
                <a:latin typeface="Arial"/>
                <a:ea typeface="+mn-ea"/>
                <a:cs typeface="+mn-cs"/>
              </a:rPr>
              <a:t>Dec</a:t>
            </a:r>
            <a:r>
              <a:rPr kumimoji="0" lang="fr-FR" sz="1400" b="0" i="0" u="none" strike="noStrike" kern="1200" cap="none" spc="0" normalizeH="0" baseline="0" noProof="0" dirty="0">
                <a:ln w="18415" cmpd="sng">
                  <a:solidFill>
                    <a:srgbClr val="FFFFFF"/>
                  </a:solidFill>
                  <a:prstDash val="solid"/>
                </a:ln>
                <a:solidFill>
                  <a:srgbClr val="FFFFFF"/>
                </a:solidFill>
                <a:effectLst/>
                <a:uLnTx/>
                <a:uFillTx/>
                <a:latin typeface="Arial"/>
                <a:ea typeface="+mn-ea"/>
                <a:cs typeface="+mn-cs"/>
              </a:rPr>
              <a:t>. 2021</a:t>
            </a:r>
            <a:endPar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Arial"/>
              <a:ea typeface="+mn-ea"/>
              <a:cs typeface="+mn-cs"/>
            </a:endParaRPr>
          </a:p>
        </p:txBody>
      </p:sp>
      <p:sp>
        <p:nvSpPr>
          <p:cNvPr id="17" name="Freeform 5">
            <a:extLst>
              <a:ext uri="{FF2B5EF4-FFF2-40B4-BE49-F238E27FC236}">
                <a16:creationId xmlns:a16="http://schemas.microsoft.com/office/drawing/2014/main" id="{D9C27DEA-8B08-44A3-8B10-4FACD7ECFB1D}"/>
              </a:ext>
            </a:extLst>
          </p:cNvPr>
          <p:cNvSpPr/>
          <p:nvPr/>
        </p:nvSpPr>
        <p:spPr>
          <a:xfrm>
            <a:off x="2996942" y="1139669"/>
            <a:ext cx="2087262" cy="605403"/>
          </a:xfrm>
          <a:custGeom>
            <a:avLst/>
            <a:gdLst>
              <a:gd name="connsiteX0" fmla="*/ 0 w 2362200"/>
              <a:gd name="connsiteY0" fmla="*/ 0 h 2667000"/>
              <a:gd name="connsiteX1" fmla="*/ 1781170 w 2362200"/>
              <a:gd name="connsiteY1" fmla="*/ 0 h 2667000"/>
              <a:gd name="connsiteX2" fmla="*/ 2362200 w 2362200"/>
              <a:gd name="connsiteY2" fmla="*/ 1333500 h 2667000"/>
              <a:gd name="connsiteX3" fmla="*/ 1781170 w 2362200"/>
              <a:gd name="connsiteY3" fmla="*/ 2667000 h 2667000"/>
              <a:gd name="connsiteX4" fmla="*/ 0 w 2362200"/>
              <a:gd name="connsiteY4" fmla="*/ 2667000 h 2667000"/>
              <a:gd name="connsiteX5" fmla="*/ 581030 w 2362200"/>
              <a:gd name="connsiteY5" fmla="*/ 1333500 h 2667000"/>
              <a:gd name="connsiteX6" fmla="*/ 0 w 2362200"/>
              <a:gd name="connsiteY6" fmla="*/ 0 h 2667000"/>
              <a:gd name="connsiteX0" fmla="*/ 200023 w 2562223"/>
              <a:gd name="connsiteY0" fmla="*/ 0 h 2667000"/>
              <a:gd name="connsiteX1" fmla="*/ 1981193 w 2562223"/>
              <a:gd name="connsiteY1" fmla="*/ 0 h 2667000"/>
              <a:gd name="connsiteX2" fmla="*/ 2562223 w 2562223"/>
              <a:gd name="connsiteY2" fmla="*/ 1333500 h 2667000"/>
              <a:gd name="connsiteX3" fmla="*/ 1981193 w 2562223"/>
              <a:gd name="connsiteY3" fmla="*/ 2667000 h 2667000"/>
              <a:gd name="connsiteX4" fmla="*/ 200023 w 2562223"/>
              <a:gd name="connsiteY4" fmla="*/ 2667000 h 2667000"/>
              <a:gd name="connsiteX5" fmla="*/ 781053 w 2562223"/>
              <a:gd name="connsiteY5" fmla="*/ 1333500 h 2667000"/>
              <a:gd name="connsiteX6" fmla="*/ 200023 w 2562223"/>
              <a:gd name="connsiteY6" fmla="*/ 0 h 2667000"/>
              <a:gd name="connsiteX0" fmla="*/ 200023 w 2562223"/>
              <a:gd name="connsiteY0" fmla="*/ 0 h 2667000"/>
              <a:gd name="connsiteX1" fmla="*/ 1981193 w 2562223"/>
              <a:gd name="connsiteY1" fmla="*/ 0 h 2667000"/>
              <a:gd name="connsiteX2" fmla="*/ 2562223 w 2562223"/>
              <a:gd name="connsiteY2" fmla="*/ 1333500 h 2667000"/>
              <a:gd name="connsiteX3" fmla="*/ 1981193 w 2562223"/>
              <a:gd name="connsiteY3" fmla="*/ 2667000 h 2667000"/>
              <a:gd name="connsiteX4" fmla="*/ 200023 w 2562223"/>
              <a:gd name="connsiteY4" fmla="*/ 2667000 h 2667000"/>
              <a:gd name="connsiteX5" fmla="*/ 781053 w 2562223"/>
              <a:gd name="connsiteY5" fmla="*/ 1333500 h 2667000"/>
              <a:gd name="connsiteX6" fmla="*/ 200023 w 2562223"/>
              <a:gd name="connsiteY6" fmla="*/ 0 h 2667000"/>
              <a:gd name="connsiteX0" fmla="*/ 200023 w 2562223"/>
              <a:gd name="connsiteY0" fmla="*/ 0 h 2667000"/>
              <a:gd name="connsiteX1" fmla="*/ 1981193 w 2562223"/>
              <a:gd name="connsiteY1" fmla="*/ 0 h 2667000"/>
              <a:gd name="connsiteX2" fmla="*/ 2562223 w 2562223"/>
              <a:gd name="connsiteY2" fmla="*/ 1333500 h 2667000"/>
              <a:gd name="connsiteX3" fmla="*/ 1981193 w 2562223"/>
              <a:gd name="connsiteY3" fmla="*/ 2667000 h 2667000"/>
              <a:gd name="connsiteX4" fmla="*/ 200023 w 2562223"/>
              <a:gd name="connsiteY4" fmla="*/ 2667000 h 2667000"/>
              <a:gd name="connsiteX5" fmla="*/ 781053 w 2562223"/>
              <a:gd name="connsiteY5" fmla="*/ 1333500 h 2667000"/>
              <a:gd name="connsiteX6" fmla="*/ 200023 w 2562223"/>
              <a:gd name="connsiteY6" fmla="*/ 0 h 2667000"/>
              <a:gd name="connsiteX0" fmla="*/ 200023 w 2562223"/>
              <a:gd name="connsiteY0" fmla="*/ 0 h 2667000"/>
              <a:gd name="connsiteX1" fmla="*/ 1981193 w 2562223"/>
              <a:gd name="connsiteY1" fmla="*/ 0 h 2667000"/>
              <a:gd name="connsiteX2" fmla="*/ 2562223 w 2562223"/>
              <a:gd name="connsiteY2" fmla="*/ 1333500 h 2667000"/>
              <a:gd name="connsiteX3" fmla="*/ 1981193 w 2562223"/>
              <a:gd name="connsiteY3" fmla="*/ 2667000 h 2667000"/>
              <a:gd name="connsiteX4" fmla="*/ 200023 w 2562223"/>
              <a:gd name="connsiteY4" fmla="*/ 2667000 h 2667000"/>
              <a:gd name="connsiteX5" fmla="*/ 781053 w 2562223"/>
              <a:gd name="connsiteY5" fmla="*/ 1333500 h 2667000"/>
              <a:gd name="connsiteX6" fmla="*/ 200023 w 2562223"/>
              <a:gd name="connsiteY6" fmla="*/ 0 h 266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2223" h="2667000">
                <a:moveTo>
                  <a:pt x="200023" y="0"/>
                </a:moveTo>
                <a:lnTo>
                  <a:pt x="1981193" y="0"/>
                </a:lnTo>
                <a:cubicBezTo>
                  <a:pt x="2374893" y="222250"/>
                  <a:pt x="2562223" y="889000"/>
                  <a:pt x="2562223" y="1333500"/>
                </a:cubicBezTo>
                <a:cubicBezTo>
                  <a:pt x="2562223" y="1778000"/>
                  <a:pt x="2374893" y="2444750"/>
                  <a:pt x="1981193" y="2667000"/>
                </a:cubicBezTo>
                <a:lnTo>
                  <a:pt x="200023" y="2667000"/>
                </a:lnTo>
                <a:cubicBezTo>
                  <a:pt x="0" y="2444750"/>
                  <a:pt x="781053" y="1778000"/>
                  <a:pt x="781053" y="1333500"/>
                </a:cubicBezTo>
                <a:cubicBezTo>
                  <a:pt x="781053" y="889000"/>
                  <a:pt x="0" y="222250"/>
                  <a:pt x="200023" y="0"/>
                </a:cubicBezTo>
                <a:close/>
              </a:path>
            </a:pathLst>
          </a:custGeom>
          <a:solidFill>
            <a:schemeClr val="tx2">
              <a:lumMod val="60000"/>
              <a:lumOff val="40000"/>
            </a:schemeClr>
          </a:solidFill>
          <a:effectLst>
            <a:outerShdw blurRad="40000" dist="23000" dir="5400000" rotWithShape="0">
              <a:srgbClr val="000000">
                <a:alpha val="35000"/>
              </a:srgbClr>
            </a:outerShdw>
            <a:reflection blurRad="6350" stA="52000" endA="300" endPos="35000" dir="5400000" sy="-100000" algn="bl" rotWithShape="0"/>
          </a:effectLst>
          <a:scene3d>
            <a:camera prst="orthographicFront"/>
            <a:lightRig rig="threePt" dir="t"/>
          </a:scene3d>
          <a:sp3d>
            <a:bevelT prst="relaxedInset"/>
          </a:sp3d>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w="18415" cmpd="sng">
                  <a:solidFill>
                    <a:srgbClr val="FFFFFF"/>
                  </a:solidFill>
                  <a:prstDash val="solid"/>
                </a:ln>
                <a:solidFill>
                  <a:srgbClr val="FFFFFF"/>
                </a:solidFill>
                <a:effectLst/>
                <a:uLnTx/>
                <a:uFillTx/>
                <a:latin typeface="Arial"/>
                <a:ea typeface="+mn-ea"/>
                <a:cs typeface="+mn-cs"/>
              </a:rPr>
              <a:t>By End </a:t>
            </a:r>
            <a:r>
              <a:rPr kumimoji="0" lang="fr-FR" sz="1400" b="0" i="0" u="none" strike="noStrike" kern="1200" cap="none" spc="0" normalizeH="0" baseline="0" noProof="0" dirty="0" err="1">
                <a:ln w="18415" cmpd="sng">
                  <a:solidFill>
                    <a:srgbClr val="FFFFFF"/>
                  </a:solidFill>
                  <a:prstDash val="solid"/>
                </a:ln>
                <a:solidFill>
                  <a:srgbClr val="FFFFFF"/>
                </a:solidFill>
                <a:effectLst/>
                <a:uLnTx/>
                <a:uFillTx/>
                <a:latin typeface="Arial"/>
                <a:ea typeface="+mn-ea"/>
                <a:cs typeface="+mn-cs"/>
              </a:rPr>
              <a:t>Dec</a:t>
            </a:r>
            <a:r>
              <a:rPr kumimoji="0" lang="fr-FR" sz="1400" b="0" i="0" u="none" strike="noStrike" kern="1200" cap="none" spc="0" normalizeH="0" baseline="0" noProof="0" dirty="0">
                <a:ln w="18415" cmpd="sng">
                  <a:solidFill>
                    <a:srgbClr val="FFFFFF"/>
                  </a:solidFill>
                  <a:prstDash val="solid"/>
                </a:ln>
                <a:solidFill>
                  <a:srgbClr val="FFFFFF"/>
                </a:solidFill>
                <a:effectLst/>
                <a:uLnTx/>
                <a:uFillTx/>
                <a:latin typeface="Arial"/>
                <a:ea typeface="+mn-ea"/>
                <a:cs typeface="+mn-cs"/>
              </a:rPr>
              <a:t>. 2021</a:t>
            </a:r>
          </a:p>
        </p:txBody>
      </p:sp>
      <p:sp>
        <p:nvSpPr>
          <p:cNvPr id="18" name="Freeform 6">
            <a:extLst>
              <a:ext uri="{FF2B5EF4-FFF2-40B4-BE49-F238E27FC236}">
                <a16:creationId xmlns:a16="http://schemas.microsoft.com/office/drawing/2014/main" id="{8ACC6A57-B49B-4688-B6F9-A581F59022D0}"/>
              </a:ext>
            </a:extLst>
          </p:cNvPr>
          <p:cNvSpPr/>
          <p:nvPr/>
        </p:nvSpPr>
        <p:spPr>
          <a:xfrm>
            <a:off x="5286032" y="1149869"/>
            <a:ext cx="2204051" cy="605403"/>
          </a:xfrm>
          <a:custGeom>
            <a:avLst/>
            <a:gdLst>
              <a:gd name="connsiteX0" fmla="*/ 0 w 2362200"/>
              <a:gd name="connsiteY0" fmla="*/ 0 h 2667000"/>
              <a:gd name="connsiteX1" fmla="*/ 1781170 w 2362200"/>
              <a:gd name="connsiteY1" fmla="*/ 0 h 2667000"/>
              <a:gd name="connsiteX2" fmla="*/ 2362200 w 2362200"/>
              <a:gd name="connsiteY2" fmla="*/ 1333500 h 2667000"/>
              <a:gd name="connsiteX3" fmla="*/ 1781170 w 2362200"/>
              <a:gd name="connsiteY3" fmla="*/ 2667000 h 2667000"/>
              <a:gd name="connsiteX4" fmla="*/ 0 w 2362200"/>
              <a:gd name="connsiteY4" fmla="*/ 2667000 h 2667000"/>
              <a:gd name="connsiteX5" fmla="*/ 581030 w 2362200"/>
              <a:gd name="connsiteY5" fmla="*/ 1333500 h 2667000"/>
              <a:gd name="connsiteX6" fmla="*/ 0 w 2362200"/>
              <a:gd name="connsiteY6" fmla="*/ 0 h 2667000"/>
              <a:gd name="connsiteX0" fmla="*/ 200023 w 2562223"/>
              <a:gd name="connsiteY0" fmla="*/ 0 h 2667000"/>
              <a:gd name="connsiteX1" fmla="*/ 1981193 w 2562223"/>
              <a:gd name="connsiteY1" fmla="*/ 0 h 2667000"/>
              <a:gd name="connsiteX2" fmla="*/ 2562223 w 2562223"/>
              <a:gd name="connsiteY2" fmla="*/ 1333500 h 2667000"/>
              <a:gd name="connsiteX3" fmla="*/ 1981193 w 2562223"/>
              <a:gd name="connsiteY3" fmla="*/ 2667000 h 2667000"/>
              <a:gd name="connsiteX4" fmla="*/ 200023 w 2562223"/>
              <a:gd name="connsiteY4" fmla="*/ 2667000 h 2667000"/>
              <a:gd name="connsiteX5" fmla="*/ 781053 w 2562223"/>
              <a:gd name="connsiteY5" fmla="*/ 1333500 h 2667000"/>
              <a:gd name="connsiteX6" fmla="*/ 200023 w 2562223"/>
              <a:gd name="connsiteY6" fmla="*/ 0 h 2667000"/>
              <a:gd name="connsiteX0" fmla="*/ 200023 w 2562223"/>
              <a:gd name="connsiteY0" fmla="*/ 0 h 2667000"/>
              <a:gd name="connsiteX1" fmla="*/ 1981193 w 2562223"/>
              <a:gd name="connsiteY1" fmla="*/ 0 h 2667000"/>
              <a:gd name="connsiteX2" fmla="*/ 2562223 w 2562223"/>
              <a:gd name="connsiteY2" fmla="*/ 1333500 h 2667000"/>
              <a:gd name="connsiteX3" fmla="*/ 1981193 w 2562223"/>
              <a:gd name="connsiteY3" fmla="*/ 2667000 h 2667000"/>
              <a:gd name="connsiteX4" fmla="*/ 200023 w 2562223"/>
              <a:gd name="connsiteY4" fmla="*/ 2667000 h 2667000"/>
              <a:gd name="connsiteX5" fmla="*/ 781053 w 2562223"/>
              <a:gd name="connsiteY5" fmla="*/ 1333500 h 2667000"/>
              <a:gd name="connsiteX6" fmla="*/ 200023 w 2562223"/>
              <a:gd name="connsiteY6" fmla="*/ 0 h 2667000"/>
              <a:gd name="connsiteX0" fmla="*/ 200023 w 2562223"/>
              <a:gd name="connsiteY0" fmla="*/ 0 h 2667000"/>
              <a:gd name="connsiteX1" fmla="*/ 1981193 w 2562223"/>
              <a:gd name="connsiteY1" fmla="*/ 0 h 2667000"/>
              <a:gd name="connsiteX2" fmla="*/ 2562223 w 2562223"/>
              <a:gd name="connsiteY2" fmla="*/ 1333500 h 2667000"/>
              <a:gd name="connsiteX3" fmla="*/ 1981193 w 2562223"/>
              <a:gd name="connsiteY3" fmla="*/ 2667000 h 2667000"/>
              <a:gd name="connsiteX4" fmla="*/ 200023 w 2562223"/>
              <a:gd name="connsiteY4" fmla="*/ 2667000 h 2667000"/>
              <a:gd name="connsiteX5" fmla="*/ 781053 w 2562223"/>
              <a:gd name="connsiteY5" fmla="*/ 1333500 h 2667000"/>
              <a:gd name="connsiteX6" fmla="*/ 200023 w 2562223"/>
              <a:gd name="connsiteY6" fmla="*/ 0 h 2667000"/>
              <a:gd name="connsiteX0" fmla="*/ 200023 w 2562223"/>
              <a:gd name="connsiteY0" fmla="*/ 0 h 2667000"/>
              <a:gd name="connsiteX1" fmla="*/ 1981193 w 2562223"/>
              <a:gd name="connsiteY1" fmla="*/ 0 h 2667000"/>
              <a:gd name="connsiteX2" fmla="*/ 2562223 w 2562223"/>
              <a:gd name="connsiteY2" fmla="*/ 1333500 h 2667000"/>
              <a:gd name="connsiteX3" fmla="*/ 1981193 w 2562223"/>
              <a:gd name="connsiteY3" fmla="*/ 2667000 h 2667000"/>
              <a:gd name="connsiteX4" fmla="*/ 200023 w 2562223"/>
              <a:gd name="connsiteY4" fmla="*/ 2667000 h 2667000"/>
              <a:gd name="connsiteX5" fmla="*/ 781053 w 2562223"/>
              <a:gd name="connsiteY5" fmla="*/ 1333500 h 2667000"/>
              <a:gd name="connsiteX6" fmla="*/ 200023 w 2562223"/>
              <a:gd name="connsiteY6" fmla="*/ 0 h 266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2223" h="2667000">
                <a:moveTo>
                  <a:pt x="200023" y="0"/>
                </a:moveTo>
                <a:lnTo>
                  <a:pt x="1981193" y="0"/>
                </a:lnTo>
                <a:cubicBezTo>
                  <a:pt x="2374893" y="222250"/>
                  <a:pt x="2562223" y="889000"/>
                  <a:pt x="2562223" y="1333500"/>
                </a:cubicBezTo>
                <a:cubicBezTo>
                  <a:pt x="2562223" y="1778000"/>
                  <a:pt x="2374893" y="2444750"/>
                  <a:pt x="1981193" y="2667000"/>
                </a:cubicBezTo>
                <a:lnTo>
                  <a:pt x="200023" y="2667000"/>
                </a:lnTo>
                <a:cubicBezTo>
                  <a:pt x="0" y="2444750"/>
                  <a:pt x="781053" y="1778000"/>
                  <a:pt x="781053" y="1333500"/>
                </a:cubicBezTo>
                <a:cubicBezTo>
                  <a:pt x="781053" y="889000"/>
                  <a:pt x="0" y="222250"/>
                  <a:pt x="200023" y="0"/>
                </a:cubicBezTo>
                <a:close/>
              </a:path>
            </a:pathLst>
          </a:custGeom>
          <a:solidFill>
            <a:schemeClr val="tx2">
              <a:lumMod val="40000"/>
              <a:lumOff val="60000"/>
            </a:schemeClr>
          </a:solidFill>
          <a:effectLst>
            <a:outerShdw blurRad="40000" dist="23000" dir="5400000" rotWithShape="0">
              <a:srgbClr val="000000">
                <a:alpha val="35000"/>
              </a:srgbClr>
            </a:outerShdw>
            <a:reflection blurRad="6350" stA="52000" endA="300" endPos="35000" dir="5400000" sy="-100000" algn="bl" rotWithShape="0"/>
          </a:effectLst>
          <a:scene3d>
            <a:camera prst="orthographicFront"/>
            <a:lightRig rig="threePt" dir="t"/>
          </a:scene3d>
          <a:sp3d>
            <a:bevelT prst="relaxedInset"/>
          </a:sp3d>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w="18415" cmpd="sng">
                  <a:solidFill>
                    <a:srgbClr val="FFFFFF"/>
                  </a:solidFill>
                  <a:prstDash val="solid"/>
                </a:ln>
                <a:solidFill>
                  <a:srgbClr val="FFFFFF"/>
                </a:solidFill>
                <a:effectLst/>
                <a:uLnTx/>
                <a:uFillTx/>
                <a:latin typeface="Arial"/>
                <a:ea typeface="+mn-ea"/>
                <a:cs typeface="+mn-cs"/>
              </a:rPr>
              <a:t>By 30 Jan. 2022</a:t>
            </a:r>
          </a:p>
        </p:txBody>
      </p:sp>
      <p:sp>
        <p:nvSpPr>
          <p:cNvPr id="19" name="Rectangle 18">
            <a:extLst>
              <a:ext uri="{FF2B5EF4-FFF2-40B4-BE49-F238E27FC236}">
                <a16:creationId xmlns:a16="http://schemas.microsoft.com/office/drawing/2014/main" id="{C72AC700-2A13-4F8F-BF07-0BD19E0FE0D0}"/>
              </a:ext>
            </a:extLst>
          </p:cNvPr>
          <p:cNvSpPr/>
          <p:nvPr/>
        </p:nvSpPr>
        <p:spPr>
          <a:xfrm>
            <a:off x="30019" y="1011734"/>
            <a:ext cx="12097344" cy="5311610"/>
          </a:xfrm>
          <a:prstGeom prst="rect">
            <a:avLst/>
          </a:prstGeom>
          <a:noFill/>
          <a:ln>
            <a:solidFill>
              <a:schemeClr val="tx1"/>
            </a:solidFill>
          </a:ln>
          <a:effectLst/>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a:ea typeface="+mn-ea"/>
              <a:cs typeface="+mn-cs"/>
            </a:endParaRPr>
          </a:p>
        </p:txBody>
      </p:sp>
      <p:sp>
        <p:nvSpPr>
          <p:cNvPr id="22" name="TextBox 10">
            <a:extLst>
              <a:ext uri="{FF2B5EF4-FFF2-40B4-BE49-F238E27FC236}">
                <a16:creationId xmlns:a16="http://schemas.microsoft.com/office/drawing/2014/main" id="{78D2A51E-EF1B-455D-8790-971EC6B3C2C5}"/>
              </a:ext>
            </a:extLst>
          </p:cNvPr>
          <p:cNvSpPr txBox="1"/>
          <p:nvPr/>
        </p:nvSpPr>
        <p:spPr>
          <a:xfrm>
            <a:off x="7564747" y="2650334"/>
            <a:ext cx="2181872" cy="3682887"/>
          </a:xfrm>
          <a:prstGeom prst="rect">
            <a:avLst/>
          </a:prstGeom>
          <a:solidFill>
            <a:schemeClr val="accent3">
              <a:lumMod val="60000"/>
              <a:lumOff val="40000"/>
            </a:schemeClr>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FFFF00"/>
                </a:solidFill>
                <a:effectLst/>
                <a:uLnTx/>
                <a:uFillTx/>
                <a:latin typeface="Arial"/>
                <a:ea typeface="+mn-ea"/>
                <a:cs typeface="Arial" charset="0"/>
              </a:rPr>
              <a:t>WG </a:t>
            </a:r>
            <a:r>
              <a:rPr kumimoji="0" lang="en-US" sz="1200" b="1" i="0" u="none" strike="noStrike" kern="1200" cap="none" spc="0" normalizeH="0" baseline="0" noProof="0" dirty="0">
                <a:ln>
                  <a:noFill/>
                </a:ln>
                <a:solidFill>
                  <a:srgbClr val="FFFF00"/>
                </a:solidFill>
                <a:effectLst/>
                <a:uLnTx/>
                <a:uFillTx/>
                <a:latin typeface="Arial"/>
                <a:ea typeface="+mn-ea"/>
                <a:cs typeface="Arial" charset="0"/>
              </a:rPr>
              <a:t>Members</a:t>
            </a:r>
          </a:p>
          <a:p>
            <a:pPr marL="136922" marR="0" lvl="0" indent="-136922"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fr-FR" sz="1200" b="0" i="0" u="none" strike="noStrike" kern="1200" cap="none" spc="0" normalizeH="0" baseline="0" noProof="0" dirty="0">
                <a:ln>
                  <a:noFill/>
                </a:ln>
                <a:solidFill>
                  <a:srgbClr val="4D4D4D"/>
                </a:solidFill>
                <a:effectLst/>
                <a:uLnTx/>
                <a:uFillTx/>
                <a:latin typeface="Arial"/>
                <a:ea typeface="+mn-ea"/>
                <a:cs typeface="Arial" charset="0"/>
              </a:rPr>
              <a:t>Fine tuning of HLP and all </a:t>
            </a:r>
            <a:r>
              <a:rPr kumimoji="0" lang="en-GB" sz="1200" b="0" i="0" u="none" strike="noStrike" kern="1200" cap="none" spc="0" normalizeH="0" baseline="0" noProof="0" dirty="0">
                <a:ln>
                  <a:noFill/>
                </a:ln>
                <a:solidFill>
                  <a:srgbClr val="4D4D4D"/>
                </a:solidFill>
                <a:effectLst/>
                <a:uLnTx/>
                <a:uFillTx/>
                <a:latin typeface="Arial"/>
                <a:ea typeface="+mn-ea"/>
                <a:cs typeface="Arial" charset="0"/>
              </a:rPr>
              <a:t>deliverables</a:t>
            </a:r>
          </a:p>
          <a:p>
            <a:pPr marL="136922" marR="0" lvl="0" indent="-136922"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200" b="0" i="0" u="none" strike="noStrike" kern="1200" cap="none" spc="0" normalizeH="0" baseline="0" noProof="0" dirty="0">
                <a:ln>
                  <a:noFill/>
                </a:ln>
                <a:solidFill>
                  <a:srgbClr val="4D4D4D"/>
                </a:solidFill>
                <a:effectLst/>
                <a:uLnTx/>
                <a:uFillTx/>
                <a:latin typeface="Arial"/>
                <a:ea typeface="+mn-ea"/>
                <a:cs typeface="Arial" charset="0"/>
              </a:rPr>
              <a:t>Installation in Partner Booths Square </a:t>
            </a:r>
          </a:p>
          <a:p>
            <a:pPr marL="136922" marR="0" lvl="0" indent="-136922"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200" b="0" i="0" u="none" strike="noStrike" kern="1200" cap="none" spc="0" normalizeH="0" baseline="0" noProof="0" dirty="0">
                <a:ln>
                  <a:noFill/>
                </a:ln>
                <a:solidFill>
                  <a:srgbClr val="4D4D4D"/>
                </a:solidFill>
                <a:effectLst/>
                <a:uLnTx/>
                <a:uFillTx/>
                <a:latin typeface="Arial"/>
                <a:ea typeface="+mn-ea"/>
                <a:cs typeface="Arial" charset="0"/>
              </a:rPr>
              <a:t>Speakers Briefing </a:t>
            </a:r>
          </a:p>
          <a:p>
            <a:pPr marL="136922" marR="0" lvl="0" indent="-136922"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200" b="0" i="0" u="none" strike="noStrike" kern="1200" cap="none" spc="0" normalizeH="0" baseline="0" noProof="0" dirty="0">
                <a:ln>
                  <a:noFill/>
                </a:ln>
                <a:solidFill>
                  <a:srgbClr val="4D4D4D"/>
                </a:solidFill>
                <a:effectLst/>
                <a:uLnTx/>
                <a:uFillTx/>
                <a:latin typeface="Arial"/>
                <a:ea typeface="+mn-ea"/>
                <a:cs typeface="Arial" charset="0"/>
              </a:rPr>
              <a:t>Mock run of pitches</a:t>
            </a:r>
          </a:p>
          <a:p>
            <a:pPr marL="136922" marR="0" lvl="0" indent="-136922"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200" b="0" i="0" u="none" strike="noStrike" kern="1200" cap="none" spc="0" normalizeH="0" baseline="0" noProof="0" dirty="0">
                <a:ln>
                  <a:noFill/>
                </a:ln>
                <a:solidFill>
                  <a:srgbClr val="4D4D4D"/>
                </a:solidFill>
                <a:effectLst/>
                <a:uLnTx/>
                <a:uFillTx/>
                <a:latin typeface="Arial"/>
                <a:ea typeface="+mn-ea"/>
                <a:cs typeface="Arial" charset="0"/>
              </a:rPr>
              <a:t>Set up online profile </a:t>
            </a:r>
          </a:p>
          <a:p>
            <a:pPr marL="136922" marR="0" lvl="0" indent="-136922"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GB" sz="1200" b="0" i="0" u="none" strike="noStrike" kern="1200" cap="none" spc="0" normalizeH="0" baseline="0" noProof="0" dirty="0">
              <a:ln>
                <a:noFill/>
              </a:ln>
              <a:solidFill>
                <a:srgbClr val="4D4D4D"/>
              </a:solidFill>
              <a:effectLst/>
              <a:uLnTx/>
              <a:uFillTx/>
              <a:latin typeface="Arial"/>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00"/>
                </a:solidFill>
                <a:effectLst/>
                <a:uLnTx/>
                <a:uFillTx/>
                <a:latin typeface="Arial"/>
                <a:ea typeface="+mn-ea"/>
                <a:cs typeface="Arial" charset="0"/>
              </a:rPr>
              <a:t>Organisation Team</a:t>
            </a:r>
          </a:p>
          <a:p>
            <a:pPr marL="136922" marR="0" lvl="0" indent="-136922"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fr-FR" sz="1200" b="0" i="0" u="none" strike="noStrike" kern="1200" cap="none" spc="0" normalizeH="0" baseline="0" noProof="0" dirty="0">
                <a:ln>
                  <a:noFill/>
                </a:ln>
                <a:solidFill>
                  <a:srgbClr val="4D4D4D"/>
                </a:solidFill>
                <a:effectLst/>
                <a:uLnTx/>
                <a:uFillTx/>
                <a:latin typeface="Arial"/>
                <a:ea typeface="+mn-ea"/>
                <a:cs typeface="Arial" charset="0"/>
              </a:rPr>
              <a:t>Post final programme</a:t>
            </a:r>
          </a:p>
          <a:p>
            <a:pPr marL="136922" marR="0" lvl="0" indent="-136922"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200" b="0" i="0" u="none" strike="noStrike" kern="1200" cap="none" spc="0" normalizeH="0" baseline="0" noProof="0" dirty="0">
                <a:ln>
                  <a:noFill/>
                </a:ln>
                <a:solidFill>
                  <a:srgbClr val="4D4D4D"/>
                </a:solidFill>
                <a:effectLst/>
                <a:uLnTx/>
                <a:uFillTx/>
                <a:latin typeface="Arial"/>
                <a:ea typeface="+mn-ea"/>
                <a:cs typeface="Arial" charset="0"/>
              </a:rPr>
              <a:t>Complete security &amp; health</a:t>
            </a:r>
          </a:p>
          <a:p>
            <a:pPr marL="136922" marR="0" lvl="0" indent="-136922"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200" b="0" i="0" u="none" strike="noStrike" kern="1200" cap="none" spc="0" normalizeH="0" baseline="0" noProof="0" dirty="0">
                <a:ln>
                  <a:noFill/>
                </a:ln>
                <a:solidFill>
                  <a:srgbClr val="4D4D4D"/>
                </a:solidFill>
                <a:effectLst/>
                <a:uLnTx/>
                <a:uFillTx/>
                <a:latin typeface="Arial"/>
                <a:ea typeface="+mn-ea"/>
                <a:cs typeface="Arial" charset="0"/>
              </a:rPr>
              <a:t>Complete pre-recorded and streamed digital</a:t>
            </a:r>
          </a:p>
          <a:p>
            <a:pPr marL="136922" marR="0" lvl="0" indent="-136922"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200" b="0" i="0" u="none" strike="noStrike" kern="1200" cap="none" spc="0" normalizeH="0" baseline="0" noProof="0" dirty="0">
                <a:ln>
                  <a:noFill/>
                </a:ln>
                <a:solidFill>
                  <a:srgbClr val="4D4D4D"/>
                </a:solidFill>
                <a:effectLst/>
                <a:uLnTx/>
                <a:uFillTx/>
                <a:latin typeface="Arial"/>
                <a:ea typeface="+mn-ea"/>
                <a:cs typeface="Arial" charset="0"/>
              </a:rPr>
              <a:t>Complete Mock sessions</a:t>
            </a:r>
          </a:p>
          <a:p>
            <a:pPr marL="136922" marR="0" lvl="0" indent="-136922"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GB" sz="1200" b="0" i="0" u="none" strike="noStrike" kern="1200" cap="none" spc="0" normalizeH="0" baseline="0" noProof="0" dirty="0">
              <a:ln>
                <a:noFill/>
              </a:ln>
              <a:solidFill>
                <a:srgbClr val="4D4D4D"/>
              </a:solidFill>
              <a:effectLst/>
              <a:uLnTx/>
              <a:uFillTx/>
              <a:latin typeface="Arial"/>
              <a:ea typeface="+mn-ea"/>
              <a:cs typeface="Arial" charset="0"/>
            </a:endParaRPr>
          </a:p>
        </p:txBody>
      </p:sp>
      <p:sp>
        <p:nvSpPr>
          <p:cNvPr id="23" name="Freeform 4">
            <a:extLst>
              <a:ext uri="{FF2B5EF4-FFF2-40B4-BE49-F238E27FC236}">
                <a16:creationId xmlns:a16="http://schemas.microsoft.com/office/drawing/2014/main" id="{AACE9263-00D0-4BBF-BE37-E21A6ACC8B6A}"/>
              </a:ext>
            </a:extLst>
          </p:cNvPr>
          <p:cNvSpPr/>
          <p:nvPr/>
        </p:nvSpPr>
        <p:spPr>
          <a:xfrm>
            <a:off x="7491034" y="1147248"/>
            <a:ext cx="2217725" cy="605403"/>
          </a:xfrm>
          <a:custGeom>
            <a:avLst/>
            <a:gdLst>
              <a:gd name="connsiteX0" fmla="*/ 0 w 2362200"/>
              <a:gd name="connsiteY0" fmla="*/ 0 h 2667000"/>
              <a:gd name="connsiteX1" fmla="*/ 1781170 w 2362200"/>
              <a:gd name="connsiteY1" fmla="*/ 0 h 2667000"/>
              <a:gd name="connsiteX2" fmla="*/ 2362200 w 2362200"/>
              <a:gd name="connsiteY2" fmla="*/ 1333500 h 2667000"/>
              <a:gd name="connsiteX3" fmla="*/ 1781170 w 2362200"/>
              <a:gd name="connsiteY3" fmla="*/ 2667000 h 2667000"/>
              <a:gd name="connsiteX4" fmla="*/ 0 w 2362200"/>
              <a:gd name="connsiteY4" fmla="*/ 2667000 h 2667000"/>
              <a:gd name="connsiteX5" fmla="*/ 581030 w 2362200"/>
              <a:gd name="connsiteY5" fmla="*/ 1333500 h 2667000"/>
              <a:gd name="connsiteX6" fmla="*/ 0 w 2362200"/>
              <a:gd name="connsiteY6" fmla="*/ 0 h 2667000"/>
              <a:gd name="connsiteX0" fmla="*/ 200023 w 2562223"/>
              <a:gd name="connsiteY0" fmla="*/ 0 h 2667000"/>
              <a:gd name="connsiteX1" fmla="*/ 1981193 w 2562223"/>
              <a:gd name="connsiteY1" fmla="*/ 0 h 2667000"/>
              <a:gd name="connsiteX2" fmla="*/ 2562223 w 2562223"/>
              <a:gd name="connsiteY2" fmla="*/ 1333500 h 2667000"/>
              <a:gd name="connsiteX3" fmla="*/ 1981193 w 2562223"/>
              <a:gd name="connsiteY3" fmla="*/ 2667000 h 2667000"/>
              <a:gd name="connsiteX4" fmla="*/ 200023 w 2562223"/>
              <a:gd name="connsiteY4" fmla="*/ 2667000 h 2667000"/>
              <a:gd name="connsiteX5" fmla="*/ 781053 w 2562223"/>
              <a:gd name="connsiteY5" fmla="*/ 1333500 h 2667000"/>
              <a:gd name="connsiteX6" fmla="*/ 200023 w 2562223"/>
              <a:gd name="connsiteY6" fmla="*/ 0 h 2667000"/>
              <a:gd name="connsiteX0" fmla="*/ 200023 w 2562223"/>
              <a:gd name="connsiteY0" fmla="*/ 0 h 2667000"/>
              <a:gd name="connsiteX1" fmla="*/ 1981193 w 2562223"/>
              <a:gd name="connsiteY1" fmla="*/ 0 h 2667000"/>
              <a:gd name="connsiteX2" fmla="*/ 2562223 w 2562223"/>
              <a:gd name="connsiteY2" fmla="*/ 1333500 h 2667000"/>
              <a:gd name="connsiteX3" fmla="*/ 1981193 w 2562223"/>
              <a:gd name="connsiteY3" fmla="*/ 2667000 h 2667000"/>
              <a:gd name="connsiteX4" fmla="*/ 200023 w 2562223"/>
              <a:gd name="connsiteY4" fmla="*/ 2667000 h 2667000"/>
              <a:gd name="connsiteX5" fmla="*/ 781053 w 2562223"/>
              <a:gd name="connsiteY5" fmla="*/ 1333500 h 2667000"/>
              <a:gd name="connsiteX6" fmla="*/ 200023 w 2562223"/>
              <a:gd name="connsiteY6" fmla="*/ 0 h 2667000"/>
              <a:gd name="connsiteX0" fmla="*/ 200023 w 2562223"/>
              <a:gd name="connsiteY0" fmla="*/ 0 h 2667000"/>
              <a:gd name="connsiteX1" fmla="*/ 1981193 w 2562223"/>
              <a:gd name="connsiteY1" fmla="*/ 0 h 2667000"/>
              <a:gd name="connsiteX2" fmla="*/ 2562223 w 2562223"/>
              <a:gd name="connsiteY2" fmla="*/ 1333500 h 2667000"/>
              <a:gd name="connsiteX3" fmla="*/ 1981193 w 2562223"/>
              <a:gd name="connsiteY3" fmla="*/ 2667000 h 2667000"/>
              <a:gd name="connsiteX4" fmla="*/ 200023 w 2562223"/>
              <a:gd name="connsiteY4" fmla="*/ 2667000 h 2667000"/>
              <a:gd name="connsiteX5" fmla="*/ 781053 w 2562223"/>
              <a:gd name="connsiteY5" fmla="*/ 1333500 h 2667000"/>
              <a:gd name="connsiteX6" fmla="*/ 200023 w 2562223"/>
              <a:gd name="connsiteY6" fmla="*/ 0 h 2667000"/>
              <a:gd name="connsiteX0" fmla="*/ 200023 w 2562223"/>
              <a:gd name="connsiteY0" fmla="*/ 0 h 2667000"/>
              <a:gd name="connsiteX1" fmla="*/ 1981193 w 2562223"/>
              <a:gd name="connsiteY1" fmla="*/ 0 h 2667000"/>
              <a:gd name="connsiteX2" fmla="*/ 2562223 w 2562223"/>
              <a:gd name="connsiteY2" fmla="*/ 1333500 h 2667000"/>
              <a:gd name="connsiteX3" fmla="*/ 1981193 w 2562223"/>
              <a:gd name="connsiteY3" fmla="*/ 2667000 h 2667000"/>
              <a:gd name="connsiteX4" fmla="*/ 200023 w 2562223"/>
              <a:gd name="connsiteY4" fmla="*/ 2667000 h 2667000"/>
              <a:gd name="connsiteX5" fmla="*/ 781053 w 2562223"/>
              <a:gd name="connsiteY5" fmla="*/ 1333500 h 2667000"/>
              <a:gd name="connsiteX6" fmla="*/ 200023 w 2562223"/>
              <a:gd name="connsiteY6" fmla="*/ 0 h 266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2223" h="2667000">
                <a:moveTo>
                  <a:pt x="200023" y="0"/>
                </a:moveTo>
                <a:lnTo>
                  <a:pt x="1981193" y="0"/>
                </a:lnTo>
                <a:cubicBezTo>
                  <a:pt x="2374893" y="222250"/>
                  <a:pt x="2562223" y="889000"/>
                  <a:pt x="2562223" y="1333500"/>
                </a:cubicBezTo>
                <a:cubicBezTo>
                  <a:pt x="2562223" y="1778000"/>
                  <a:pt x="2374893" y="2444750"/>
                  <a:pt x="1981193" y="2667000"/>
                </a:cubicBezTo>
                <a:lnTo>
                  <a:pt x="200023" y="2667000"/>
                </a:lnTo>
                <a:cubicBezTo>
                  <a:pt x="0" y="2444750"/>
                  <a:pt x="781053" y="1778000"/>
                  <a:pt x="781053" y="1333500"/>
                </a:cubicBezTo>
                <a:cubicBezTo>
                  <a:pt x="781053" y="889000"/>
                  <a:pt x="0" y="222250"/>
                  <a:pt x="200023" y="0"/>
                </a:cubicBezTo>
                <a:close/>
              </a:path>
            </a:pathLst>
          </a:custGeom>
          <a:solidFill>
            <a:schemeClr val="accent3">
              <a:lumMod val="60000"/>
              <a:lumOff val="40000"/>
            </a:schemeClr>
          </a:solidFill>
          <a:effectLst>
            <a:outerShdw blurRad="40000" dist="23000" dir="5400000" rotWithShape="0">
              <a:srgbClr val="000000">
                <a:alpha val="35000"/>
              </a:srgbClr>
            </a:outerShdw>
            <a:reflection blurRad="6350" stA="52000" endA="300" endPos="35000" dir="5400000" sy="-100000" algn="bl" rotWithShape="0"/>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18415" cmpd="sng">
                  <a:solidFill>
                    <a:srgbClr val="FFFFFF"/>
                  </a:solidFill>
                  <a:prstDash val="solid"/>
                </a:ln>
                <a:solidFill>
                  <a:srgbClr val="4D4D4D"/>
                </a:solidFill>
                <a:effectLst/>
                <a:uLnTx/>
                <a:uFillTx/>
                <a:latin typeface="Arial"/>
                <a:ea typeface="+mn-ea"/>
                <a:cs typeface="+mn-cs"/>
              </a:rPr>
              <a:t>By 11 Feb 2022</a:t>
            </a:r>
            <a:endParaRPr kumimoji="0" lang="fr-FR" sz="1400" b="0" i="0" u="none" strike="noStrike" kern="1200" cap="none" spc="0" normalizeH="0" baseline="0" noProof="0" dirty="0">
              <a:ln w="18415" cmpd="sng">
                <a:solidFill>
                  <a:srgbClr val="FFFFFF"/>
                </a:solidFill>
                <a:prstDash val="solid"/>
              </a:ln>
              <a:solidFill>
                <a:srgbClr val="4D4D4D"/>
              </a:solidFill>
              <a:effectLst/>
              <a:uLnTx/>
              <a:uFillTx/>
              <a:latin typeface="Arial"/>
              <a:ea typeface="+mn-ea"/>
              <a:cs typeface="+mn-cs"/>
            </a:endParaRPr>
          </a:p>
        </p:txBody>
      </p:sp>
      <p:sp>
        <p:nvSpPr>
          <p:cNvPr id="25" name="TextBox 15">
            <a:extLst>
              <a:ext uri="{FF2B5EF4-FFF2-40B4-BE49-F238E27FC236}">
                <a16:creationId xmlns:a16="http://schemas.microsoft.com/office/drawing/2014/main" id="{74035A73-1BC0-43E4-A7F5-825CA6EAB2D6}"/>
              </a:ext>
            </a:extLst>
          </p:cNvPr>
          <p:cNvSpPr txBox="1"/>
          <p:nvPr/>
        </p:nvSpPr>
        <p:spPr>
          <a:xfrm>
            <a:off x="9768408" y="2644121"/>
            <a:ext cx="2181872" cy="3691326"/>
          </a:xfrm>
          <a:prstGeom prst="rect">
            <a:avLst/>
          </a:prstGeom>
          <a:solidFill>
            <a:srgbClr val="00B050"/>
          </a:solidFill>
          <a:ln>
            <a:solidFill>
              <a:schemeClr val="tx1">
                <a:lumMod val="50000"/>
                <a:lumOff val="50000"/>
              </a:schemeClr>
            </a:solidFill>
          </a:ln>
        </p:spPr>
        <p:txBody>
          <a:bodyPr wrap="square" rtlCol="0">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1" i="0" u="none" strike="noStrike" kern="1200" cap="none" spc="0" normalizeH="0" baseline="0" noProof="0" dirty="0">
                <a:ln>
                  <a:noFill/>
                </a:ln>
                <a:solidFill>
                  <a:srgbClr val="4D4D4D"/>
                </a:solidFill>
                <a:effectLst/>
                <a:uLnTx/>
                <a:uFillTx/>
                <a:latin typeface="Arial"/>
                <a:ea typeface="+mn-ea"/>
                <a:cs typeface="Arial" charset="0"/>
              </a:rPr>
              <a:t>Managing the Forum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srgbClr val="4D4D4D"/>
                </a:solidFill>
                <a:effectLst/>
                <a:uLnTx/>
                <a:uFillTx/>
                <a:latin typeface="Arial"/>
                <a:ea typeface="+mn-ea"/>
                <a:cs typeface="Arial" charset="0"/>
              </a:rPr>
              <a:t>Communication &amp; press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300" b="0" i="0" u="none" strike="noStrike" kern="1200" cap="none" spc="0" normalizeH="0" baseline="0" noProof="0" dirty="0">
              <a:ln>
                <a:noFill/>
              </a:ln>
              <a:solidFill>
                <a:srgbClr val="4D4D4D"/>
              </a:solidFill>
              <a:effectLst/>
              <a:uLnTx/>
              <a:uFillTx/>
              <a:latin typeface="Arial"/>
              <a:ea typeface="+mn-ea"/>
              <a:cs typeface="Arial"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300" b="0" i="0" u="none" strike="noStrike" kern="1200" cap="none" spc="0" normalizeH="0" baseline="0" noProof="0" dirty="0">
              <a:ln>
                <a:noFill/>
              </a:ln>
              <a:solidFill>
                <a:srgbClr val="4D4D4D"/>
              </a:solidFill>
              <a:effectLst/>
              <a:uLnTx/>
              <a:uFillTx/>
              <a:latin typeface="Arial"/>
              <a:ea typeface="+mn-ea"/>
              <a:cs typeface="Arial"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srgbClr val="4D4D4D"/>
                </a:solidFill>
                <a:effectLst/>
                <a:uLnTx/>
                <a:uFillTx/>
                <a:latin typeface="Arial"/>
                <a:ea typeface="+mn-ea"/>
                <a:cs typeface="Arial" charset="0"/>
              </a:rPr>
              <a:t>Post forum reporting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srgbClr val="4D4D4D"/>
                </a:solidFill>
                <a:effectLst/>
                <a:uLnTx/>
                <a:uFillTx/>
                <a:latin typeface="Arial"/>
                <a:ea typeface="+mn-ea"/>
                <a:cs typeface="Arial" charset="0"/>
              </a:rPr>
              <a:t>Post-event information material</a:t>
            </a:r>
          </a:p>
        </p:txBody>
      </p:sp>
      <p:sp>
        <p:nvSpPr>
          <p:cNvPr id="26" name="Freeform 5">
            <a:extLst>
              <a:ext uri="{FF2B5EF4-FFF2-40B4-BE49-F238E27FC236}">
                <a16:creationId xmlns:a16="http://schemas.microsoft.com/office/drawing/2014/main" id="{86E2BECE-0360-413D-97E9-D045B8450647}"/>
              </a:ext>
            </a:extLst>
          </p:cNvPr>
          <p:cNvSpPr/>
          <p:nvPr/>
        </p:nvSpPr>
        <p:spPr>
          <a:xfrm>
            <a:off x="9609316" y="1147385"/>
            <a:ext cx="2217725" cy="605403"/>
          </a:xfrm>
          <a:custGeom>
            <a:avLst/>
            <a:gdLst>
              <a:gd name="connsiteX0" fmla="*/ 0 w 2362200"/>
              <a:gd name="connsiteY0" fmla="*/ 0 h 2667000"/>
              <a:gd name="connsiteX1" fmla="*/ 1781170 w 2362200"/>
              <a:gd name="connsiteY1" fmla="*/ 0 h 2667000"/>
              <a:gd name="connsiteX2" fmla="*/ 2362200 w 2362200"/>
              <a:gd name="connsiteY2" fmla="*/ 1333500 h 2667000"/>
              <a:gd name="connsiteX3" fmla="*/ 1781170 w 2362200"/>
              <a:gd name="connsiteY3" fmla="*/ 2667000 h 2667000"/>
              <a:gd name="connsiteX4" fmla="*/ 0 w 2362200"/>
              <a:gd name="connsiteY4" fmla="*/ 2667000 h 2667000"/>
              <a:gd name="connsiteX5" fmla="*/ 581030 w 2362200"/>
              <a:gd name="connsiteY5" fmla="*/ 1333500 h 2667000"/>
              <a:gd name="connsiteX6" fmla="*/ 0 w 2362200"/>
              <a:gd name="connsiteY6" fmla="*/ 0 h 2667000"/>
              <a:gd name="connsiteX0" fmla="*/ 200023 w 2562223"/>
              <a:gd name="connsiteY0" fmla="*/ 0 h 2667000"/>
              <a:gd name="connsiteX1" fmla="*/ 1981193 w 2562223"/>
              <a:gd name="connsiteY1" fmla="*/ 0 h 2667000"/>
              <a:gd name="connsiteX2" fmla="*/ 2562223 w 2562223"/>
              <a:gd name="connsiteY2" fmla="*/ 1333500 h 2667000"/>
              <a:gd name="connsiteX3" fmla="*/ 1981193 w 2562223"/>
              <a:gd name="connsiteY3" fmla="*/ 2667000 h 2667000"/>
              <a:gd name="connsiteX4" fmla="*/ 200023 w 2562223"/>
              <a:gd name="connsiteY4" fmla="*/ 2667000 h 2667000"/>
              <a:gd name="connsiteX5" fmla="*/ 781053 w 2562223"/>
              <a:gd name="connsiteY5" fmla="*/ 1333500 h 2667000"/>
              <a:gd name="connsiteX6" fmla="*/ 200023 w 2562223"/>
              <a:gd name="connsiteY6" fmla="*/ 0 h 2667000"/>
              <a:gd name="connsiteX0" fmla="*/ 200023 w 2562223"/>
              <a:gd name="connsiteY0" fmla="*/ 0 h 2667000"/>
              <a:gd name="connsiteX1" fmla="*/ 1981193 w 2562223"/>
              <a:gd name="connsiteY1" fmla="*/ 0 h 2667000"/>
              <a:gd name="connsiteX2" fmla="*/ 2562223 w 2562223"/>
              <a:gd name="connsiteY2" fmla="*/ 1333500 h 2667000"/>
              <a:gd name="connsiteX3" fmla="*/ 1981193 w 2562223"/>
              <a:gd name="connsiteY3" fmla="*/ 2667000 h 2667000"/>
              <a:gd name="connsiteX4" fmla="*/ 200023 w 2562223"/>
              <a:gd name="connsiteY4" fmla="*/ 2667000 h 2667000"/>
              <a:gd name="connsiteX5" fmla="*/ 781053 w 2562223"/>
              <a:gd name="connsiteY5" fmla="*/ 1333500 h 2667000"/>
              <a:gd name="connsiteX6" fmla="*/ 200023 w 2562223"/>
              <a:gd name="connsiteY6" fmla="*/ 0 h 2667000"/>
              <a:gd name="connsiteX0" fmla="*/ 200023 w 2562223"/>
              <a:gd name="connsiteY0" fmla="*/ 0 h 2667000"/>
              <a:gd name="connsiteX1" fmla="*/ 1981193 w 2562223"/>
              <a:gd name="connsiteY1" fmla="*/ 0 h 2667000"/>
              <a:gd name="connsiteX2" fmla="*/ 2562223 w 2562223"/>
              <a:gd name="connsiteY2" fmla="*/ 1333500 h 2667000"/>
              <a:gd name="connsiteX3" fmla="*/ 1981193 w 2562223"/>
              <a:gd name="connsiteY3" fmla="*/ 2667000 h 2667000"/>
              <a:gd name="connsiteX4" fmla="*/ 200023 w 2562223"/>
              <a:gd name="connsiteY4" fmla="*/ 2667000 h 2667000"/>
              <a:gd name="connsiteX5" fmla="*/ 781053 w 2562223"/>
              <a:gd name="connsiteY5" fmla="*/ 1333500 h 2667000"/>
              <a:gd name="connsiteX6" fmla="*/ 200023 w 2562223"/>
              <a:gd name="connsiteY6" fmla="*/ 0 h 2667000"/>
              <a:gd name="connsiteX0" fmla="*/ 200023 w 2562223"/>
              <a:gd name="connsiteY0" fmla="*/ 0 h 2667000"/>
              <a:gd name="connsiteX1" fmla="*/ 1981193 w 2562223"/>
              <a:gd name="connsiteY1" fmla="*/ 0 h 2667000"/>
              <a:gd name="connsiteX2" fmla="*/ 2562223 w 2562223"/>
              <a:gd name="connsiteY2" fmla="*/ 1333500 h 2667000"/>
              <a:gd name="connsiteX3" fmla="*/ 1981193 w 2562223"/>
              <a:gd name="connsiteY3" fmla="*/ 2667000 h 2667000"/>
              <a:gd name="connsiteX4" fmla="*/ 200023 w 2562223"/>
              <a:gd name="connsiteY4" fmla="*/ 2667000 h 2667000"/>
              <a:gd name="connsiteX5" fmla="*/ 781053 w 2562223"/>
              <a:gd name="connsiteY5" fmla="*/ 1333500 h 2667000"/>
              <a:gd name="connsiteX6" fmla="*/ 200023 w 2562223"/>
              <a:gd name="connsiteY6" fmla="*/ 0 h 266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2223" h="2667000">
                <a:moveTo>
                  <a:pt x="200023" y="0"/>
                </a:moveTo>
                <a:lnTo>
                  <a:pt x="1981193" y="0"/>
                </a:lnTo>
                <a:cubicBezTo>
                  <a:pt x="2374893" y="222250"/>
                  <a:pt x="2562223" y="889000"/>
                  <a:pt x="2562223" y="1333500"/>
                </a:cubicBezTo>
                <a:cubicBezTo>
                  <a:pt x="2562223" y="1778000"/>
                  <a:pt x="2374893" y="2444750"/>
                  <a:pt x="1981193" y="2667000"/>
                </a:cubicBezTo>
                <a:lnTo>
                  <a:pt x="200023" y="2667000"/>
                </a:lnTo>
                <a:cubicBezTo>
                  <a:pt x="0" y="2444750"/>
                  <a:pt x="781053" y="1778000"/>
                  <a:pt x="781053" y="1333500"/>
                </a:cubicBezTo>
                <a:cubicBezTo>
                  <a:pt x="781053" y="889000"/>
                  <a:pt x="0" y="222250"/>
                  <a:pt x="200023" y="0"/>
                </a:cubicBezTo>
                <a:close/>
              </a:path>
            </a:pathLst>
          </a:custGeom>
          <a:solidFill>
            <a:srgbClr val="00B050"/>
          </a:solidFill>
          <a:effectLst>
            <a:outerShdw blurRad="40000" dist="23000" dir="5400000" rotWithShape="0">
              <a:srgbClr val="000000">
                <a:alpha val="35000"/>
              </a:srgbClr>
            </a:outerShdw>
            <a:reflection blurRad="6350" stA="52000" endA="300" endPos="35000" dir="5400000" sy="-100000" algn="bl" rotWithShape="0"/>
          </a:effectLst>
          <a:scene3d>
            <a:camera prst="orthographicFront"/>
            <a:lightRig rig="threePt" dir="t"/>
          </a:scene3d>
          <a:sp3d>
            <a:bevelT prst="relaxedInset"/>
          </a:sp3d>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w="18415" cmpd="sng">
                  <a:solidFill>
                    <a:srgbClr val="FFFFFF"/>
                  </a:solidFill>
                  <a:prstDash val="solid"/>
                </a:ln>
                <a:solidFill>
                  <a:srgbClr val="4D4D4D"/>
                </a:solidFill>
                <a:effectLst/>
                <a:uLnTx/>
                <a:uFillTx/>
                <a:latin typeface="Arial"/>
                <a:ea typeface="+mn-ea"/>
                <a:cs typeface="+mn-cs"/>
              </a:rPr>
              <a:t>14 -18+ </a:t>
            </a:r>
            <a:r>
              <a:rPr kumimoji="0" lang="fr-FR" sz="1400" b="0" i="0" u="none" strike="noStrike" kern="1200" cap="none" spc="0" normalizeH="0" baseline="0" noProof="0" dirty="0" err="1">
                <a:ln w="18415" cmpd="sng">
                  <a:solidFill>
                    <a:srgbClr val="FFFFFF"/>
                  </a:solidFill>
                  <a:prstDash val="solid"/>
                </a:ln>
                <a:solidFill>
                  <a:srgbClr val="4D4D4D"/>
                </a:solidFill>
                <a:effectLst/>
                <a:uLnTx/>
                <a:uFillTx/>
                <a:latin typeface="Arial"/>
                <a:ea typeface="+mn-ea"/>
                <a:cs typeface="+mn-cs"/>
              </a:rPr>
              <a:t>Feb</a:t>
            </a:r>
            <a:r>
              <a:rPr kumimoji="0" lang="fr-FR" sz="1400" b="0" i="0" u="none" strike="noStrike" kern="1200" cap="none" spc="0" normalizeH="0" baseline="0" noProof="0" dirty="0">
                <a:ln w="18415" cmpd="sng">
                  <a:solidFill>
                    <a:srgbClr val="FFFFFF"/>
                  </a:solidFill>
                  <a:prstDash val="solid"/>
                </a:ln>
                <a:solidFill>
                  <a:srgbClr val="4D4D4D"/>
                </a:solidFill>
                <a:effectLst/>
                <a:uLnTx/>
                <a:uFillTx/>
                <a:latin typeface="Arial"/>
                <a:ea typeface="+mn-ea"/>
                <a:cs typeface="+mn-cs"/>
              </a:rPr>
              <a:t> 2022</a:t>
            </a:r>
          </a:p>
        </p:txBody>
      </p:sp>
      <p:cxnSp>
        <p:nvCxnSpPr>
          <p:cNvPr id="28" name="Connecteur droit 27">
            <a:extLst>
              <a:ext uri="{FF2B5EF4-FFF2-40B4-BE49-F238E27FC236}">
                <a16:creationId xmlns:a16="http://schemas.microsoft.com/office/drawing/2014/main" id="{0410C27D-F815-47B3-BC67-1354439B6EF2}"/>
              </a:ext>
            </a:extLst>
          </p:cNvPr>
          <p:cNvCxnSpPr>
            <a:cxnSpLocks/>
          </p:cNvCxnSpPr>
          <p:nvPr/>
        </p:nvCxnSpPr>
        <p:spPr>
          <a:xfrm flipH="1">
            <a:off x="9763809" y="1330490"/>
            <a:ext cx="4600" cy="5227556"/>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30" name="TextBox 10">
            <a:extLst>
              <a:ext uri="{FF2B5EF4-FFF2-40B4-BE49-F238E27FC236}">
                <a16:creationId xmlns:a16="http://schemas.microsoft.com/office/drawing/2014/main" id="{85AE68FA-D8A7-4622-B3A1-CC025AEB676C}"/>
              </a:ext>
            </a:extLst>
          </p:cNvPr>
          <p:cNvSpPr txBox="1"/>
          <p:nvPr/>
        </p:nvSpPr>
        <p:spPr>
          <a:xfrm>
            <a:off x="623392" y="1928103"/>
            <a:ext cx="2319455" cy="674198"/>
          </a:xfrm>
          <a:prstGeom prst="rect">
            <a:avLst/>
          </a:prstGeom>
          <a:solidFill>
            <a:schemeClr val="tx2">
              <a:lumMod val="75000"/>
            </a:schemeClr>
          </a:solid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a:ln>
                  <a:noFill/>
                </a:ln>
                <a:solidFill>
                  <a:srgbClr val="FFFFFF">
                    <a:lumMod val="95000"/>
                  </a:srgbClr>
                </a:solidFill>
                <a:effectLst/>
                <a:uLnTx/>
                <a:uFillTx/>
                <a:latin typeface="Arial"/>
                <a:ea typeface="+mn-ea"/>
                <a:cs typeface="Arial" charset="0"/>
              </a:rPr>
              <a:t>Setup of event foundation &amp; start registration/HLP finalised</a:t>
            </a:r>
          </a:p>
        </p:txBody>
      </p:sp>
      <p:sp>
        <p:nvSpPr>
          <p:cNvPr id="31" name="TextBox 10">
            <a:extLst>
              <a:ext uri="{FF2B5EF4-FFF2-40B4-BE49-F238E27FC236}">
                <a16:creationId xmlns:a16="http://schemas.microsoft.com/office/drawing/2014/main" id="{0533AFEE-3A1D-43E5-BCB0-70D8D58DEBD1}"/>
              </a:ext>
            </a:extLst>
          </p:cNvPr>
          <p:cNvSpPr txBox="1"/>
          <p:nvPr/>
        </p:nvSpPr>
        <p:spPr>
          <a:xfrm>
            <a:off x="3062671" y="1930841"/>
            <a:ext cx="2138809" cy="681613"/>
          </a:xfrm>
          <a:prstGeom prst="rect">
            <a:avLst/>
          </a:prstGeom>
          <a:solidFill>
            <a:schemeClr val="tx2">
              <a:lumMod val="60000"/>
              <a:lumOff val="40000"/>
            </a:schemeClr>
          </a:solid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a:ln>
                  <a:noFill/>
                </a:ln>
                <a:solidFill>
                  <a:srgbClr val="4D4D4D"/>
                </a:solidFill>
                <a:effectLst/>
                <a:uLnTx/>
                <a:uFillTx/>
                <a:latin typeface="Arial"/>
                <a:ea typeface="+mn-ea"/>
                <a:cs typeface="Arial" charset="0"/>
              </a:rPr>
              <a:t>Completion of HLP preparation/Preparation Online Events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srgbClr val="4D4D4D"/>
              </a:solidFill>
              <a:effectLst/>
              <a:uLnTx/>
              <a:uFillTx/>
              <a:latin typeface="Arial"/>
              <a:ea typeface="+mn-ea"/>
              <a:cs typeface="Arial" charset="0"/>
            </a:endParaRPr>
          </a:p>
        </p:txBody>
      </p:sp>
      <p:sp>
        <p:nvSpPr>
          <p:cNvPr id="32" name="TextBox 16">
            <a:extLst>
              <a:ext uri="{FF2B5EF4-FFF2-40B4-BE49-F238E27FC236}">
                <a16:creationId xmlns:a16="http://schemas.microsoft.com/office/drawing/2014/main" id="{BA370A07-BACE-4CEA-B64C-CDA2A0245129}"/>
              </a:ext>
            </a:extLst>
          </p:cNvPr>
          <p:cNvSpPr txBox="1"/>
          <p:nvPr/>
        </p:nvSpPr>
        <p:spPr>
          <a:xfrm>
            <a:off x="5303912" y="1934827"/>
            <a:ext cx="2147812" cy="667474"/>
          </a:xfrm>
          <a:prstGeom prst="rect">
            <a:avLst/>
          </a:prstGeom>
          <a:solidFill>
            <a:schemeClr val="tx2">
              <a:lumMod val="40000"/>
              <a:lumOff val="60000"/>
            </a:schemeClr>
          </a:solid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4D4D4D"/>
                </a:solidFill>
                <a:effectLst/>
                <a:uLnTx/>
                <a:uFillTx/>
                <a:latin typeface="Arial"/>
                <a:ea typeface="+mn-ea"/>
                <a:cs typeface="Arial" charset="0"/>
              </a:rPr>
              <a:t>Completion of all WG deliveries</a:t>
            </a:r>
          </a:p>
        </p:txBody>
      </p:sp>
      <p:sp>
        <p:nvSpPr>
          <p:cNvPr id="33" name="TextBox 10">
            <a:extLst>
              <a:ext uri="{FF2B5EF4-FFF2-40B4-BE49-F238E27FC236}">
                <a16:creationId xmlns:a16="http://schemas.microsoft.com/office/drawing/2014/main" id="{457E3C54-B89E-40C7-AF7D-DE45C6E1498E}"/>
              </a:ext>
            </a:extLst>
          </p:cNvPr>
          <p:cNvSpPr txBox="1"/>
          <p:nvPr/>
        </p:nvSpPr>
        <p:spPr>
          <a:xfrm>
            <a:off x="7558501" y="1932297"/>
            <a:ext cx="2169836" cy="670004"/>
          </a:xfrm>
          <a:prstGeom prst="rect">
            <a:avLst/>
          </a:prstGeom>
          <a:solidFill>
            <a:schemeClr val="accent3">
              <a:lumMod val="60000"/>
              <a:lumOff val="40000"/>
            </a:schemeClr>
          </a:solid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4D4D4D"/>
                </a:solidFill>
                <a:effectLst/>
                <a:uLnTx/>
                <a:uFillTx/>
                <a:latin typeface="Arial"/>
                <a:ea typeface="+mn-ea"/>
                <a:cs typeface="Arial" charset="0"/>
              </a:rPr>
              <a:t>Completion of event preparation</a:t>
            </a:r>
          </a:p>
        </p:txBody>
      </p:sp>
      <p:sp>
        <p:nvSpPr>
          <p:cNvPr id="34" name="TextBox 15">
            <a:extLst>
              <a:ext uri="{FF2B5EF4-FFF2-40B4-BE49-F238E27FC236}">
                <a16:creationId xmlns:a16="http://schemas.microsoft.com/office/drawing/2014/main" id="{C39A7C03-4B70-4F4D-AFF5-26314599727E}"/>
              </a:ext>
            </a:extLst>
          </p:cNvPr>
          <p:cNvSpPr txBox="1"/>
          <p:nvPr/>
        </p:nvSpPr>
        <p:spPr>
          <a:xfrm>
            <a:off x="9769587" y="1934828"/>
            <a:ext cx="2180694" cy="667474"/>
          </a:xfrm>
          <a:prstGeom prst="rect">
            <a:avLst/>
          </a:prstGeom>
          <a:solidFill>
            <a:srgbClr val="00B050"/>
          </a:solidFill>
          <a:ln>
            <a:solidFill>
              <a:schemeClr val="tx1">
                <a:lumMod val="50000"/>
                <a:lumOff val="50000"/>
              </a:schemeClr>
            </a:solid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4D4D4D"/>
                </a:solidFill>
                <a:effectLst/>
                <a:uLnTx/>
                <a:uFillTx/>
                <a:latin typeface="Arial"/>
                <a:ea typeface="+mn-ea"/>
                <a:cs typeface="Arial" charset="0"/>
              </a:rPr>
              <a:t>Go-live</a:t>
            </a:r>
            <a:endParaRPr kumimoji="0" lang="en-US" sz="1400" b="1" i="0" u="none" strike="noStrike" kern="1200" cap="none" spc="0" normalizeH="0" baseline="0" noProof="0" dirty="0">
              <a:ln>
                <a:noFill/>
              </a:ln>
              <a:solidFill>
                <a:srgbClr val="4D4D4D"/>
              </a:solidFill>
              <a:effectLst/>
              <a:uLnTx/>
              <a:uFillTx/>
              <a:latin typeface="Arial"/>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1" i="0" u="none" strike="noStrike" kern="1200" cap="none" spc="0" normalizeH="0" baseline="0" noProof="0" dirty="0">
              <a:ln>
                <a:noFill/>
              </a:ln>
              <a:solidFill>
                <a:srgbClr val="4D4D4D"/>
              </a:solidFill>
              <a:effectLst/>
              <a:uLnTx/>
              <a:uFillTx/>
              <a:latin typeface="Arial"/>
              <a:ea typeface="+mn-ea"/>
              <a:cs typeface="Arial" charset="0"/>
            </a:endParaRPr>
          </a:p>
        </p:txBody>
      </p:sp>
    </p:spTree>
    <p:extLst>
      <p:ext uri="{BB962C8B-B14F-4D97-AF65-F5344CB8AC3E}">
        <p14:creationId xmlns:p14="http://schemas.microsoft.com/office/powerpoint/2010/main" val="150521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1000"/>
                                        <p:tgtEl>
                                          <p:spTgt spid="30"/>
                                        </p:tgtEl>
                                      </p:cBhvr>
                                    </p:animEffect>
                                    <p:anim calcmode="lin" valueType="num">
                                      <p:cBhvr>
                                        <p:cTn id="18" dur="1000" fill="hold"/>
                                        <p:tgtEl>
                                          <p:spTgt spid="30"/>
                                        </p:tgtEl>
                                        <p:attrNameLst>
                                          <p:attrName>ppt_x</p:attrName>
                                        </p:attrNameLst>
                                      </p:cBhvr>
                                      <p:tavLst>
                                        <p:tav tm="0">
                                          <p:val>
                                            <p:strVal val="#ppt_x"/>
                                          </p:val>
                                        </p:tav>
                                        <p:tav tm="100000">
                                          <p:val>
                                            <p:strVal val="#ppt_x"/>
                                          </p:val>
                                        </p:tav>
                                      </p:tavLst>
                                    </p:anim>
                                    <p:anim calcmode="lin" valueType="num">
                                      <p:cBhvr>
                                        <p:cTn id="1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ppt_x"/>
                                          </p:val>
                                        </p:tav>
                                        <p:tav tm="100000">
                                          <p:val>
                                            <p:strVal val="#ppt_x"/>
                                          </p:val>
                                        </p:tav>
                                      </p:tavLst>
                                    </p:anim>
                                    <p:anim calcmode="lin" valueType="num">
                                      <p:cBhvr additive="base">
                                        <p:cTn id="29" dur="500" fill="hold"/>
                                        <p:tgtEl>
                                          <p:spTgt spid="17"/>
                                        </p:tgtEl>
                                        <p:attrNameLst>
                                          <p:attrName>ppt_y</p:attrName>
                                        </p:attrNameLst>
                                      </p:cBhvr>
                                      <p:tavLst>
                                        <p:tav tm="0">
                                          <p:val>
                                            <p:strVal val="1+#ppt_h/2"/>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1000"/>
                                        <p:tgtEl>
                                          <p:spTgt spid="31"/>
                                        </p:tgtEl>
                                      </p:cBhvr>
                                    </p:animEffect>
                                    <p:anim calcmode="lin" valueType="num">
                                      <p:cBhvr>
                                        <p:cTn id="33" dur="1000" fill="hold"/>
                                        <p:tgtEl>
                                          <p:spTgt spid="31"/>
                                        </p:tgtEl>
                                        <p:attrNameLst>
                                          <p:attrName>ppt_x</p:attrName>
                                        </p:attrNameLst>
                                      </p:cBhvr>
                                      <p:tavLst>
                                        <p:tav tm="0">
                                          <p:val>
                                            <p:strVal val="#ppt_x"/>
                                          </p:val>
                                        </p:tav>
                                        <p:tav tm="100000">
                                          <p:val>
                                            <p:strVal val="#ppt_x"/>
                                          </p:val>
                                        </p:tav>
                                      </p:tavLst>
                                    </p:anim>
                                    <p:anim calcmode="lin" valueType="num">
                                      <p:cBhvr>
                                        <p:cTn id="3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additive="base">
                                        <p:cTn id="55" dur="500" fill="hold"/>
                                        <p:tgtEl>
                                          <p:spTgt spid="33"/>
                                        </p:tgtEl>
                                        <p:attrNameLst>
                                          <p:attrName>ppt_x</p:attrName>
                                        </p:attrNameLst>
                                      </p:cBhvr>
                                      <p:tavLst>
                                        <p:tav tm="0">
                                          <p:val>
                                            <p:strVal val="#ppt_x"/>
                                          </p:val>
                                        </p:tav>
                                        <p:tav tm="100000">
                                          <p:val>
                                            <p:strVal val="#ppt_x"/>
                                          </p:val>
                                        </p:tav>
                                      </p:tavLst>
                                    </p:anim>
                                    <p:anim calcmode="lin" valueType="num">
                                      <p:cBhvr additive="base">
                                        <p:cTn id="5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down)">
                                      <p:cBhvr>
                                        <p:cTn id="61" dur="500"/>
                                        <p:tgtEl>
                                          <p:spTgt spid="25"/>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wipe(down)">
                                      <p:cBhvr>
                                        <p:cTn id="64" dur="500"/>
                                        <p:tgtEl>
                                          <p:spTgt spid="26"/>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down)">
                                      <p:cBhvr>
                                        <p:cTn id="6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6" grpId="0" animBg="1"/>
      <p:bldP spid="17" grpId="0" animBg="1"/>
      <p:bldP spid="18" grpId="0" animBg="1"/>
      <p:bldP spid="22" grpId="0" animBg="1"/>
      <p:bldP spid="23" grpId="0" animBg="1"/>
      <p:bldP spid="25" grpId="0" animBg="1"/>
      <p:bldP spid="26" grpId="0" animBg="1"/>
      <p:bldP spid="30" grpId="0" animBg="1"/>
      <p:bldP spid="31" grpId="0" animBg="1"/>
      <p:bldP spid="32" grpId="0" animBg="1"/>
      <p:bldP spid="33" grpId="0" animBg="1"/>
      <p:bldP spid="3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Annex - Agenda</a:t>
            </a:r>
            <a:endParaRPr lang="en-GB" dirty="0"/>
          </a:p>
        </p:txBody>
      </p:sp>
    </p:spTree>
    <p:extLst>
      <p:ext uri="{BB962C8B-B14F-4D97-AF65-F5344CB8AC3E}">
        <p14:creationId xmlns:p14="http://schemas.microsoft.com/office/powerpoint/2010/main" val="16139195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137626" y="1687943"/>
            <a:ext cx="2508568" cy="314071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111600" rIns="0" rtlCol="0" anchor="t"/>
          <a:lstStyle/>
          <a:p>
            <a:pPr algn="ctr"/>
            <a:r>
              <a:rPr lang="fr-BE" dirty="0">
                <a:solidFill>
                  <a:srgbClr val="0070C0"/>
                </a:solidFill>
              </a:rPr>
              <a:t>Thursday 17</a:t>
            </a:r>
          </a:p>
        </p:txBody>
      </p:sp>
      <p:sp>
        <p:nvSpPr>
          <p:cNvPr id="9" name="Rectangle 8"/>
          <p:cNvSpPr/>
          <p:nvPr/>
        </p:nvSpPr>
        <p:spPr>
          <a:xfrm>
            <a:off x="5705658" y="1687943"/>
            <a:ext cx="2431968" cy="314071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111600" rIns="0" rtlCol="0" anchor="t"/>
          <a:lstStyle/>
          <a:p>
            <a:pPr algn="ctr"/>
            <a:r>
              <a:rPr lang="fr-BE" dirty="0" err="1">
                <a:solidFill>
                  <a:srgbClr val="0070C0"/>
                </a:solidFill>
              </a:rPr>
              <a:t>Wednesday</a:t>
            </a:r>
            <a:r>
              <a:rPr lang="fr-BE" dirty="0">
                <a:solidFill>
                  <a:srgbClr val="0070C0"/>
                </a:solidFill>
              </a:rPr>
              <a:t> 16</a:t>
            </a:r>
          </a:p>
        </p:txBody>
      </p:sp>
      <p:sp>
        <p:nvSpPr>
          <p:cNvPr id="11" name="Rounded Rectangle 10"/>
          <p:cNvSpPr/>
          <p:nvPr/>
        </p:nvSpPr>
        <p:spPr>
          <a:xfrm>
            <a:off x="5845148" y="2229516"/>
            <a:ext cx="1031404" cy="1678723"/>
          </a:xfrm>
          <a:prstGeom prst="roundRect">
            <a:avLst/>
          </a:prstGeom>
          <a:solidFill>
            <a:schemeClr val="accent2">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11600" rIns="0" rtlCol="0" anchor="ctr"/>
          <a:lstStyle/>
          <a:p>
            <a:pPr algn="ctr"/>
            <a:r>
              <a:rPr lang="fr-BE" sz="1200" b="1" dirty="0"/>
              <a:t>AFRICA EUROPE WEEK </a:t>
            </a:r>
          </a:p>
          <a:p>
            <a:pPr algn="ctr"/>
            <a:r>
              <a:rPr lang="fr-BE" sz="1200" b="1" dirty="0"/>
              <a:t>EVENTS</a:t>
            </a:r>
          </a:p>
        </p:txBody>
      </p:sp>
      <p:sp>
        <p:nvSpPr>
          <p:cNvPr id="12" name="Rounded Rectangle 11"/>
          <p:cNvSpPr/>
          <p:nvPr/>
        </p:nvSpPr>
        <p:spPr>
          <a:xfrm>
            <a:off x="3118748" y="4955971"/>
            <a:ext cx="8829873" cy="1262932"/>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b="1" dirty="0"/>
              <a:t>ONLINE PLATFORM </a:t>
            </a:r>
          </a:p>
          <a:p>
            <a:pPr algn="ctr"/>
            <a:r>
              <a:rPr lang="fr-BE" sz="1400" b="1" dirty="0"/>
              <a:t>OPEN 24/7 FULL FIVE DAYS OF THE WEEK</a:t>
            </a:r>
          </a:p>
        </p:txBody>
      </p:sp>
      <p:sp>
        <p:nvSpPr>
          <p:cNvPr id="13" name="Rounded Rectangle 12"/>
          <p:cNvSpPr/>
          <p:nvPr/>
        </p:nvSpPr>
        <p:spPr>
          <a:xfrm>
            <a:off x="3267443" y="4004341"/>
            <a:ext cx="2280737" cy="719885"/>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111600" rIns="0" rtlCol="0" anchor="ctr"/>
          <a:lstStyle/>
          <a:p>
            <a:pPr algn="ctr"/>
            <a:r>
              <a:rPr lang="fr-BE" sz="1200" b="1" dirty="0"/>
              <a:t>AFRICA WEEK</a:t>
            </a:r>
            <a:br>
              <a:rPr lang="fr-BE" sz="1200" b="1" dirty="0"/>
            </a:br>
            <a:r>
              <a:rPr lang="fr-BE" sz="1200" b="1" dirty="0"/>
              <a:t> &amp; EABF HIGH LEVEL OPENING</a:t>
            </a:r>
          </a:p>
        </p:txBody>
      </p:sp>
      <p:sp>
        <p:nvSpPr>
          <p:cNvPr id="14" name="Rounded Rectangle 13"/>
          <p:cNvSpPr/>
          <p:nvPr/>
        </p:nvSpPr>
        <p:spPr>
          <a:xfrm>
            <a:off x="6928372" y="2229516"/>
            <a:ext cx="1075257" cy="1678723"/>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111600" rIns="0" rtlCol="0" anchor="ctr"/>
          <a:lstStyle/>
          <a:p>
            <a:pPr algn="ctr"/>
            <a:r>
              <a:rPr lang="fr-BE" sz="1200" b="1" dirty="0"/>
              <a:t>EABF PLENARY PANELS</a:t>
            </a:r>
          </a:p>
        </p:txBody>
      </p:sp>
      <p:sp>
        <p:nvSpPr>
          <p:cNvPr id="15" name="Rounded Rectangle 14"/>
          <p:cNvSpPr/>
          <p:nvPr/>
        </p:nvSpPr>
        <p:spPr>
          <a:xfrm>
            <a:off x="9398699" y="2223188"/>
            <a:ext cx="1109214" cy="1691379"/>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111600" rIns="0" rtlCol="0" anchor="ctr"/>
          <a:lstStyle/>
          <a:p>
            <a:pPr algn="ctr"/>
            <a:r>
              <a:rPr lang="fr-BE" sz="1200" b="1" dirty="0"/>
              <a:t>EABF</a:t>
            </a:r>
            <a:br>
              <a:rPr lang="fr-BE" sz="1200" b="1" dirty="0"/>
            </a:br>
            <a:r>
              <a:rPr lang="fr-BE" sz="1200" b="1" dirty="0"/>
              <a:t>PLENARY </a:t>
            </a:r>
            <a:br>
              <a:rPr lang="fr-BE" sz="1200" b="1" dirty="0"/>
            </a:br>
            <a:r>
              <a:rPr lang="fr-BE" sz="1200" b="1" dirty="0"/>
              <a:t>PANELS </a:t>
            </a:r>
          </a:p>
          <a:p>
            <a:pPr algn="ctr"/>
            <a:r>
              <a:rPr lang="fr-BE" sz="1200" b="1" dirty="0"/>
              <a:t>&amp; CLOSING</a:t>
            </a:r>
          </a:p>
        </p:txBody>
      </p:sp>
      <p:sp>
        <p:nvSpPr>
          <p:cNvPr id="16" name="Rounded Rectangle 15"/>
          <p:cNvSpPr/>
          <p:nvPr/>
        </p:nvSpPr>
        <p:spPr>
          <a:xfrm rot="5400000">
            <a:off x="77716" y="1927118"/>
            <a:ext cx="3140718" cy="2662367"/>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BE" b="1" dirty="0">
                <a:solidFill>
                  <a:srgbClr val="0070C0"/>
                </a:solidFill>
              </a:rPr>
              <a:t>PHYSICAL </a:t>
            </a:r>
            <a:br>
              <a:rPr lang="fr-BE" b="1" dirty="0">
                <a:solidFill>
                  <a:srgbClr val="0070C0"/>
                </a:solidFill>
              </a:rPr>
            </a:br>
            <a:r>
              <a:rPr lang="fr-BE" b="1" dirty="0" smtClean="0">
                <a:solidFill>
                  <a:srgbClr val="0070C0"/>
                </a:solidFill>
              </a:rPr>
              <a:t>TRACK</a:t>
            </a:r>
          </a:p>
          <a:p>
            <a:pPr algn="ctr"/>
            <a:endParaRPr lang="fr-BE" dirty="0">
              <a:solidFill>
                <a:srgbClr val="FF0000"/>
              </a:solidFill>
            </a:endParaRPr>
          </a:p>
          <a:p>
            <a:pPr algn="ctr"/>
            <a:r>
              <a:rPr lang="fr-BE" dirty="0" smtClean="0">
                <a:solidFill>
                  <a:srgbClr val="FF0000"/>
                </a:solidFill>
              </a:rPr>
              <a:t>200 </a:t>
            </a:r>
            <a:r>
              <a:rPr lang="fr-BE" dirty="0" smtClean="0">
                <a:solidFill>
                  <a:srgbClr val="0070C0"/>
                </a:solidFill>
              </a:rPr>
              <a:t>max.</a:t>
            </a:r>
            <a:r>
              <a:rPr lang="fr-BE" dirty="0">
                <a:solidFill>
                  <a:srgbClr val="0070C0"/>
                </a:solidFill>
              </a:rPr>
              <a:t/>
            </a:r>
            <a:br>
              <a:rPr lang="fr-BE" dirty="0">
                <a:solidFill>
                  <a:srgbClr val="0070C0"/>
                </a:solidFill>
              </a:rPr>
            </a:br>
            <a:r>
              <a:rPr lang="fr-BE" dirty="0">
                <a:solidFill>
                  <a:srgbClr val="0070C0"/>
                </a:solidFill>
              </a:rPr>
              <a:t> </a:t>
            </a:r>
            <a:r>
              <a:rPr lang="fr-BE" dirty="0" smtClean="0">
                <a:solidFill>
                  <a:srgbClr val="0070C0"/>
                </a:solidFill>
              </a:rPr>
              <a:t>participants</a:t>
            </a:r>
          </a:p>
          <a:p>
            <a:pPr algn="ctr"/>
            <a:endParaRPr lang="fr-BE" dirty="0">
              <a:solidFill>
                <a:srgbClr val="0070C0"/>
              </a:solidFill>
            </a:endParaRPr>
          </a:p>
          <a:p>
            <a:pPr algn="ctr"/>
            <a:endParaRPr lang="fr-BE" dirty="0">
              <a:solidFill>
                <a:srgbClr val="0070C0"/>
              </a:solidFill>
            </a:endParaRPr>
          </a:p>
        </p:txBody>
      </p:sp>
      <p:sp>
        <p:nvSpPr>
          <p:cNvPr id="17" name="Rounded Rectangle 16"/>
          <p:cNvSpPr/>
          <p:nvPr/>
        </p:nvSpPr>
        <p:spPr>
          <a:xfrm>
            <a:off x="8234760" y="2223188"/>
            <a:ext cx="1109227" cy="1691379"/>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11600" rIns="0" rtlCol="0" anchor="ctr"/>
          <a:lstStyle/>
          <a:p>
            <a:pPr algn="ctr"/>
            <a:r>
              <a:rPr lang="fr-BE" sz="1400" b="1" dirty="0" smtClean="0"/>
              <a:t>EU</a:t>
            </a:r>
            <a:endParaRPr lang="fr-BE" sz="1400" b="1" dirty="0"/>
          </a:p>
          <a:p>
            <a:pPr algn="ctr"/>
            <a:r>
              <a:rPr lang="fr-BE" sz="1400" b="1" dirty="0"/>
              <a:t>AFRICA </a:t>
            </a:r>
          </a:p>
          <a:p>
            <a:pPr algn="ctr"/>
            <a:r>
              <a:rPr lang="fr-BE" sz="1400" b="1" dirty="0"/>
              <a:t>SUMMIT</a:t>
            </a:r>
          </a:p>
        </p:txBody>
      </p:sp>
      <p:sp>
        <p:nvSpPr>
          <p:cNvPr id="19" name="Rounded Rectangle 18"/>
          <p:cNvSpPr/>
          <p:nvPr/>
        </p:nvSpPr>
        <p:spPr>
          <a:xfrm>
            <a:off x="8257966" y="4005453"/>
            <a:ext cx="2281467" cy="717402"/>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111600" rIns="0" rtlCol="0" anchor="ctr"/>
          <a:lstStyle/>
          <a:p>
            <a:pPr algn="ctr"/>
            <a:r>
              <a:rPr lang="fr-BE" sz="1200" b="1" dirty="0"/>
              <a:t>CEO &amp; HEADS OF STATE AND GOVERNMENT </a:t>
            </a:r>
            <a:r>
              <a:rPr lang="fr-BE" sz="1200" b="1" dirty="0" smtClean="0"/>
              <a:t>INTERACTION</a:t>
            </a:r>
            <a:r>
              <a:rPr lang="it-IT" sz="1200" b="1" dirty="0" smtClean="0"/>
              <a:t> </a:t>
            </a:r>
            <a:r>
              <a:rPr lang="it-IT" sz="1200" b="1" dirty="0"/>
              <a:t>(TBC)</a:t>
            </a:r>
            <a:endParaRPr lang="fr-BE" sz="1200" b="1" dirty="0"/>
          </a:p>
        </p:txBody>
      </p:sp>
      <p:sp>
        <p:nvSpPr>
          <p:cNvPr id="20" name="Rounded Rectangle 19"/>
          <p:cNvSpPr/>
          <p:nvPr/>
        </p:nvSpPr>
        <p:spPr>
          <a:xfrm rot="5400000">
            <a:off x="1093106" y="4332753"/>
            <a:ext cx="1209558" cy="2562746"/>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BE" b="1" dirty="0">
                <a:solidFill>
                  <a:srgbClr val="0070C0"/>
                </a:solidFill>
              </a:rPr>
              <a:t>ONLINE </a:t>
            </a:r>
            <a:br>
              <a:rPr lang="fr-BE" b="1" dirty="0">
                <a:solidFill>
                  <a:srgbClr val="0070C0"/>
                </a:solidFill>
              </a:rPr>
            </a:br>
            <a:r>
              <a:rPr lang="fr-BE" b="1" dirty="0" smtClean="0">
                <a:solidFill>
                  <a:srgbClr val="0070C0"/>
                </a:solidFill>
              </a:rPr>
              <a:t>TRACK</a:t>
            </a:r>
          </a:p>
          <a:p>
            <a:pPr algn="ctr"/>
            <a:r>
              <a:rPr lang="fr-BE" dirty="0">
                <a:solidFill>
                  <a:srgbClr val="0070C0"/>
                </a:solidFill>
              </a:rPr>
              <a:t>6,000 </a:t>
            </a:r>
            <a:r>
              <a:rPr lang="fr-BE" dirty="0" err="1">
                <a:solidFill>
                  <a:srgbClr val="0070C0"/>
                </a:solidFill>
              </a:rPr>
              <a:t>expected</a:t>
            </a:r>
            <a:r>
              <a:rPr lang="fr-BE" dirty="0">
                <a:solidFill>
                  <a:srgbClr val="0070C0"/>
                </a:solidFill>
              </a:rPr>
              <a:t> </a:t>
            </a:r>
            <a:r>
              <a:rPr lang="fr-BE" dirty="0" smtClean="0">
                <a:solidFill>
                  <a:srgbClr val="0070C0"/>
                </a:solidFill>
              </a:rPr>
              <a:t>participants</a:t>
            </a:r>
            <a:endParaRPr lang="fr-BE" dirty="0">
              <a:solidFill>
                <a:srgbClr val="0070C0"/>
              </a:solidFill>
            </a:endParaRPr>
          </a:p>
        </p:txBody>
      </p:sp>
      <p:sp>
        <p:nvSpPr>
          <p:cNvPr id="22" name="Rounded Rectangle 21"/>
          <p:cNvSpPr/>
          <p:nvPr/>
        </p:nvSpPr>
        <p:spPr>
          <a:xfrm>
            <a:off x="5837890" y="4039835"/>
            <a:ext cx="2151594" cy="642847"/>
          </a:xfrm>
          <a:prstGeom prst="roundRect">
            <a:avLst/>
          </a:prstGeom>
          <a:solidFill>
            <a:schemeClr val="accent2">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11600" rIns="0" rtlCol="0" anchor="ctr"/>
          <a:lstStyle/>
          <a:p>
            <a:pPr algn="ctr"/>
            <a:r>
              <a:rPr lang="fr-BE" sz="1200" b="1" dirty="0"/>
              <a:t>AFRICA WEEK </a:t>
            </a:r>
            <a:r>
              <a:rPr lang="fr-BE" sz="1200" b="1" dirty="0" smtClean="0"/>
              <a:t>EVENT</a:t>
            </a:r>
            <a:endParaRPr lang="fr-BE" sz="1200" b="1" dirty="0"/>
          </a:p>
        </p:txBody>
      </p:sp>
      <p:sp>
        <p:nvSpPr>
          <p:cNvPr id="23" name="Rounded Rectangle 22"/>
          <p:cNvSpPr/>
          <p:nvPr/>
        </p:nvSpPr>
        <p:spPr>
          <a:xfrm>
            <a:off x="3279407" y="2243233"/>
            <a:ext cx="1109213" cy="1651289"/>
          </a:xfrm>
          <a:prstGeom prst="roundRect">
            <a:avLst/>
          </a:prstGeom>
          <a:solidFill>
            <a:schemeClr val="accent2">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11600" rIns="0" rtlCol="0" anchor="ctr"/>
          <a:lstStyle/>
          <a:p>
            <a:pPr algn="ctr"/>
            <a:r>
              <a:rPr lang="fr-BE" sz="1200" b="1" dirty="0"/>
              <a:t>AFRICA</a:t>
            </a:r>
          </a:p>
          <a:p>
            <a:pPr algn="ctr"/>
            <a:r>
              <a:rPr lang="fr-BE" sz="1200" b="1" dirty="0"/>
              <a:t>EUROPE</a:t>
            </a:r>
          </a:p>
          <a:p>
            <a:pPr algn="ctr"/>
            <a:r>
              <a:rPr lang="fr-BE" sz="1200" b="1" dirty="0"/>
              <a:t>WEEK </a:t>
            </a:r>
          </a:p>
          <a:p>
            <a:pPr algn="ctr"/>
            <a:r>
              <a:rPr lang="fr-BE" sz="1200" b="1" dirty="0"/>
              <a:t>EVENTS</a:t>
            </a:r>
          </a:p>
        </p:txBody>
      </p:sp>
      <p:sp>
        <p:nvSpPr>
          <p:cNvPr id="26" name="Rounded Rectangle 25"/>
          <p:cNvSpPr/>
          <p:nvPr/>
        </p:nvSpPr>
        <p:spPr>
          <a:xfrm>
            <a:off x="10751690" y="2223188"/>
            <a:ext cx="1129702" cy="1691379"/>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11600" rIns="0" rtlCol="0" anchor="ctr"/>
          <a:lstStyle/>
          <a:p>
            <a:pPr algn="ctr"/>
            <a:r>
              <a:rPr lang="fr-BE" sz="1400" b="1" dirty="0" smtClean="0"/>
              <a:t>EU</a:t>
            </a:r>
            <a:endParaRPr lang="fr-BE" sz="1400" b="1" dirty="0"/>
          </a:p>
          <a:p>
            <a:pPr algn="ctr"/>
            <a:r>
              <a:rPr lang="fr-BE" sz="1400" b="1" dirty="0"/>
              <a:t>AFRICA </a:t>
            </a:r>
          </a:p>
          <a:p>
            <a:pPr algn="ctr"/>
            <a:r>
              <a:rPr lang="fr-BE" sz="1400" b="1" dirty="0"/>
              <a:t>SUMMIT</a:t>
            </a:r>
          </a:p>
        </p:txBody>
      </p:sp>
      <p:sp>
        <p:nvSpPr>
          <p:cNvPr id="28" name="Rectangle 27"/>
          <p:cNvSpPr/>
          <p:nvPr/>
        </p:nvSpPr>
        <p:spPr>
          <a:xfrm>
            <a:off x="10647096" y="1687943"/>
            <a:ext cx="1314750" cy="314071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111600" rIns="0" rtlCol="0" anchor="t"/>
          <a:lstStyle/>
          <a:p>
            <a:pPr algn="ctr"/>
            <a:r>
              <a:rPr lang="fr-BE" dirty="0">
                <a:solidFill>
                  <a:srgbClr val="0070C0"/>
                </a:solidFill>
              </a:rPr>
              <a:t>Friday 18</a:t>
            </a:r>
          </a:p>
        </p:txBody>
      </p:sp>
      <p:sp>
        <p:nvSpPr>
          <p:cNvPr id="27" name="Title 3"/>
          <p:cNvSpPr>
            <a:spLocks noGrp="1"/>
          </p:cNvSpPr>
          <p:nvPr>
            <p:ph type="title"/>
          </p:nvPr>
        </p:nvSpPr>
        <p:spPr>
          <a:xfrm>
            <a:off x="849683" y="484251"/>
            <a:ext cx="9385643" cy="782357"/>
          </a:xfrm>
        </p:spPr>
        <p:txBody>
          <a:bodyPr/>
          <a:lstStyle/>
          <a:p>
            <a:r>
              <a:rPr lang="en-GB" dirty="0">
                <a:solidFill>
                  <a:srgbClr val="0070C0"/>
                </a:solidFill>
              </a:rPr>
              <a:t>Agenda for the Physical </a:t>
            </a:r>
            <a:r>
              <a:rPr lang="en-GB" dirty="0" smtClean="0">
                <a:solidFill>
                  <a:srgbClr val="0070C0"/>
                </a:solidFill>
              </a:rPr>
              <a:t>EABF22 </a:t>
            </a:r>
            <a:br>
              <a:rPr lang="en-GB" dirty="0" smtClean="0">
                <a:solidFill>
                  <a:srgbClr val="0070C0"/>
                </a:solidFill>
              </a:rPr>
            </a:br>
            <a:r>
              <a:rPr lang="en-GB" dirty="0" smtClean="0">
                <a:solidFill>
                  <a:srgbClr val="0070C0"/>
                </a:solidFill>
              </a:rPr>
              <a:t>as part of the Africa Europe week</a:t>
            </a:r>
            <a:endParaRPr lang="en-GB" b="1" dirty="0">
              <a:solidFill>
                <a:srgbClr val="0070C0"/>
              </a:solidFill>
            </a:endParaRPr>
          </a:p>
        </p:txBody>
      </p:sp>
      <p:sp>
        <p:nvSpPr>
          <p:cNvPr id="32" name="Rectangle 31"/>
          <p:cNvSpPr/>
          <p:nvPr/>
        </p:nvSpPr>
        <p:spPr>
          <a:xfrm>
            <a:off x="3118749" y="1687943"/>
            <a:ext cx="2586909" cy="314071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111600" rIns="0" rtlCol="0" anchor="t"/>
          <a:lstStyle/>
          <a:p>
            <a:pPr algn="ctr"/>
            <a:r>
              <a:rPr lang="fr-BE" dirty="0" smtClean="0">
                <a:solidFill>
                  <a:srgbClr val="0070C0"/>
                </a:solidFill>
              </a:rPr>
              <a:t>Tuesday 15</a:t>
            </a:r>
            <a:endParaRPr lang="fr-BE" dirty="0">
              <a:solidFill>
                <a:srgbClr val="0070C0"/>
              </a:solidFill>
            </a:endParaRPr>
          </a:p>
        </p:txBody>
      </p:sp>
      <p:sp>
        <p:nvSpPr>
          <p:cNvPr id="33" name="Rounded Rectangle 32"/>
          <p:cNvSpPr/>
          <p:nvPr/>
        </p:nvSpPr>
        <p:spPr>
          <a:xfrm>
            <a:off x="4467248" y="2250840"/>
            <a:ext cx="1075257" cy="1636074"/>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111600" rIns="0" rtlCol="0" anchor="ctr"/>
          <a:lstStyle/>
          <a:p>
            <a:pPr algn="ctr"/>
            <a:r>
              <a:rPr lang="fr-BE" sz="1200" b="1" dirty="0"/>
              <a:t>EABF </a:t>
            </a:r>
            <a:r>
              <a:rPr lang="fr-BE" sz="1200" b="1" dirty="0" smtClean="0"/>
              <a:t>HYBRID </a:t>
            </a:r>
            <a:r>
              <a:rPr lang="fr-BE" sz="1100" b="1" dirty="0" smtClean="0"/>
              <a:t>WORKSHOPS</a:t>
            </a:r>
            <a:endParaRPr lang="fr-BE" sz="1200" b="1" dirty="0"/>
          </a:p>
        </p:txBody>
      </p:sp>
    </p:spTree>
    <p:extLst>
      <p:ext uri="{BB962C8B-B14F-4D97-AF65-F5344CB8AC3E}">
        <p14:creationId xmlns:p14="http://schemas.microsoft.com/office/powerpoint/2010/main" val="55497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ppt_x"/>
                                          </p:val>
                                        </p:tav>
                                        <p:tav tm="100000">
                                          <p:val>
                                            <p:strVal val="#ppt_x"/>
                                          </p:val>
                                        </p:tav>
                                      </p:tavLst>
                                    </p:anim>
                                    <p:anim calcmode="lin" valueType="num">
                                      <p:cBhvr additive="base">
                                        <p:cTn id="48" dur="5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500" fill="hold"/>
                                        <p:tgtEl>
                                          <p:spTgt spid="28"/>
                                        </p:tgtEl>
                                        <p:attrNameLst>
                                          <p:attrName>ppt_x</p:attrName>
                                        </p:attrNameLst>
                                      </p:cBhvr>
                                      <p:tavLst>
                                        <p:tav tm="0">
                                          <p:val>
                                            <p:strVal val="#ppt_x"/>
                                          </p:val>
                                        </p:tav>
                                        <p:tav tm="100000">
                                          <p:val>
                                            <p:strVal val="#ppt_x"/>
                                          </p:val>
                                        </p:tav>
                                      </p:tavLst>
                                    </p:anim>
                                    <p:anim calcmode="lin" valueType="num">
                                      <p:cBhvr additive="base">
                                        <p:cTn id="56" dur="500" fill="hold"/>
                                        <p:tgtEl>
                                          <p:spTgt spid="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additive="base">
                                        <p:cTn id="59" dur="500" fill="hold"/>
                                        <p:tgtEl>
                                          <p:spTgt spid="32"/>
                                        </p:tgtEl>
                                        <p:attrNameLst>
                                          <p:attrName>ppt_x</p:attrName>
                                        </p:attrNameLst>
                                      </p:cBhvr>
                                      <p:tavLst>
                                        <p:tav tm="0">
                                          <p:val>
                                            <p:strVal val="#ppt_x"/>
                                          </p:val>
                                        </p:tav>
                                        <p:tav tm="100000">
                                          <p:val>
                                            <p:strVal val="#ppt_x"/>
                                          </p:val>
                                        </p:tav>
                                      </p:tavLst>
                                    </p:anim>
                                    <p:anim calcmode="lin" valueType="num">
                                      <p:cBhvr additive="base">
                                        <p:cTn id="60" dur="500" fill="hold"/>
                                        <p:tgtEl>
                                          <p:spTgt spid="32"/>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additive="base">
                                        <p:cTn id="63" dur="500" fill="hold"/>
                                        <p:tgtEl>
                                          <p:spTgt spid="33"/>
                                        </p:tgtEl>
                                        <p:attrNameLst>
                                          <p:attrName>ppt_x</p:attrName>
                                        </p:attrNameLst>
                                      </p:cBhvr>
                                      <p:tavLst>
                                        <p:tav tm="0">
                                          <p:val>
                                            <p:strVal val="#ppt_x"/>
                                          </p:val>
                                        </p:tav>
                                        <p:tav tm="100000">
                                          <p:val>
                                            <p:strVal val="#ppt_x"/>
                                          </p:val>
                                        </p:tav>
                                      </p:tavLst>
                                    </p:anim>
                                    <p:anim calcmode="lin" valueType="num">
                                      <p:cBhvr additive="base">
                                        <p:cTn id="6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additive="base">
                                        <p:cTn id="69" dur="500" fill="hold"/>
                                        <p:tgtEl>
                                          <p:spTgt spid="12"/>
                                        </p:tgtEl>
                                        <p:attrNameLst>
                                          <p:attrName>ppt_x</p:attrName>
                                        </p:attrNameLst>
                                      </p:cBhvr>
                                      <p:tavLst>
                                        <p:tav tm="0">
                                          <p:val>
                                            <p:strVal val="#ppt_x"/>
                                          </p:val>
                                        </p:tav>
                                        <p:tav tm="100000">
                                          <p:val>
                                            <p:strVal val="#ppt_x"/>
                                          </p:val>
                                        </p:tav>
                                      </p:tavLst>
                                    </p:anim>
                                    <p:anim calcmode="lin" valueType="num">
                                      <p:cBhvr additive="base">
                                        <p:cTn id="70" dur="500" fill="hold"/>
                                        <p:tgtEl>
                                          <p:spTgt spid="12"/>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ppt_x"/>
                                          </p:val>
                                        </p:tav>
                                        <p:tav tm="100000">
                                          <p:val>
                                            <p:strVal val="#ppt_x"/>
                                          </p:val>
                                        </p:tav>
                                      </p:tavLst>
                                    </p:anim>
                                    <p:anim calcmode="lin" valueType="num">
                                      <p:cBhvr additive="base">
                                        <p:cTn id="7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2" grpId="0" animBg="1"/>
      <p:bldP spid="13" grpId="0" animBg="1"/>
      <p:bldP spid="14" grpId="0" animBg="1"/>
      <p:bldP spid="15" grpId="0" animBg="1"/>
      <p:bldP spid="16" grpId="0" animBg="1"/>
      <p:bldP spid="17" grpId="0" animBg="1"/>
      <p:bldP spid="19" grpId="0" animBg="1"/>
      <p:bldP spid="20" grpId="0" animBg="1"/>
      <p:bldP spid="22" grpId="0" animBg="1"/>
      <p:bldP spid="23" grpId="0" animBg="1"/>
      <p:bldP spid="26" grpId="0" animBg="1"/>
      <p:bldP spid="28" grpId="0" animBg="1"/>
      <p:bldP spid="32" grpId="0" animBg="1"/>
      <p:bldP spid="3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72887" y="261313"/>
            <a:ext cx="10515600" cy="782357"/>
          </a:xfrm>
        </p:spPr>
        <p:txBody>
          <a:bodyPr/>
          <a:lstStyle/>
          <a:p>
            <a:r>
              <a:rPr lang="en-GB" dirty="0">
                <a:solidFill>
                  <a:srgbClr val="0070C0"/>
                </a:solidFill>
              </a:rPr>
              <a:t>Agenda for the Physical Event</a:t>
            </a:r>
            <a:endParaRPr lang="en-GB" b="1" dirty="0">
              <a:solidFill>
                <a:srgbClr val="0070C0"/>
              </a:solidFill>
            </a:endParaRPr>
          </a:p>
        </p:txBody>
      </p:sp>
      <p:sp>
        <p:nvSpPr>
          <p:cNvPr id="9" name="Rounded Rectangle 8"/>
          <p:cNvSpPr/>
          <p:nvPr/>
        </p:nvSpPr>
        <p:spPr>
          <a:xfrm>
            <a:off x="1116863" y="1138940"/>
            <a:ext cx="5177070" cy="38271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rgbClr val="0070C0"/>
                </a:solidFill>
                <a:effectLst/>
                <a:uLnTx/>
                <a:uFillTx/>
                <a:latin typeface="Arial"/>
                <a:ea typeface="+mn-ea"/>
                <a:cs typeface="+mn-cs"/>
              </a:rPr>
              <a:t>WEDNESDAY 16</a:t>
            </a:r>
          </a:p>
        </p:txBody>
      </p:sp>
      <p:sp>
        <p:nvSpPr>
          <p:cNvPr id="10" name="Rounded Rectangle 9"/>
          <p:cNvSpPr/>
          <p:nvPr/>
        </p:nvSpPr>
        <p:spPr>
          <a:xfrm>
            <a:off x="6445169" y="1112139"/>
            <a:ext cx="5148115" cy="38271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rgbClr val="0070C0"/>
                </a:solidFill>
                <a:effectLst/>
                <a:uLnTx/>
                <a:uFillTx/>
                <a:latin typeface="Arial"/>
                <a:ea typeface="+mn-ea"/>
                <a:cs typeface="+mn-cs"/>
              </a:rPr>
              <a:t>THURSDAY 17</a:t>
            </a:r>
          </a:p>
        </p:txBody>
      </p:sp>
      <p:sp>
        <p:nvSpPr>
          <p:cNvPr id="11" name="Rounded Rectangle 10"/>
          <p:cNvSpPr/>
          <p:nvPr/>
        </p:nvSpPr>
        <p:spPr>
          <a:xfrm>
            <a:off x="178611" y="6208394"/>
            <a:ext cx="3442681" cy="527433"/>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400" b="1" i="0" u="none" strike="noStrike" kern="1200" cap="none" spc="0" normalizeH="0" baseline="0" noProof="0" dirty="0">
                <a:ln>
                  <a:noFill/>
                </a:ln>
                <a:solidFill>
                  <a:srgbClr val="FFFFFF"/>
                </a:solidFill>
                <a:effectLst/>
                <a:uLnTx/>
                <a:uFillTx/>
                <a:latin typeface="Arial"/>
                <a:ea typeface="+mn-ea"/>
                <a:cs typeface="+mn-cs"/>
              </a:rPr>
              <a:t>Opening </a:t>
            </a:r>
            <a:r>
              <a:rPr lang="en-IE" sz="1400" b="1" dirty="0">
                <a:solidFill>
                  <a:srgbClr val="FFFFFF"/>
                </a:solidFill>
                <a:latin typeface="Arial"/>
              </a:rPr>
              <a:t>S</a:t>
            </a:r>
            <a:r>
              <a:rPr kumimoji="0" lang="en-IE" sz="1400" b="1" i="0" u="none" strike="noStrike" kern="1200" cap="none" spc="0" normalizeH="0" baseline="0" noProof="0" dirty="0" err="1" smtClean="0">
                <a:ln>
                  <a:noFill/>
                </a:ln>
                <a:solidFill>
                  <a:srgbClr val="FFFFFF"/>
                </a:solidFill>
                <a:effectLst/>
                <a:uLnTx/>
                <a:uFillTx/>
                <a:latin typeface="Arial"/>
                <a:ea typeface="+mn-ea"/>
                <a:cs typeface="+mn-cs"/>
              </a:rPr>
              <a:t>ession</a:t>
            </a:r>
            <a:r>
              <a:rPr kumimoji="0" lang="en-IE" sz="1400" b="1" i="0" u="none" strike="noStrike" kern="1200" cap="none" spc="0" normalizeH="0" baseline="0" noProof="0" dirty="0" smtClean="0">
                <a:ln>
                  <a:noFill/>
                </a:ln>
                <a:solidFill>
                  <a:srgbClr val="FFFFFF"/>
                </a:solidFill>
                <a:effectLst/>
                <a:uLnTx/>
                <a:uFillTx/>
                <a:latin typeface="Arial"/>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400" b="1" i="0" u="none" strike="noStrike" kern="1200" cap="none" spc="0" normalizeH="0" baseline="0" noProof="0" dirty="0" smtClean="0">
                <a:ln>
                  <a:noFill/>
                </a:ln>
                <a:solidFill>
                  <a:srgbClr val="FFFFFF"/>
                </a:solidFill>
                <a:effectLst/>
                <a:uLnTx/>
                <a:uFillTx/>
                <a:latin typeface="Arial"/>
                <a:ea typeface="+mn-ea"/>
                <a:cs typeface="+mn-cs"/>
              </a:rPr>
              <a:t>with Europe-Africa Week on Tuesday</a:t>
            </a:r>
            <a:endParaRPr kumimoji="0" lang="en-IE" sz="1400" b="1" i="0" u="none" strike="noStrike" kern="1200" cap="none" spc="0" normalizeH="0" baseline="0" noProof="0" dirty="0">
              <a:ln>
                <a:noFill/>
              </a:ln>
              <a:solidFill>
                <a:srgbClr val="FFFFFF"/>
              </a:solidFill>
              <a:effectLst/>
              <a:uLnTx/>
              <a:uFillTx/>
              <a:latin typeface="Arial"/>
              <a:ea typeface="+mn-ea"/>
              <a:cs typeface="+mn-cs"/>
            </a:endParaRPr>
          </a:p>
        </p:txBody>
      </p:sp>
      <p:sp>
        <p:nvSpPr>
          <p:cNvPr id="13" name="Rounded Rectangle 12"/>
          <p:cNvSpPr/>
          <p:nvPr/>
        </p:nvSpPr>
        <p:spPr>
          <a:xfrm>
            <a:off x="1694084" y="1626139"/>
            <a:ext cx="4637104" cy="527433"/>
          </a:xfrm>
          <a:prstGeom prst="round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400" b="1" i="0" u="none" strike="noStrike" kern="1200" cap="none" spc="0" normalizeH="0" baseline="0" noProof="0" dirty="0">
                <a:ln>
                  <a:noFill/>
                </a:ln>
                <a:solidFill>
                  <a:srgbClr val="FFFFFF"/>
                </a:solidFill>
                <a:effectLst/>
                <a:uLnTx/>
                <a:uFillTx/>
                <a:latin typeface="Arial"/>
                <a:ea typeface="+mn-ea"/>
                <a:cs typeface="+mn-cs"/>
              </a:rPr>
              <a:t>The </a:t>
            </a:r>
            <a:r>
              <a:rPr kumimoji="0" lang="en-IE" sz="1400" b="1" i="0" u="none" strike="noStrike" kern="1200" cap="none" spc="0" normalizeH="0" baseline="0" noProof="0" dirty="0" smtClean="0">
                <a:ln>
                  <a:noFill/>
                </a:ln>
                <a:solidFill>
                  <a:srgbClr val="FFFFFF"/>
                </a:solidFill>
                <a:effectLst/>
                <a:uLnTx/>
                <a:uFillTx/>
                <a:latin typeface="Arial"/>
                <a:ea typeface="+mn-ea"/>
                <a:cs typeface="+mn-cs"/>
              </a:rPr>
              <a:t>Pan-African Opportunity</a:t>
            </a:r>
            <a:endParaRPr kumimoji="0" lang="en-IE" sz="1400" b="1" i="0" u="none" strike="noStrike" kern="1200" cap="none" spc="0" normalizeH="0" baseline="0" noProof="0" dirty="0">
              <a:ln>
                <a:noFill/>
              </a:ln>
              <a:solidFill>
                <a:srgbClr val="FFFFFF"/>
              </a:solidFill>
              <a:effectLst/>
              <a:uLnTx/>
              <a:uFillTx/>
              <a:latin typeface="Arial"/>
              <a:ea typeface="+mn-ea"/>
              <a:cs typeface="+mn-cs"/>
            </a:endParaRPr>
          </a:p>
        </p:txBody>
      </p:sp>
      <p:sp>
        <p:nvSpPr>
          <p:cNvPr id="14" name="Rounded Rectangle 13"/>
          <p:cNvSpPr/>
          <p:nvPr/>
        </p:nvSpPr>
        <p:spPr>
          <a:xfrm>
            <a:off x="7023457" y="3572695"/>
            <a:ext cx="4569826" cy="757528"/>
          </a:xfrm>
          <a:prstGeom prst="round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400" b="1" i="0" u="none" strike="noStrike" kern="1200" cap="none" spc="0" normalizeH="0" baseline="0" noProof="0" dirty="0">
                <a:ln>
                  <a:noFill/>
                </a:ln>
                <a:solidFill>
                  <a:srgbClr val="FFFFFF"/>
                </a:solidFill>
                <a:effectLst/>
                <a:uLnTx/>
                <a:uFillTx/>
                <a:latin typeface="Arial"/>
                <a:ea typeface="+mn-ea"/>
                <a:cs typeface="+mn-cs"/>
              </a:rPr>
              <a:t>Financing Africa’s </a:t>
            </a:r>
            <a:br>
              <a:rPr kumimoji="0" lang="en-IE" sz="1400" b="1" i="0" u="none" strike="noStrike" kern="1200" cap="none" spc="0" normalizeH="0" baseline="0" noProof="0" dirty="0">
                <a:ln>
                  <a:noFill/>
                </a:ln>
                <a:solidFill>
                  <a:srgbClr val="FFFFFF"/>
                </a:solidFill>
                <a:effectLst/>
                <a:uLnTx/>
                <a:uFillTx/>
                <a:latin typeface="Arial"/>
                <a:ea typeface="+mn-ea"/>
                <a:cs typeface="+mn-cs"/>
              </a:rPr>
            </a:br>
            <a:r>
              <a:rPr kumimoji="0" lang="en-IE" sz="1400" b="1" i="0" u="none" strike="noStrike" kern="1200" cap="none" spc="0" normalizeH="0" baseline="0" noProof="0" dirty="0" smtClean="0">
                <a:ln>
                  <a:noFill/>
                </a:ln>
                <a:solidFill>
                  <a:srgbClr val="FFFFFF"/>
                </a:solidFill>
                <a:effectLst/>
                <a:uLnTx/>
                <a:uFillTx/>
                <a:latin typeface="Arial"/>
                <a:ea typeface="+mn-ea"/>
                <a:cs typeface="+mn-cs"/>
              </a:rPr>
              <a:t>Sustainable Growth</a:t>
            </a:r>
            <a:endParaRPr kumimoji="0" lang="en-IE" sz="1400" b="1" i="0" u="none" strike="noStrike" kern="1200" cap="none" spc="0" normalizeH="0" baseline="0" noProof="0" dirty="0">
              <a:ln>
                <a:noFill/>
              </a:ln>
              <a:solidFill>
                <a:srgbClr val="FFFFFF"/>
              </a:solidFill>
              <a:effectLst/>
              <a:uLnTx/>
              <a:uFillTx/>
              <a:latin typeface="Arial"/>
              <a:ea typeface="+mn-ea"/>
              <a:cs typeface="+mn-cs"/>
            </a:endParaRPr>
          </a:p>
        </p:txBody>
      </p:sp>
      <p:sp>
        <p:nvSpPr>
          <p:cNvPr id="15" name="Rounded Rectangle 14"/>
          <p:cNvSpPr/>
          <p:nvPr/>
        </p:nvSpPr>
        <p:spPr>
          <a:xfrm>
            <a:off x="1116862" y="1626139"/>
            <a:ext cx="481769" cy="527433"/>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a:ln>
                  <a:noFill/>
                </a:ln>
                <a:solidFill>
                  <a:srgbClr val="0070C0"/>
                </a:solidFill>
                <a:effectLst/>
                <a:uLnTx/>
                <a:uFillTx/>
                <a:latin typeface="Arial"/>
                <a:ea typeface="+mn-ea"/>
                <a:cs typeface="+mn-cs"/>
              </a:rPr>
              <a:t>1030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a:ln>
                  <a:noFill/>
                </a:ln>
                <a:solidFill>
                  <a:srgbClr val="0070C0"/>
                </a:solidFill>
                <a:effectLst/>
                <a:uLnTx/>
                <a:uFillTx/>
                <a:latin typeface="Arial"/>
                <a:ea typeface="+mn-ea"/>
                <a:cs typeface="+mn-cs"/>
              </a:rPr>
              <a:t>1130</a:t>
            </a:r>
          </a:p>
        </p:txBody>
      </p:sp>
      <p:sp>
        <p:nvSpPr>
          <p:cNvPr id="16" name="Rounded Rectangle 15"/>
          <p:cNvSpPr/>
          <p:nvPr/>
        </p:nvSpPr>
        <p:spPr>
          <a:xfrm>
            <a:off x="1116862" y="2204753"/>
            <a:ext cx="481769" cy="716454"/>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a:ln>
                  <a:noFill/>
                </a:ln>
                <a:solidFill>
                  <a:srgbClr val="0070C0"/>
                </a:solidFill>
                <a:effectLst/>
                <a:uLnTx/>
                <a:uFillTx/>
                <a:latin typeface="Arial"/>
                <a:ea typeface="+mn-ea"/>
                <a:cs typeface="+mn-cs"/>
              </a:rPr>
              <a:t>1145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smtClean="0">
                <a:ln>
                  <a:noFill/>
                </a:ln>
                <a:solidFill>
                  <a:srgbClr val="0070C0"/>
                </a:solidFill>
                <a:effectLst/>
                <a:uLnTx/>
                <a:uFillTx/>
                <a:latin typeface="Arial"/>
                <a:ea typeface="+mn-ea"/>
                <a:cs typeface="+mn-cs"/>
              </a:rPr>
              <a:t>1300</a:t>
            </a:r>
            <a:endParaRPr kumimoji="0" lang="en-IE" sz="1200" b="1" i="0" u="none" strike="noStrike" kern="1200" cap="none" spc="0" normalizeH="0" baseline="0" noProof="0" dirty="0">
              <a:ln>
                <a:noFill/>
              </a:ln>
              <a:solidFill>
                <a:srgbClr val="0070C0"/>
              </a:solidFill>
              <a:effectLst/>
              <a:uLnTx/>
              <a:uFillTx/>
              <a:latin typeface="Arial"/>
              <a:ea typeface="+mn-ea"/>
              <a:cs typeface="+mn-cs"/>
            </a:endParaRPr>
          </a:p>
        </p:txBody>
      </p:sp>
      <p:sp>
        <p:nvSpPr>
          <p:cNvPr id="17" name="Rounded Rectangle 16"/>
          <p:cNvSpPr/>
          <p:nvPr/>
        </p:nvSpPr>
        <p:spPr>
          <a:xfrm>
            <a:off x="1116862" y="2997203"/>
            <a:ext cx="481769" cy="491826"/>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smtClean="0">
                <a:ln>
                  <a:noFill/>
                </a:ln>
                <a:solidFill>
                  <a:srgbClr val="0070C0"/>
                </a:solidFill>
                <a:effectLst/>
                <a:uLnTx/>
                <a:uFillTx/>
                <a:latin typeface="Arial"/>
                <a:ea typeface="+mn-ea"/>
                <a:cs typeface="+mn-cs"/>
              </a:rPr>
              <a:t>1315</a:t>
            </a:r>
            <a:endParaRPr kumimoji="0" lang="en-IE" sz="1200" b="1" i="0" u="none" strike="noStrike" kern="1200" cap="none" spc="0" normalizeH="0" baseline="0" noProof="0" dirty="0">
              <a:ln>
                <a:noFill/>
              </a:ln>
              <a:solidFill>
                <a:srgbClr val="0070C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smtClean="0">
                <a:ln>
                  <a:noFill/>
                </a:ln>
                <a:solidFill>
                  <a:srgbClr val="0070C0"/>
                </a:solidFill>
                <a:effectLst/>
                <a:uLnTx/>
                <a:uFillTx/>
                <a:latin typeface="Arial"/>
                <a:ea typeface="+mn-ea"/>
                <a:cs typeface="+mn-cs"/>
              </a:rPr>
              <a:t>1430</a:t>
            </a:r>
            <a:endParaRPr kumimoji="0" lang="en-IE" sz="1200" b="1" i="0" u="none" strike="noStrike" kern="1200" cap="none" spc="0" normalizeH="0" baseline="0" noProof="0" dirty="0">
              <a:ln>
                <a:noFill/>
              </a:ln>
              <a:solidFill>
                <a:srgbClr val="0070C0"/>
              </a:solidFill>
              <a:effectLst/>
              <a:uLnTx/>
              <a:uFillTx/>
              <a:latin typeface="Arial"/>
              <a:ea typeface="+mn-ea"/>
              <a:cs typeface="+mn-cs"/>
            </a:endParaRPr>
          </a:p>
        </p:txBody>
      </p:sp>
      <p:sp>
        <p:nvSpPr>
          <p:cNvPr id="18" name="Rounded Rectangle 17"/>
          <p:cNvSpPr/>
          <p:nvPr/>
        </p:nvSpPr>
        <p:spPr>
          <a:xfrm>
            <a:off x="7023457" y="2997203"/>
            <a:ext cx="4569826" cy="491826"/>
          </a:xfrm>
          <a:prstGeom prst="round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400" b="1" i="0" u="none" strike="noStrike" kern="1200" cap="none" spc="0" normalizeH="0" baseline="0" noProof="0" dirty="0">
                <a:ln>
                  <a:noFill/>
                </a:ln>
                <a:solidFill>
                  <a:srgbClr val="FFFFFF"/>
                </a:solidFill>
                <a:effectLst/>
                <a:uLnTx/>
                <a:uFillTx/>
                <a:latin typeface="Arial"/>
                <a:ea typeface="+mn-ea"/>
                <a:cs typeface="+mn-cs"/>
              </a:rPr>
              <a:t>EABF</a:t>
            </a:r>
            <a:br>
              <a:rPr kumimoji="0" lang="en-IE" sz="1400" b="1" i="0" u="none" strike="noStrike" kern="1200" cap="none" spc="0" normalizeH="0" baseline="0" noProof="0" dirty="0">
                <a:ln>
                  <a:noFill/>
                </a:ln>
                <a:solidFill>
                  <a:srgbClr val="FFFFFF"/>
                </a:solidFill>
                <a:effectLst/>
                <a:uLnTx/>
                <a:uFillTx/>
                <a:latin typeface="Arial"/>
                <a:ea typeface="+mn-ea"/>
                <a:cs typeface="+mn-cs"/>
              </a:rPr>
            </a:br>
            <a:r>
              <a:rPr kumimoji="0" lang="en-IE" sz="1400" b="1" i="0" u="none" strike="noStrike" kern="1200" cap="none" spc="0" normalizeH="0" baseline="0" noProof="0" dirty="0">
                <a:ln>
                  <a:noFill/>
                </a:ln>
                <a:solidFill>
                  <a:srgbClr val="FFFFFF"/>
                </a:solidFill>
                <a:effectLst/>
                <a:uLnTx/>
                <a:uFillTx/>
                <a:latin typeface="Arial"/>
                <a:ea typeface="+mn-ea"/>
                <a:cs typeface="+mn-cs"/>
              </a:rPr>
              <a:t>Networking lunch</a:t>
            </a:r>
          </a:p>
        </p:txBody>
      </p:sp>
      <p:sp>
        <p:nvSpPr>
          <p:cNvPr id="21" name="Rounded Rectangle 20"/>
          <p:cNvSpPr/>
          <p:nvPr/>
        </p:nvSpPr>
        <p:spPr>
          <a:xfrm>
            <a:off x="1118497" y="3565779"/>
            <a:ext cx="478498" cy="764444"/>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smtClean="0">
                <a:ln>
                  <a:noFill/>
                </a:ln>
                <a:solidFill>
                  <a:srgbClr val="0070C0"/>
                </a:solidFill>
                <a:effectLst/>
                <a:uLnTx/>
                <a:uFillTx/>
                <a:latin typeface="Arial"/>
                <a:ea typeface="+mn-ea"/>
                <a:cs typeface="+mn-cs"/>
              </a:rPr>
              <a:t>1445</a:t>
            </a:r>
            <a:endParaRPr kumimoji="0" lang="en-IE" sz="1200" b="1" i="0" u="none" strike="noStrike" kern="1200" cap="none" spc="0" normalizeH="0" baseline="0" noProof="0" dirty="0">
              <a:ln>
                <a:noFill/>
              </a:ln>
              <a:solidFill>
                <a:srgbClr val="0070C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smtClean="0">
                <a:ln>
                  <a:noFill/>
                </a:ln>
                <a:solidFill>
                  <a:srgbClr val="0070C0"/>
                </a:solidFill>
                <a:effectLst/>
                <a:uLnTx/>
                <a:uFillTx/>
                <a:latin typeface="Arial"/>
                <a:ea typeface="+mn-ea"/>
                <a:cs typeface="+mn-cs"/>
              </a:rPr>
              <a:t>1600</a:t>
            </a:r>
            <a:endParaRPr kumimoji="0" lang="en-IE" sz="1200" b="1" i="0" u="none" strike="noStrike" kern="1200" cap="none" spc="0" normalizeH="0" baseline="0" noProof="0" dirty="0">
              <a:ln>
                <a:noFill/>
              </a:ln>
              <a:solidFill>
                <a:srgbClr val="0070C0"/>
              </a:solidFill>
              <a:effectLst/>
              <a:uLnTx/>
              <a:uFillTx/>
              <a:latin typeface="Arial"/>
              <a:ea typeface="+mn-ea"/>
              <a:cs typeface="+mn-cs"/>
            </a:endParaRPr>
          </a:p>
        </p:txBody>
      </p:sp>
      <p:sp>
        <p:nvSpPr>
          <p:cNvPr id="22" name="Rounded Rectangle 21"/>
          <p:cNvSpPr/>
          <p:nvPr/>
        </p:nvSpPr>
        <p:spPr>
          <a:xfrm>
            <a:off x="1118497" y="4405753"/>
            <a:ext cx="478498" cy="764444"/>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smtClean="0">
                <a:ln>
                  <a:noFill/>
                </a:ln>
                <a:solidFill>
                  <a:srgbClr val="0070C0"/>
                </a:solidFill>
                <a:effectLst/>
                <a:uLnTx/>
                <a:uFillTx/>
                <a:latin typeface="Arial"/>
                <a:ea typeface="+mn-ea"/>
                <a:cs typeface="+mn-cs"/>
              </a:rPr>
              <a:t>1630</a:t>
            </a:r>
            <a:endParaRPr kumimoji="0" lang="en-IE" sz="1200" b="1" i="0" u="none" strike="noStrike" kern="1200" cap="none" spc="0" normalizeH="0" baseline="0" noProof="0" dirty="0">
              <a:ln>
                <a:noFill/>
              </a:ln>
              <a:solidFill>
                <a:srgbClr val="0070C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smtClean="0">
                <a:ln>
                  <a:noFill/>
                </a:ln>
                <a:solidFill>
                  <a:srgbClr val="0070C0"/>
                </a:solidFill>
                <a:effectLst/>
                <a:uLnTx/>
                <a:uFillTx/>
                <a:latin typeface="Arial"/>
                <a:ea typeface="+mn-ea"/>
                <a:cs typeface="+mn-cs"/>
              </a:rPr>
              <a:t>1745</a:t>
            </a:r>
            <a:endParaRPr kumimoji="0" lang="en-IE" sz="1200" b="1" i="0" u="none" strike="noStrike" kern="1200" cap="none" spc="0" normalizeH="0" baseline="0" noProof="0" dirty="0">
              <a:ln>
                <a:noFill/>
              </a:ln>
              <a:solidFill>
                <a:srgbClr val="0070C0"/>
              </a:solidFill>
              <a:effectLst/>
              <a:uLnTx/>
              <a:uFillTx/>
              <a:latin typeface="Arial"/>
              <a:ea typeface="+mn-ea"/>
              <a:cs typeface="+mn-cs"/>
            </a:endParaRPr>
          </a:p>
        </p:txBody>
      </p:sp>
      <p:sp>
        <p:nvSpPr>
          <p:cNvPr id="25" name="Rounded Rectangle 24"/>
          <p:cNvSpPr/>
          <p:nvPr/>
        </p:nvSpPr>
        <p:spPr>
          <a:xfrm>
            <a:off x="7023458" y="1626139"/>
            <a:ext cx="4569826" cy="527433"/>
          </a:xfrm>
          <a:prstGeom prst="round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400" b="1" i="0" u="none" strike="noStrike" kern="1200" cap="none" spc="0" normalizeH="0" baseline="0" noProof="0" dirty="0">
                <a:ln>
                  <a:noFill/>
                </a:ln>
                <a:solidFill>
                  <a:srgbClr val="FFFFFF"/>
                </a:solidFill>
                <a:effectLst/>
                <a:uLnTx/>
                <a:uFillTx/>
                <a:latin typeface="Arial"/>
                <a:ea typeface="+mn-ea"/>
                <a:cs typeface="+mn-cs"/>
              </a:rPr>
              <a:t>Integrating EU </a:t>
            </a:r>
            <a:br>
              <a:rPr kumimoji="0" lang="en-IE" sz="1400" b="1" i="0" u="none" strike="noStrike" kern="1200" cap="none" spc="0" normalizeH="0" baseline="0" noProof="0" dirty="0">
                <a:ln>
                  <a:noFill/>
                </a:ln>
                <a:solidFill>
                  <a:srgbClr val="FFFFFF"/>
                </a:solidFill>
                <a:effectLst/>
                <a:uLnTx/>
                <a:uFillTx/>
                <a:latin typeface="Arial"/>
                <a:ea typeface="+mn-ea"/>
                <a:cs typeface="+mn-cs"/>
              </a:rPr>
            </a:br>
            <a:r>
              <a:rPr kumimoji="0" lang="en-IE" sz="1400" b="1" i="0" u="none" strike="noStrike" kern="1200" cap="none" spc="0" normalizeH="0" baseline="0" noProof="0" dirty="0">
                <a:ln>
                  <a:noFill/>
                </a:ln>
                <a:solidFill>
                  <a:srgbClr val="FFFFFF"/>
                </a:solidFill>
                <a:effectLst/>
                <a:uLnTx/>
                <a:uFillTx/>
                <a:latin typeface="Arial"/>
                <a:ea typeface="+mn-ea"/>
                <a:cs typeface="+mn-cs"/>
              </a:rPr>
              <a:t>&amp; Africa </a:t>
            </a:r>
            <a:r>
              <a:rPr kumimoji="0" lang="en-IE" sz="1400" b="1" i="0" u="none" strike="noStrike" kern="1200" cap="none" spc="0" normalizeH="0" baseline="0" noProof="0" dirty="0" smtClean="0">
                <a:ln>
                  <a:noFill/>
                </a:ln>
                <a:solidFill>
                  <a:srgbClr val="FFFFFF"/>
                </a:solidFill>
                <a:effectLst/>
                <a:uLnTx/>
                <a:uFillTx/>
                <a:latin typeface="Arial"/>
                <a:ea typeface="+mn-ea"/>
                <a:cs typeface="+mn-cs"/>
              </a:rPr>
              <a:t>Value Chains</a:t>
            </a:r>
            <a:endParaRPr kumimoji="0" lang="en-IE" sz="1400" b="1" i="0" u="none" strike="noStrike" kern="1200" cap="none" spc="0" normalizeH="0" baseline="0" noProof="0" dirty="0">
              <a:ln>
                <a:noFill/>
              </a:ln>
              <a:solidFill>
                <a:srgbClr val="FFFFFF"/>
              </a:solidFill>
              <a:effectLst/>
              <a:uLnTx/>
              <a:uFillTx/>
              <a:latin typeface="Arial"/>
              <a:ea typeface="+mn-ea"/>
              <a:cs typeface="+mn-cs"/>
            </a:endParaRPr>
          </a:p>
        </p:txBody>
      </p:sp>
      <p:sp>
        <p:nvSpPr>
          <p:cNvPr id="26" name="Rounded Rectangle 25"/>
          <p:cNvSpPr/>
          <p:nvPr/>
        </p:nvSpPr>
        <p:spPr>
          <a:xfrm>
            <a:off x="7023458" y="2244932"/>
            <a:ext cx="4569825" cy="676275"/>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400" b="1" i="0" u="none" strike="noStrike" kern="1200" cap="none" spc="0" normalizeH="0" baseline="0" noProof="0" dirty="0">
                <a:ln>
                  <a:noFill/>
                </a:ln>
                <a:solidFill>
                  <a:srgbClr val="FFFFFF"/>
                </a:solidFill>
                <a:effectLst/>
                <a:uLnTx/>
                <a:uFillTx/>
                <a:latin typeface="Arial"/>
                <a:ea typeface="+mn-ea"/>
                <a:cs typeface="+mn-cs"/>
              </a:rPr>
              <a:t>Youth &amp; </a:t>
            </a:r>
            <a:r>
              <a:rPr kumimoji="0" lang="en-IE" sz="1400" b="1" i="0" u="none" strike="noStrike" kern="1200" cap="none" spc="0" normalizeH="0" baseline="0" noProof="0" dirty="0" smtClean="0">
                <a:ln>
                  <a:noFill/>
                </a:ln>
                <a:solidFill>
                  <a:srgbClr val="FFFFFF"/>
                </a:solidFill>
                <a:effectLst/>
                <a:uLnTx/>
                <a:uFillTx/>
                <a:latin typeface="Arial"/>
                <a:ea typeface="+mn-ea"/>
                <a:cs typeface="+mn-cs"/>
              </a:rPr>
              <a:t>Entrepreneurship</a:t>
            </a:r>
            <a:endParaRPr kumimoji="0" lang="en-IE" sz="1400" b="1" i="0" u="none" strike="noStrike" kern="1200" cap="none" spc="0" normalizeH="0" baseline="0" noProof="0" dirty="0">
              <a:ln>
                <a:noFill/>
              </a:ln>
              <a:solidFill>
                <a:srgbClr val="FFFFFF"/>
              </a:solidFill>
              <a:effectLst/>
              <a:uLnTx/>
              <a:uFillTx/>
              <a:latin typeface="Arial"/>
              <a:ea typeface="+mn-ea"/>
              <a:cs typeface="+mn-cs"/>
            </a:endParaRPr>
          </a:p>
        </p:txBody>
      </p:sp>
      <p:sp>
        <p:nvSpPr>
          <p:cNvPr id="27" name="Rounded Rectangle 26"/>
          <p:cNvSpPr/>
          <p:nvPr/>
        </p:nvSpPr>
        <p:spPr>
          <a:xfrm>
            <a:off x="6445169" y="1626139"/>
            <a:ext cx="481769" cy="527433"/>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a:ln>
                  <a:noFill/>
                </a:ln>
                <a:solidFill>
                  <a:srgbClr val="0070C0"/>
                </a:solidFill>
                <a:effectLst/>
                <a:uLnTx/>
                <a:uFillTx/>
                <a:latin typeface="Arial"/>
                <a:ea typeface="+mn-ea"/>
                <a:cs typeface="+mn-cs"/>
              </a:rPr>
              <a:t>1030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a:ln>
                  <a:noFill/>
                </a:ln>
                <a:solidFill>
                  <a:srgbClr val="0070C0"/>
                </a:solidFill>
                <a:effectLst/>
                <a:uLnTx/>
                <a:uFillTx/>
                <a:latin typeface="Arial"/>
                <a:ea typeface="+mn-ea"/>
                <a:cs typeface="+mn-cs"/>
              </a:rPr>
              <a:t>1130</a:t>
            </a:r>
          </a:p>
        </p:txBody>
      </p:sp>
      <p:sp>
        <p:nvSpPr>
          <p:cNvPr id="28" name="Rounded Rectangle 27"/>
          <p:cNvSpPr/>
          <p:nvPr/>
        </p:nvSpPr>
        <p:spPr>
          <a:xfrm>
            <a:off x="6445169" y="2240942"/>
            <a:ext cx="481769" cy="680265"/>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a:ln>
                  <a:noFill/>
                </a:ln>
                <a:solidFill>
                  <a:srgbClr val="0070C0"/>
                </a:solidFill>
                <a:effectLst/>
                <a:uLnTx/>
                <a:uFillTx/>
                <a:latin typeface="Arial"/>
                <a:ea typeface="+mn-ea"/>
                <a:cs typeface="+mn-cs"/>
              </a:rPr>
              <a:t>1145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smtClean="0">
                <a:ln>
                  <a:noFill/>
                </a:ln>
                <a:solidFill>
                  <a:srgbClr val="0070C0"/>
                </a:solidFill>
                <a:effectLst/>
                <a:uLnTx/>
                <a:uFillTx/>
                <a:latin typeface="Arial"/>
                <a:ea typeface="+mn-ea"/>
                <a:cs typeface="+mn-cs"/>
              </a:rPr>
              <a:t>1300</a:t>
            </a:r>
            <a:endParaRPr kumimoji="0" lang="en-IE" sz="1200" b="1" i="0" u="none" strike="noStrike" kern="1200" cap="none" spc="0" normalizeH="0" baseline="0" noProof="0" dirty="0">
              <a:ln>
                <a:noFill/>
              </a:ln>
              <a:solidFill>
                <a:srgbClr val="0070C0"/>
              </a:solidFill>
              <a:effectLst/>
              <a:uLnTx/>
              <a:uFillTx/>
              <a:latin typeface="Arial"/>
              <a:ea typeface="+mn-ea"/>
              <a:cs typeface="+mn-cs"/>
            </a:endParaRPr>
          </a:p>
        </p:txBody>
      </p:sp>
      <p:sp>
        <p:nvSpPr>
          <p:cNvPr id="29" name="Rounded Rectangle 28"/>
          <p:cNvSpPr/>
          <p:nvPr/>
        </p:nvSpPr>
        <p:spPr>
          <a:xfrm>
            <a:off x="6445169" y="2997203"/>
            <a:ext cx="481769" cy="491826"/>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smtClean="0">
                <a:ln>
                  <a:noFill/>
                </a:ln>
                <a:solidFill>
                  <a:srgbClr val="0070C0"/>
                </a:solidFill>
                <a:effectLst/>
                <a:uLnTx/>
                <a:uFillTx/>
                <a:latin typeface="Arial"/>
                <a:ea typeface="+mn-ea"/>
                <a:cs typeface="+mn-cs"/>
              </a:rPr>
              <a:t>1315</a:t>
            </a:r>
            <a:endParaRPr kumimoji="0" lang="en-IE" sz="1200" b="1" i="0" u="none" strike="noStrike" kern="1200" cap="none" spc="0" normalizeH="0" baseline="0" noProof="0" dirty="0">
              <a:ln>
                <a:noFill/>
              </a:ln>
              <a:solidFill>
                <a:srgbClr val="0070C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a:ln>
                  <a:noFill/>
                </a:ln>
                <a:solidFill>
                  <a:srgbClr val="0070C0"/>
                </a:solidFill>
                <a:effectLst/>
                <a:uLnTx/>
                <a:uFillTx/>
                <a:latin typeface="Arial"/>
                <a:ea typeface="+mn-ea"/>
                <a:cs typeface="+mn-cs"/>
              </a:rPr>
              <a:t>1400</a:t>
            </a:r>
          </a:p>
        </p:txBody>
      </p:sp>
      <p:sp>
        <p:nvSpPr>
          <p:cNvPr id="30" name="Rounded Rectangle 29"/>
          <p:cNvSpPr/>
          <p:nvPr/>
        </p:nvSpPr>
        <p:spPr>
          <a:xfrm>
            <a:off x="1694084" y="2997203"/>
            <a:ext cx="4599849" cy="491826"/>
          </a:xfrm>
          <a:prstGeom prst="round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400" b="1" i="0" u="none" strike="noStrike" kern="1200" cap="none" spc="0" normalizeH="0" baseline="0" noProof="0" dirty="0" smtClean="0">
                <a:ln>
                  <a:noFill/>
                </a:ln>
                <a:solidFill>
                  <a:srgbClr val="FFFFFF"/>
                </a:solidFill>
                <a:effectLst/>
                <a:uLnTx/>
                <a:uFillTx/>
                <a:latin typeface="Arial"/>
                <a:ea typeface="+mn-ea"/>
                <a:cs typeface="+mn-cs"/>
              </a:rPr>
              <a:t>Africa Europe </a:t>
            </a:r>
            <a:r>
              <a:rPr kumimoji="0" lang="en-IE" sz="1400" b="1" i="0" u="none" strike="noStrike" kern="1200" cap="none" spc="0" normalizeH="0" baseline="0" noProof="0" dirty="0">
                <a:ln>
                  <a:noFill/>
                </a:ln>
                <a:solidFill>
                  <a:srgbClr val="FFFFFF"/>
                </a:solidFill>
                <a:effectLst/>
                <a:uLnTx/>
                <a:uFillTx/>
                <a:latin typeface="Arial"/>
                <a:ea typeface="+mn-ea"/>
                <a:cs typeface="+mn-cs"/>
              </a:rPr>
              <a:t>Week &amp; EABF</a:t>
            </a:r>
            <a:br>
              <a:rPr kumimoji="0" lang="en-IE" sz="1400" b="1" i="0" u="none" strike="noStrike" kern="1200" cap="none" spc="0" normalizeH="0" baseline="0" noProof="0" dirty="0">
                <a:ln>
                  <a:noFill/>
                </a:ln>
                <a:solidFill>
                  <a:srgbClr val="FFFFFF"/>
                </a:solidFill>
                <a:effectLst/>
                <a:uLnTx/>
                <a:uFillTx/>
                <a:latin typeface="Arial"/>
                <a:ea typeface="+mn-ea"/>
                <a:cs typeface="+mn-cs"/>
              </a:rPr>
            </a:br>
            <a:r>
              <a:rPr kumimoji="0" lang="en-IE" sz="1400" b="1" i="0" u="none" strike="noStrike" kern="1200" cap="none" spc="0" normalizeH="0" baseline="0" noProof="0" dirty="0">
                <a:ln>
                  <a:noFill/>
                </a:ln>
                <a:solidFill>
                  <a:srgbClr val="FFFFFF"/>
                </a:solidFill>
                <a:effectLst/>
                <a:uLnTx/>
                <a:uFillTx/>
                <a:latin typeface="Arial"/>
                <a:ea typeface="+mn-ea"/>
                <a:cs typeface="+mn-cs"/>
              </a:rPr>
              <a:t>Networking lunch</a:t>
            </a:r>
          </a:p>
        </p:txBody>
      </p:sp>
      <p:sp>
        <p:nvSpPr>
          <p:cNvPr id="31" name="Rounded Rectangle 30"/>
          <p:cNvSpPr/>
          <p:nvPr/>
        </p:nvSpPr>
        <p:spPr>
          <a:xfrm>
            <a:off x="6446804" y="3565779"/>
            <a:ext cx="478498" cy="764444"/>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a:ln>
                  <a:noFill/>
                </a:ln>
                <a:solidFill>
                  <a:srgbClr val="0070C0"/>
                </a:solidFill>
                <a:effectLst/>
                <a:uLnTx/>
                <a:uFillTx/>
                <a:latin typeface="Arial"/>
                <a:ea typeface="+mn-ea"/>
                <a:cs typeface="+mn-cs"/>
              </a:rPr>
              <a:t>1415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a:ln>
                  <a:noFill/>
                </a:ln>
                <a:solidFill>
                  <a:srgbClr val="0070C0"/>
                </a:solidFill>
                <a:effectLst/>
                <a:uLnTx/>
                <a:uFillTx/>
                <a:latin typeface="Arial"/>
                <a:ea typeface="+mn-ea"/>
                <a:cs typeface="+mn-cs"/>
              </a:rPr>
              <a:t>1530</a:t>
            </a:r>
          </a:p>
        </p:txBody>
      </p:sp>
      <p:sp>
        <p:nvSpPr>
          <p:cNvPr id="32" name="Rounded Rectangle 31"/>
          <p:cNvSpPr/>
          <p:nvPr/>
        </p:nvSpPr>
        <p:spPr>
          <a:xfrm>
            <a:off x="4848741" y="4408578"/>
            <a:ext cx="1481714" cy="761619"/>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400" b="1" u="none" strike="noStrike" kern="1200" cap="none" spc="-70" normalizeH="0" noProof="0" dirty="0">
                <a:ln>
                  <a:noFill/>
                </a:ln>
                <a:solidFill>
                  <a:srgbClr val="FFFFFF"/>
                </a:solidFill>
                <a:effectLst/>
                <a:uLnTx/>
                <a:uFillTx/>
                <a:latin typeface="Arial"/>
                <a:ea typeface="+mn-ea"/>
                <a:cs typeface="+mn-cs"/>
              </a:rPr>
              <a:t>Sustainable Raw </a:t>
            </a:r>
            <a:r>
              <a:rPr kumimoji="0" lang="en-IE" sz="1400" b="1" u="none" strike="noStrike" kern="1200" cap="none" spc="-70" normalizeH="0" noProof="0" dirty="0" smtClean="0">
                <a:ln>
                  <a:noFill/>
                </a:ln>
                <a:solidFill>
                  <a:srgbClr val="FFFFFF"/>
                </a:solidFill>
                <a:effectLst/>
                <a:uLnTx/>
                <a:uFillTx/>
                <a:latin typeface="Arial"/>
                <a:ea typeface="+mn-ea"/>
                <a:cs typeface="+mn-cs"/>
              </a:rPr>
              <a:t>Materials &amp; Local Value Creation</a:t>
            </a:r>
            <a:endParaRPr kumimoji="0" lang="en-IE" sz="1400" b="1" u="none" strike="noStrike" kern="1200" cap="none" spc="-70" normalizeH="0" noProof="0" dirty="0">
              <a:ln>
                <a:noFill/>
              </a:ln>
              <a:solidFill>
                <a:srgbClr val="FFFFFF"/>
              </a:solidFill>
              <a:effectLst/>
              <a:uLnTx/>
              <a:uFillTx/>
              <a:latin typeface="Arial"/>
              <a:ea typeface="+mn-ea"/>
              <a:cs typeface="+mn-cs"/>
            </a:endParaRPr>
          </a:p>
        </p:txBody>
      </p:sp>
      <p:sp>
        <p:nvSpPr>
          <p:cNvPr id="33" name="Rounded Rectangle 32"/>
          <p:cNvSpPr/>
          <p:nvPr/>
        </p:nvSpPr>
        <p:spPr>
          <a:xfrm>
            <a:off x="1713345" y="4418227"/>
            <a:ext cx="1530496" cy="747286"/>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400" b="1" i="0" u="none" strike="noStrike" kern="1200" cap="none" spc="0" normalizeH="0" baseline="0" noProof="0" dirty="0">
                <a:ln>
                  <a:noFill/>
                </a:ln>
                <a:solidFill>
                  <a:srgbClr val="FFFFFF"/>
                </a:solidFill>
                <a:effectLst/>
                <a:uLnTx/>
                <a:uFillTx/>
                <a:latin typeface="Arial"/>
                <a:ea typeface="+mn-ea"/>
                <a:cs typeface="+mn-cs"/>
              </a:rPr>
              <a:t>Automotive &amp; Sustainable Mobility</a:t>
            </a:r>
          </a:p>
        </p:txBody>
      </p:sp>
      <p:sp>
        <p:nvSpPr>
          <p:cNvPr id="34" name="Rounded Rectangle 33"/>
          <p:cNvSpPr/>
          <p:nvPr/>
        </p:nvSpPr>
        <p:spPr>
          <a:xfrm>
            <a:off x="7023458" y="4399209"/>
            <a:ext cx="4569826" cy="770988"/>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400" b="1" i="0" u="none" strike="noStrike" kern="1200" cap="none" spc="0" normalizeH="0" baseline="0" noProof="0" dirty="0">
                <a:ln>
                  <a:noFill/>
                </a:ln>
                <a:solidFill>
                  <a:srgbClr val="FFFFFF"/>
                </a:solidFill>
                <a:effectLst/>
                <a:uLnTx/>
                <a:uFillTx/>
                <a:latin typeface="Arial"/>
                <a:ea typeface="+mn-ea"/>
                <a:cs typeface="+mn-cs"/>
              </a:rPr>
              <a:t>Working </a:t>
            </a:r>
            <a:r>
              <a:rPr kumimoji="0" lang="en-IE" sz="1400" b="1" i="0" u="none" strike="noStrike" kern="1200" cap="none" spc="0" normalizeH="0" baseline="0" noProof="0" dirty="0" smtClean="0">
                <a:ln>
                  <a:noFill/>
                </a:ln>
                <a:solidFill>
                  <a:srgbClr val="FFFFFF"/>
                </a:solidFill>
                <a:effectLst/>
                <a:uLnTx/>
                <a:uFillTx/>
                <a:latin typeface="Arial"/>
                <a:ea typeface="+mn-ea"/>
                <a:cs typeface="+mn-cs"/>
              </a:rPr>
              <a:t>Closing Session</a:t>
            </a:r>
            <a:endParaRPr kumimoji="0" lang="en-IE" sz="1400" b="1" i="0" u="none" strike="noStrike" kern="1200" cap="none" spc="0" normalizeH="0" baseline="0" noProof="0" dirty="0">
              <a:ln>
                <a:noFill/>
              </a:ln>
              <a:solidFill>
                <a:srgbClr val="FFFFFF"/>
              </a:solidFill>
              <a:effectLst/>
              <a:uLnTx/>
              <a:uFillTx/>
              <a:latin typeface="Arial"/>
              <a:ea typeface="+mn-ea"/>
              <a:cs typeface="+mn-cs"/>
            </a:endParaRPr>
          </a:p>
        </p:txBody>
      </p:sp>
      <p:sp>
        <p:nvSpPr>
          <p:cNvPr id="35" name="Rounded Rectangle 34"/>
          <p:cNvSpPr/>
          <p:nvPr/>
        </p:nvSpPr>
        <p:spPr>
          <a:xfrm>
            <a:off x="6446804" y="4405753"/>
            <a:ext cx="478498" cy="764444"/>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a:ln>
                  <a:noFill/>
                </a:ln>
                <a:solidFill>
                  <a:srgbClr val="0070C0"/>
                </a:solidFill>
                <a:effectLst/>
                <a:uLnTx/>
                <a:uFillTx/>
                <a:latin typeface="Arial"/>
                <a:ea typeface="+mn-ea"/>
                <a:cs typeface="+mn-cs"/>
              </a:rPr>
              <a:t>1600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a:ln>
                  <a:noFill/>
                </a:ln>
                <a:solidFill>
                  <a:srgbClr val="0070C0"/>
                </a:solidFill>
                <a:effectLst/>
                <a:uLnTx/>
                <a:uFillTx/>
                <a:latin typeface="Arial"/>
                <a:ea typeface="+mn-ea"/>
                <a:cs typeface="+mn-cs"/>
              </a:rPr>
              <a:t>1715</a:t>
            </a:r>
          </a:p>
        </p:txBody>
      </p:sp>
      <p:sp>
        <p:nvSpPr>
          <p:cNvPr id="36" name="Rounded Rectangle 35"/>
          <p:cNvSpPr/>
          <p:nvPr/>
        </p:nvSpPr>
        <p:spPr>
          <a:xfrm>
            <a:off x="7023458" y="5227940"/>
            <a:ext cx="4569826" cy="840223"/>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400" b="1" i="0" u="none" strike="noStrike" kern="1200" cap="none" spc="0" normalizeH="0" baseline="0" noProof="0" dirty="0" smtClean="0">
                <a:ln>
                  <a:noFill/>
                </a:ln>
                <a:solidFill>
                  <a:srgbClr val="FFFFFF"/>
                </a:solidFill>
                <a:effectLst/>
                <a:uLnTx/>
                <a:uFillTx/>
                <a:latin typeface="Arial"/>
                <a:ea typeface="+mn-ea"/>
                <a:cs typeface="+mn-cs"/>
              </a:rPr>
              <a:t>Interaction Session with CEOs </a:t>
            </a:r>
            <a:br>
              <a:rPr kumimoji="0" lang="en-IE" sz="1400" b="1" i="0" u="none" strike="noStrike" kern="1200" cap="none" spc="0" normalizeH="0" baseline="0" noProof="0" dirty="0" smtClean="0">
                <a:ln>
                  <a:noFill/>
                </a:ln>
                <a:solidFill>
                  <a:srgbClr val="FFFFFF"/>
                </a:solidFill>
                <a:effectLst/>
                <a:uLnTx/>
                <a:uFillTx/>
                <a:latin typeface="Arial"/>
                <a:ea typeface="+mn-ea"/>
                <a:cs typeface="+mn-cs"/>
              </a:rPr>
            </a:br>
            <a:r>
              <a:rPr kumimoji="0" lang="en-IE" sz="1400" b="1" i="0" u="none" strike="noStrike" kern="1200" cap="none" spc="0" normalizeH="0" baseline="0" noProof="0" dirty="0" smtClean="0">
                <a:ln>
                  <a:noFill/>
                </a:ln>
                <a:solidFill>
                  <a:srgbClr val="FFFFFF"/>
                </a:solidFill>
                <a:effectLst/>
                <a:uLnTx/>
                <a:uFillTx/>
                <a:latin typeface="Arial"/>
                <a:ea typeface="+mn-ea"/>
                <a:cs typeface="+mn-cs"/>
              </a:rPr>
              <a:t>and </a:t>
            </a:r>
            <a:r>
              <a:rPr kumimoji="0" lang="en-IE" sz="1400" b="1" i="0" u="none" strike="noStrike" kern="1200" cap="none" spc="0" normalizeH="0" baseline="0" noProof="0" dirty="0">
                <a:ln>
                  <a:noFill/>
                </a:ln>
                <a:solidFill>
                  <a:srgbClr val="FFFFFF"/>
                </a:solidFill>
                <a:effectLst/>
                <a:uLnTx/>
                <a:uFillTx/>
                <a:latin typeface="Arial"/>
                <a:ea typeface="+mn-ea"/>
                <a:cs typeface="+mn-cs"/>
              </a:rPr>
              <a:t>Heads of States and Governments </a:t>
            </a:r>
            <a:endParaRPr kumimoji="0" lang="en-IE" sz="1400" b="1" i="0" u="none" strike="noStrike" kern="1200" cap="none" spc="0" normalizeH="0" baseline="0" noProof="0" dirty="0" smtClean="0">
              <a:ln>
                <a:noFill/>
              </a:ln>
              <a:solidFill>
                <a:srgbClr val="FFFFFF"/>
              </a:solidFill>
              <a:effectLst/>
              <a:uLnTx/>
              <a:uFillTx/>
              <a:latin typeface="Arial"/>
              <a:ea typeface="+mn-ea"/>
              <a:cs typeface="+mn-cs"/>
            </a:endParaRPr>
          </a:p>
        </p:txBody>
      </p:sp>
      <p:sp>
        <p:nvSpPr>
          <p:cNvPr id="37" name="Rounded Rectangle 36"/>
          <p:cNvSpPr/>
          <p:nvPr/>
        </p:nvSpPr>
        <p:spPr>
          <a:xfrm>
            <a:off x="6446804" y="5231505"/>
            <a:ext cx="478498" cy="833092"/>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a:ln>
                  <a:noFill/>
                </a:ln>
                <a:solidFill>
                  <a:srgbClr val="0070C0"/>
                </a:solidFill>
                <a:effectLst/>
                <a:uLnTx/>
                <a:uFillTx/>
                <a:latin typeface="Arial"/>
                <a:ea typeface="+mn-ea"/>
                <a:cs typeface="+mn-cs"/>
              </a:rPr>
              <a:t>1900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a:ln>
                  <a:noFill/>
                </a:ln>
                <a:solidFill>
                  <a:srgbClr val="0070C0"/>
                </a:solidFill>
                <a:effectLst/>
                <a:uLnTx/>
                <a:uFillTx/>
                <a:latin typeface="Arial"/>
                <a:ea typeface="+mn-ea"/>
                <a:cs typeface="+mn-cs"/>
              </a:rPr>
              <a:t>2100</a:t>
            </a:r>
          </a:p>
        </p:txBody>
      </p:sp>
      <p:sp>
        <p:nvSpPr>
          <p:cNvPr id="38" name="Rectangle 37"/>
          <p:cNvSpPr/>
          <p:nvPr/>
        </p:nvSpPr>
        <p:spPr>
          <a:xfrm rot="19463223">
            <a:off x="6914014" y="5218300"/>
            <a:ext cx="533813" cy="2614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sz="1400" b="1" noProof="0" dirty="0" smtClean="0">
                <a:solidFill>
                  <a:srgbClr val="FF0000"/>
                </a:solidFill>
                <a:latin typeface="Arial"/>
              </a:rPr>
              <a:t>TBC</a:t>
            </a:r>
            <a:endParaRPr kumimoji="0" lang="fr-BE" sz="1200" b="1" i="0" u="none" strike="noStrike" kern="1200" cap="none" spc="0" normalizeH="0" baseline="0" noProof="0" dirty="0">
              <a:ln>
                <a:noFill/>
              </a:ln>
              <a:solidFill>
                <a:srgbClr val="FF0000"/>
              </a:solidFill>
              <a:effectLst/>
              <a:uLnTx/>
              <a:uFillTx/>
              <a:latin typeface="Arial"/>
              <a:ea typeface="+mn-ea"/>
              <a:cs typeface="+mn-cs"/>
            </a:endParaRPr>
          </a:p>
        </p:txBody>
      </p:sp>
      <p:sp>
        <p:nvSpPr>
          <p:cNvPr id="39" name="Rounded Rectangle 38"/>
          <p:cNvSpPr/>
          <p:nvPr/>
        </p:nvSpPr>
        <p:spPr>
          <a:xfrm>
            <a:off x="178611" y="1626139"/>
            <a:ext cx="729737" cy="3539374"/>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36000" rIns="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dirty="0">
                <a:ln>
                  <a:noFill/>
                </a:ln>
                <a:solidFill>
                  <a:srgbClr val="FFFFFF"/>
                </a:solidFill>
                <a:effectLst/>
                <a:uLnTx/>
                <a:uFillTx/>
                <a:latin typeface="Arial"/>
                <a:ea typeface="+mn-ea"/>
                <a:cs typeface="+mn-cs"/>
              </a:rPr>
              <a:t>Sustainability </a:t>
            </a:r>
            <a:r>
              <a:rPr kumimoji="0" lang="en-IE" sz="1800" b="1" i="0" u="none" strike="noStrike" kern="1200" cap="none" spc="0" normalizeH="0" baseline="0" noProof="0" dirty="0" smtClean="0">
                <a:ln>
                  <a:noFill/>
                </a:ln>
                <a:solidFill>
                  <a:srgbClr val="FFFFFF"/>
                </a:solidFill>
                <a:effectLst/>
                <a:uLnTx/>
                <a:uFillTx/>
                <a:latin typeface="Arial"/>
                <a:ea typeface="+mn-ea"/>
                <a:cs typeface="+mn-cs"/>
              </a:rPr>
              <a:t>embedded </a:t>
            </a:r>
            <a:r>
              <a:rPr kumimoji="0" lang="en-IE" sz="1800" b="1" i="0" u="none" strike="noStrike" kern="1200" cap="none" spc="0" normalizeH="0" baseline="0" noProof="0" dirty="0">
                <a:ln>
                  <a:noFill/>
                </a:ln>
                <a:solidFill>
                  <a:srgbClr val="FFFFFF"/>
                </a:solidFill>
                <a:effectLst/>
                <a:uLnTx/>
                <a:uFillTx/>
                <a:latin typeface="Arial"/>
                <a:ea typeface="+mn-ea"/>
                <a:cs typeface="+mn-cs"/>
              </a:rPr>
              <a:t/>
            </a:r>
            <a:br>
              <a:rPr kumimoji="0" lang="en-IE" sz="1800" b="1" i="0" u="none" strike="noStrike" kern="1200" cap="none" spc="0" normalizeH="0" baseline="0" noProof="0" dirty="0">
                <a:ln>
                  <a:noFill/>
                </a:ln>
                <a:solidFill>
                  <a:srgbClr val="FFFFFF"/>
                </a:solidFill>
                <a:effectLst/>
                <a:uLnTx/>
                <a:uFillTx/>
                <a:latin typeface="Arial"/>
                <a:ea typeface="+mn-ea"/>
                <a:cs typeface="+mn-cs"/>
              </a:rPr>
            </a:br>
            <a:r>
              <a:rPr kumimoji="0" lang="en-IE" sz="1800" b="1" i="0" u="none" strike="noStrike" kern="1200" cap="none" spc="0" normalizeH="0" baseline="0" noProof="0" dirty="0">
                <a:ln>
                  <a:noFill/>
                </a:ln>
                <a:solidFill>
                  <a:srgbClr val="FFFFFF"/>
                </a:solidFill>
                <a:effectLst/>
                <a:uLnTx/>
                <a:uFillTx/>
                <a:latin typeface="Arial"/>
                <a:ea typeface="+mn-ea"/>
                <a:cs typeface="+mn-cs"/>
              </a:rPr>
              <a:t>in all Panels</a:t>
            </a:r>
          </a:p>
        </p:txBody>
      </p:sp>
      <p:sp>
        <p:nvSpPr>
          <p:cNvPr id="42" name="Rounded Rectangle 41"/>
          <p:cNvSpPr/>
          <p:nvPr/>
        </p:nvSpPr>
        <p:spPr>
          <a:xfrm>
            <a:off x="1694084" y="2240941"/>
            <a:ext cx="2339672" cy="680265"/>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US" sz="1400" b="1" dirty="0">
                <a:solidFill>
                  <a:srgbClr val="FFFFFF"/>
                </a:solidFill>
              </a:rPr>
              <a:t>Digital Innovation</a:t>
            </a:r>
            <a:br>
              <a:rPr lang="en-US" sz="1400" b="1" dirty="0">
                <a:solidFill>
                  <a:srgbClr val="FFFFFF"/>
                </a:solidFill>
              </a:rPr>
            </a:br>
            <a:r>
              <a:rPr lang="en-US" sz="1400" b="1" dirty="0">
                <a:solidFill>
                  <a:srgbClr val="FFFFFF"/>
                </a:solidFill>
              </a:rPr>
              <a:t>for Job Creation &amp; Sustainability</a:t>
            </a:r>
          </a:p>
        </p:txBody>
      </p:sp>
      <p:sp>
        <p:nvSpPr>
          <p:cNvPr id="43" name="Rounded Rectangle 42"/>
          <p:cNvSpPr/>
          <p:nvPr/>
        </p:nvSpPr>
        <p:spPr>
          <a:xfrm>
            <a:off x="3338684" y="3554800"/>
            <a:ext cx="1411901" cy="770269"/>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400" b="1" i="0" u="none" strike="noStrike" kern="1200" cap="none" spc="0" normalizeH="0" baseline="0" noProof="0" dirty="0" smtClean="0">
                <a:ln>
                  <a:noFill/>
                </a:ln>
                <a:solidFill>
                  <a:srgbClr val="FFFFFF"/>
                </a:solidFill>
                <a:effectLst/>
                <a:uLnTx/>
                <a:uFillTx/>
                <a:latin typeface="Arial"/>
              </a:rPr>
              <a:t>Healthcare </a:t>
            </a:r>
            <a:r>
              <a:rPr kumimoji="0" lang="en-IE" sz="1400" b="1" i="0" u="none" strike="noStrike" kern="1200" cap="none" spc="0" normalizeH="0" baseline="0" noProof="0" dirty="0">
                <a:ln>
                  <a:noFill/>
                </a:ln>
                <a:solidFill>
                  <a:srgbClr val="FFFFFF"/>
                </a:solidFill>
                <a:effectLst/>
                <a:uLnTx/>
                <a:uFillTx/>
                <a:latin typeface="Arial"/>
              </a:rPr>
              <a:t>&amp; </a:t>
            </a:r>
            <a:r>
              <a:rPr lang="en-IE" sz="1200" b="1" dirty="0">
                <a:solidFill>
                  <a:srgbClr val="FFFFFF"/>
                </a:solidFill>
                <a:latin typeface="Arial"/>
              </a:rPr>
              <a:t>Pharmaceuticals</a:t>
            </a:r>
          </a:p>
        </p:txBody>
      </p:sp>
      <p:sp>
        <p:nvSpPr>
          <p:cNvPr id="44" name="Rounded Rectangle 43"/>
          <p:cNvSpPr/>
          <p:nvPr/>
        </p:nvSpPr>
        <p:spPr>
          <a:xfrm>
            <a:off x="1694084" y="3559235"/>
            <a:ext cx="1549319" cy="770988"/>
          </a:xfrm>
          <a:prstGeom prst="round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400" b="1" i="0" u="none" strike="noStrike" kern="1200" cap="none" spc="0" normalizeH="0" baseline="0" noProof="0" dirty="0">
                <a:ln>
                  <a:noFill/>
                </a:ln>
                <a:solidFill>
                  <a:srgbClr val="FFFFFF"/>
                </a:solidFill>
                <a:effectLst/>
                <a:uLnTx/>
                <a:uFillTx/>
                <a:latin typeface="Arial"/>
                <a:ea typeface="+mn-ea"/>
                <a:cs typeface="+mn-cs"/>
              </a:rPr>
              <a:t>Infrastructure &amp; </a:t>
            </a:r>
            <a:r>
              <a:rPr kumimoji="0" lang="en-IE" sz="1400" b="1" i="0" u="none" strike="noStrike" kern="1200" cap="none" spc="0" normalizeH="0" baseline="0" noProof="0" dirty="0" smtClean="0">
                <a:ln>
                  <a:noFill/>
                </a:ln>
                <a:solidFill>
                  <a:srgbClr val="FFFFFF"/>
                </a:solidFill>
                <a:effectLst/>
                <a:uLnTx/>
                <a:uFillTx/>
                <a:latin typeface="Arial"/>
                <a:ea typeface="+mn-ea"/>
                <a:cs typeface="+mn-cs"/>
              </a:rPr>
              <a:t>Connectivity</a:t>
            </a:r>
            <a:endParaRPr kumimoji="0" lang="en-IE" sz="1400" b="1" i="0" u="none" strike="noStrike" kern="1200" cap="none" spc="0" normalizeH="0" baseline="0" noProof="0" dirty="0">
              <a:ln>
                <a:noFill/>
              </a:ln>
              <a:solidFill>
                <a:srgbClr val="FFFFFF"/>
              </a:solidFill>
              <a:effectLst/>
              <a:uLnTx/>
              <a:uFillTx/>
              <a:latin typeface="Arial"/>
              <a:ea typeface="+mn-ea"/>
              <a:cs typeface="+mn-cs"/>
            </a:endParaRPr>
          </a:p>
        </p:txBody>
      </p:sp>
      <p:sp>
        <p:nvSpPr>
          <p:cNvPr id="45" name="Rounded Rectangle 44"/>
          <p:cNvSpPr/>
          <p:nvPr/>
        </p:nvSpPr>
        <p:spPr>
          <a:xfrm>
            <a:off x="3338684" y="4399209"/>
            <a:ext cx="1411901" cy="761619"/>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rgbClr val="FFFFFF"/>
                </a:solidFill>
                <a:latin typeface="Arial"/>
              </a:rPr>
              <a:t>Sustainable A</a:t>
            </a:r>
            <a:r>
              <a:rPr lang="en-US" sz="1400" b="1" dirty="0" smtClean="0">
                <a:solidFill>
                  <a:srgbClr val="FFFFFF"/>
                </a:solidFill>
                <a:latin typeface="Arial"/>
              </a:rPr>
              <a:t>gri-food Systems</a:t>
            </a:r>
            <a:endParaRPr lang="en-IE" sz="1400" b="1" dirty="0">
              <a:solidFill>
                <a:srgbClr val="FFFFFF"/>
              </a:solidFill>
              <a:latin typeface="Arial"/>
            </a:endParaRPr>
          </a:p>
        </p:txBody>
      </p:sp>
      <p:sp>
        <p:nvSpPr>
          <p:cNvPr id="46" name="Rounded Rectangle 45"/>
          <p:cNvSpPr/>
          <p:nvPr/>
        </p:nvSpPr>
        <p:spPr>
          <a:xfrm>
            <a:off x="4848741" y="3554800"/>
            <a:ext cx="1482447" cy="775423"/>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400" b="1" i="0" u="none" strike="noStrike" kern="1200" cap="none" spc="0" normalizeH="0" baseline="0" noProof="0" dirty="0">
                <a:ln>
                  <a:noFill/>
                </a:ln>
                <a:solidFill>
                  <a:srgbClr val="FFFFFF"/>
                </a:solidFill>
                <a:effectLst/>
                <a:uLnTx/>
                <a:uFillTx/>
                <a:latin typeface="Arial"/>
                <a:ea typeface="+mn-ea"/>
                <a:cs typeface="+mn-cs"/>
              </a:rPr>
              <a:t>Ethical Fashion &amp; Apparel Industry</a:t>
            </a:r>
          </a:p>
        </p:txBody>
      </p:sp>
      <p:sp>
        <p:nvSpPr>
          <p:cNvPr id="47" name="Rounded Rectangle 46"/>
          <p:cNvSpPr/>
          <p:nvPr/>
        </p:nvSpPr>
        <p:spPr>
          <a:xfrm>
            <a:off x="4102128" y="2224497"/>
            <a:ext cx="2169705" cy="701781"/>
          </a:xfrm>
          <a:prstGeom prst="round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400" b="1" i="0" u="none" strike="noStrike" kern="1200" cap="none" spc="0" normalizeH="0" baseline="0" noProof="0" dirty="0" smtClean="0">
                <a:ln>
                  <a:noFill/>
                </a:ln>
                <a:solidFill>
                  <a:srgbClr val="FFFFFF"/>
                </a:solidFill>
                <a:effectLst/>
                <a:uLnTx/>
                <a:uFillTx/>
                <a:latin typeface="Arial"/>
                <a:ea typeface="+mn-ea"/>
                <a:cs typeface="+mn-cs"/>
              </a:rPr>
              <a:t>Sustainable Energy</a:t>
            </a:r>
            <a:endParaRPr kumimoji="0" lang="en-IE" sz="1400" b="1" i="0" u="none" strike="noStrike" kern="1200" cap="none" spc="0" normalizeH="0" baseline="0" noProof="0" dirty="0">
              <a:ln>
                <a:noFill/>
              </a:ln>
              <a:solidFill>
                <a:srgbClr val="FFFFFF"/>
              </a:solidFill>
              <a:effectLst/>
              <a:uLnTx/>
              <a:uFillTx/>
              <a:latin typeface="Arial"/>
              <a:ea typeface="+mn-ea"/>
              <a:cs typeface="+mn-cs"/>
            </a:endParaRPr>
          </a:p>
        </p:txBody>
      </p:sp>
      <p:sp>
        <p:nvSpPr>
          <p:cNvPr id="41" name="Rounded Rectangle 40"/>
          <p:cNvSpPr/>
          <p:nvPr/>
        </p:nvSpPr>
        <p:spPr>
          <a:xfrm>
            <a:off x="4393877" y="6231888"/>
            <a:ext cx="1158961" cy="525801"/>
          </a:xfrm>
          <a:prstGeom prst="round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smtClean="0">
                <a:ln>
                  <a:noFill/>
                </a:ln>
                <a:solidFill>
                  <a:srgbClr val="FFFFFF"/>
                </a:solidFill>
                <a:effectLst/>
                <a:uLnTx/>
                <a:uFillTx/>
                <a:latin typeface="Arial"/>
                <a:ea typeface="+mn-ea"/>
                <a:cs typeface="+mn-cs"/>
              </a:rPr>
              <a:t>Enabling Framework</a:t>
            </a:r>
            <a:endParaRPr kumimoji="0" lang="en-IE"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48" name="Rounded Rectangle 47"/>
          <p:cNvSpPr/>
          <p:nvPr/>
        </p:nvSpPr>
        <p:spPr>
          <a:xfrm>
            <a:off x="5631798" y="6208394"/>
            <a:ext cx="1036012" cy="549021"/>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smtClean="0">
                <a:ln>
                  <a:noFill/>
                </a:ln>
                <a:solidFill>
                  <a:srgbClr val="FFFFFF"/>
                </a:solidFill>
                <a:effectLst/>
                <a:uLnTx/>
                <a:uFillTx/>
                <a:latin typeface="Arial"/>
                <a:ea typeface="+mn-ea"/>
                <a:cs typeface="+mn-cs"/>
              </a:rPr>
              <a:t>Value </a:t>
            </a:r>
            <a:br>
              <a:rPr kumimoji="0" lang="en-IE" sz="1200" b="1" i="0" u="none" strike="noStrike" kern="1200" cap="none" spc="0" normalizeH="0" baseline="0" noProof="0" dirty="0" smtClean="0">
                <a:ln>
                  <a:noFill/>
                </a:ln>
                <a:solidFill>
                  <a:srgbClr val="FFFFFF"/>
                </a:solidFill>
                <a:effectLst/>
                <a:uLnTx/>
                <a:uFillTx/>
                <a:latin typeface="Arial"/>
                <a:ea typeface="+mn-ea"/>
                <a:cs typeface="+mn-cs"/>
              </a:rPr>
            </a:br>
            <a:r>
              <a:rPr kumimoji="0" lang="en-IE" sz="1200" b="1" i="0" u="none" strike="noStrike" kern="1200" cap="none" spc="0" normalizeH="0" baseline="0" noProof="0" dirty="0" smtClean="0">
                <a:ln>
                  <a:noFill/>
                </a:ln>
                <a:solidFill>
                  <a:srgbClr val="FFFFFF"/>
                </a:solidFill>
                <a:effectLst/>
                <a:uLnTx/>
                <a:uFillTx/>
                <a:latin typeface="Arial"/>
                <a:ea typeface="+mn-ea"/>
                <a:cs typeface="+mn-cs"/>
              </a:rPr>
              <a:t>Chains</a:t>
            </a:r>
            <a:endParaRPr kumimoji="0" lang="en-IE"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49" name="Rounded Rectangle 48"/>
          <p:cNvSpPr/>
          <p:nvPr/>
        </p:nvSpPr>
        <p:spPr>
          <a:xfrm>
            <a:off x="6746770" y="6208777"/>
            <a:ext cx="1015477" cy="527050"/>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smtClean="0">
                <a:ln>
                  <a:noFill/>
                </a:ln>
                <a:solidFill>
                  <a:srgbClr val="FFFFFF"/>
                </a:solidFill>
                <a:effectLst/>
                <a:uLnTx/>
                <a:uFillTx/>
                <a:latin typeface="Arial"/>
                <a:ea typeface="+mn-ea"/>
                <a:cs typeface="+mn-cs"/>
              </a:rPr>
              <a:t>People </a:t>
            </a:r>
            <a:br>
              <a:rPr kumimoji="0" lang="en-IE" sz="1200" b="1" i="0" u="none" strike="noStrike" kern="1200" cap="none" spc="0" normalizeH="0" baseline="0" noProof="0" dirty="0" smtClean="0">
                <a:ln>
                  <a:noFill/>
                </a:ln>
                <a:solidFill>
                  <a:srgbClr val="FFFFFF"/>
                </a:solidFill>
                <a:effectLst/>
                <a:uLnTx/>
                <a:uFillTx/>
                <a:latin typeface="Arial"/>
                <a:ea typeface="+mn-ea"/>
                <a:cs typeface="+mn-cs"/>
              </a:rPr>
            </a:br>
            <a:r>
              <a:rPr kumimoji="0" lang="en-IE" sz="1200" b="1" i="0" u="none" strike="noStrike" kern="1200" cap="none" spc="0" normalizeH="0" baseline="0" noProof="0" dirty="0" smtClean="0">
                <a:ln>
                  <a:noFill/>
                </a:ln>
                <a:solidFill>
                  <a:srgbClr val="FFFFFF"/>
                </a:solidFill>
                <a:effectLst/>
                <a:uLnTx/>
                <a:uFillTx/>
                <a:latin typeface="Arial"/>
                <a:ea typeface="+mn-ea"/>
                <a:cs typeface="+mn-cs"/>
              </a:rPr>
              <a:t>&amp; Planet</a:t>
            </a:r>
            <a:endParaRPr kumimoji="0" lang="en-IE"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50" name="Rounded Rectangle 49"/>
          <p:cNvSpPr/>
          <p:nvPr/>
        </p:nvSpPr>
        <p:spPr>
          <a:xfrm>
            <a:off x="8150602" y="6208394"/>
            <a:ext cx="3442681" cy="527433"/>
          </a:xfrm>
          <a:prstGeom prst="round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E" sz="1400" b="1" dirty="0">
                <a:solidFill>
                  <a:srgbClr val="FFFFFF"/>
                </a:solidFill>
                <a:latin typeface="Arial"/>
              </a:rPr>
              <a:t>Interpretation in 4 languages</a:t>
            </a:r>
          </a:p>
          <a:p>
            <a:pPr algn="ctr"/>
            <a:r>
              <a:rPr lang="en-IE" sz="1400" b="1" dirty="0">
                <a:solidFill>
                  <a:srgbClr val="FFFFFF"/>
                </a:solidFill>
                <a:latin typeface="Arial"/>
              </a:rPr>
              <a:t>Arabic, English, French &amp; Portuguese</a:t>
            </a:r>
          </a:p>
        </p:txBody>
      </p:sp>
    </p:spTree>
    <p:extLst>
      <p:ext uri="{BB962C8B-B14F-4D97-AF65-F5344CB8AC3E}">
        <p14:creationId xmlns:p14="http://schemas.microsoft.com/office/powerpoint/2010/main" val="2642881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ppt_x"/>
                                          </p:val>
                                        </p:tav>
                                        <p:tav tm="100000">
                                          <p:val>
                                            <p:strVal val="#ppt_x"/>
                                          </p:val>
                                        </p:tav>
                                      </p:tavLst>
                                    </p:anim>
                                    <p:anim calcmode="lin" valueType="num">
                                      <p:cBhvr additive="base">
                                        <p:cTn id="12" dur="500" fill="hold"/>
                                        <p:tgtEl>
                                          <p:spTgt spid="4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500" fill="hold"/>
                                        <p:tgtEl>
                                          <p:spTgt spid="49"/>
                                        </p:tgtEl>
                                        <p:attrNameLst>
                                          <p:attrName>ppt_x</p:attrName>
                                        </p:attrNameLst>
                                      </p:cBhvr>
                                      <p:tavLst>
                                        <p:tav tm="0">
                                          <p:val>
                                            <p:strVal val="#ppt_x"/>
                                          </p:val>
                                        </p:tav>
                                        <p:tav tm="100000">
                                          <p:val>
                                            <p:strVal val="#ppt_x"/>
                                          </p:val>
                                        </p:tav>
                                      </p:tavLst>
                                    </p:anim>
                                    <p:anim calcmode="lin" valueType="num">
                                      <p:cBhvr additive="base">
                                        <p:cTn id="16"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additive="base">
                                        <p:cTn id="59" dur="500" fill="hold"/>
                                        <p:tgtEl>
                                          <p:spTgt spid="22"/>
                                        </p:tgtEl>
                                        <p:attrNameLst>
                                          <p:attrName>ppt_x</p:attrName>
                                        </p:attrNameLst>
                                      </p:cBhvr>
                                      <p:tavLst>
                                        <p:tav tm="0">
                                          <p:val>
                                            <p:strVal val="#ppt_x"/>
                                          </p:val>
                                        </p:tav>
                                        <p:tav tm="100000">
                                          <p:val>
                                            <p:strVal val="#ppt_x"/>
                                          </p:val>
                                        </p:tav>
                                      </p:tavLst>
                                    </p:anim>
                                    <p:anim calcmode="lin" valueType="num">
                                      <p:cBhvr additive="base">
                                        <p:cTn id="60" dur="500" fill="hold"/>
                                        <p:tgtEl>
                                          <p:spTgt spid="22"/>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additive="base">
                                        <p:cTn id="63" dur="500" fill="hold"/>
                                        <p:tgtEl>
                                          <p:spTgt spid="30"/>
                                        </p:tgtEl>
                                        <p:attrNameLst>
                                          <p:attrName>ppt_x</p:attrName>
                                        </p:attrNameLst>
                                      </p:cBhvr>
                                      <p:tavLst>
                                        <p:tav tm="0">
                                          <p:val>
                                            <p:strVal val="#ppt_x"/>
                                          </p:val>
                                        </p:tav>
                                        <p:tav tm="100000">
                                          <p:val>
                                            <p:strVal val="#ppt_x"/>
                                          </p:val>
                                        </p:tav>
                                      </p:tavLst>
                                    </p:anim>
                                    <p:anim calcmode="lin" valueType="num">
                                      <p:cBhvr additive="base">
                                        <p:cTn id="64" dur="500" fill="hold"/>
                                        <p:tgtEl>
                                          <p:spTgt spid="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ppt_x"/>
                                          </p:val>
                                        </p:tav>
                                        <p:tav tm="100000">
                                          <p:val>
                                            <p:strVal val="#ppt_x"/>
                                          </p:val>
                                        </p:tav>
                                      </p:tavLst>
                                    </p:anim>
                                    <p:anim calcmode="lin" valueType="num">
                                      <p:cBhvr additive="base">
                                        <p:cTn id="68" dur="500" fill="hold"/>
                                        <p:tgtEl>
                                          <p:spTgt spid="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ppt_x"/>
                                          </p:val>
                                        </p:tav>
                                        <p:tav tm="100000">
                                          <p:val>
                                            <p:strVal val="#ppt_x"/>
                                          </p:val>
                                        </p:tav>
                                      </p:tavLst>
                                    </p:anim>
                                    <p:anim calcmode="lin" valueType="num">
                                      <p:cBhvr additive="base">
                                        <p:cTn id="72" dur="500" fill="hold"/>
                                        <p:tgtEl>
                                          <p:spTgt spid="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42"/>
                                        </p:tgtEl>
                                        <p:attrNameLst>
                                          <p:attrName>style.visibility</p:attrName>
                                        </p:attrNameLst>
                                      </p:cBhvr>
                                      <p:to>
                                        <p:strVal val="visible"/>
                                      </p:to>
                                    </p:set>
                                    <p:anim calcmode="lin" valueType="num">
                                      <p:cBhvr additive="base">
                                        <p:cTn id="75" dur="500" fill="hold"/>
                                        <p:tgtEl>
                                          <p:spTgt spid="42"/>
                                        </p:tgtEl>
                                        <p:attrNameLst>
                                          <p:attrName>ppt_x</p:attrName>
                                        </p:attrNameLst>
                                      </p:cBhvr>
                                      <p:tavLst>
                                        <p:tav tm="0">
                                          <p:val>
                                            <p:strVal val="#ppt_x"/>
                                          </p:val>
                                        </p:tav>
                                        <p:tav tm="100000">
                                          <p:val>
                                            <p:strVal val="#ppt_x"/>
                                          </p:val>
                                        </p:tav>
                                      </p:tavLst>
                                    </p:anim>
                                    <p:anim calcmode="lin" valueType="num">
                                      <p:cBhvr additive="base">
                                        <p:cTn id="76" dur="500" fill="hold"/>
                                        <p:tgtEl>
                                          <p:spTgt spid="4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43"/>
                                        </p:tgtEl>
                                        <p:attrNameLst>
                                          <p:attrName>style.visibility</p:attrName>
                                        </p:attrNameLst>
                                      </p:cBhvr>
                                      <p:to>
                                        <p:strVal val="visible"/>
                                      </p:to>
                                    </p:set>
                                    <p:anim calcmode="lin" valueType="num">
                                      <p:cBhvr additive="base">
                                        <p:cTn id="79" dur="500" fill="hold"/>
                                        <p:tgtEl>
                                          <p:spTgt spid="43"/>
                                        </p:tgtEl>
                                        <p:attrNameLst>
                                          <p:attrName>ppt_x</p:attrName>
                                        </p:attrNameLst>
                                      </p:cBhvr>
                                      <p:tavLst>
                                        <p:tav tm="0">
                                          <p:val>
                                            <p:strVal val="#ppt_x"/>
                                          </p:val>
                                        </p:tav>
                                        <p:tav tm="100000">
                                          <p:val>
                                            <p:strVal val="#ppt_x"/>
                                          </p:val>
                                        </p:tav>
                                      </p:tavLst>
                                    </p:anim>
                                    <p:anim calcmode="lin" valueType="num">
                                      <p:cBhvr additive="base">
                                        <p:cTn id="80" dur="500" fill="hold"/>
                                        <p:tgtEl>
                                          <p:spTgt spid="4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44"/>
                                        </p:tgtEl>
                                        <p:attrNameLst>
                                          <p:attrName>style.visibility</p:attrName>
                                        </p:attrNameLst>
                                      </p:cBhvr>
                                      <p:to>
                                        <p:strVal val="visible"/>
                                      </p:to>
                                    </p:set>
                                    <p:anim calcmode="lin" valueType="num">
                                      <p:cBhvr additive="base">
                                        <p:cTn id="83" dur="500" fill="hold"/>
                                        <p:tgtEl>
                                          <p:spTgt spid="44"/>
                                        </p:tgtEl>
                                        <p:attrNameLst>
                                          <p:attrName>ppt_x</p:attrName>
                                        </p:attrNameLst>
                                      </p:cBhvr>
                                      <p:tavLst>
                                        <p:tav tm="0">
                                          <p:val>
                                            <p:strVal val="#ppt_x"/>
                                          </p:val>
                                        </p:tav>
                                        <p:tav tm="100000">
                                          <p:val>
                                            <p:strVal val="#ppt_x"/>
                                          </p:val>
                                        </p:tav>
                                      </p:tavLst>
                                    </p:anim>
                                    <p:anim calcmode="lin" valueType="num">
                                      <p:cBhvr additive="base">
                                        <p:cTn id="84" dur="500" fill="hold"/>
                                        <p:tgtEl>
                                          <p:spTgt spid="4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additive="base">
                                        <p:cTn id="87" dur="500" fill="hold"/>
                                        <p:tgtEl>
                                          <p:spTgt spid="45"/>
                                        </p:tgtEl>
                                        <p:attrNameLst>
                                          <p:attrName>ppt_x</p:attrName>
                                        </p:attrNameLst>
                                      </p:cBhvr>
                                      <p:tavLst>
                                        <p:tav tm="0">
                                          <p:val>
                                            <p:strVal val="#ppt_x"/>
                                          </p:val>
                                        </p:tav>
                                        <p:tav tm="100000">
                                          <p:val>
                                            <p:strVal val="#ppt_x"/>
                                          </p:val>
                                        </p:tav>
                                      </p:tavLst>
                                    </p:anim>
                                    <p:anim calcmode="lin" valueType="num">
                                      <p:cBhvr additive="base">
                                        <p:cTn id="88" dur="500" fill="hold"/>
                                        <p:tgtEl>
                                          <p:spTgt spid="4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additive="base">
                                        <p:cTn id="91" dur="500" fill="hold"/>
                                        <p:tgtEl>
                                          <p:spTgt spid="46"/>
                                        </p:tgtEl>
                                        <p:attrNameLst>
                                          <p:attrName>ppt_x</p:attrName>
                                        </p:attrNameLst>
                                      </p:cBhvr>
                                      <p:tavLst>
                                        <p:tav tm="0">
                                          <p:val>
                                            <p:strVal val="#ppt_x"/>
                                          </p:val>
                                        </p:tav>
                                        <p:tav tm="100000">
                                          <p:val>
                                            <p:strVal val="#ppt_x"/>
                                          </p:val>
                                        </p:tav>
                                      </p:tavLst>
                                    </p:anim>
                                    <p:anim calcmode="lin" valueType="num">
                                      <p:cBhvr additive="base">
                                        <p:cTn id="92" dur="500" fill="hold"/>
                                        <p:tgtEl>
                                          <p:spTgt spid="4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7"/>
                                        </p:tgtEl>
                                        <p:attrNameLst>
                                          <p:attrName>style.visibility</p:attrName>
                                        </p:attrNameLst>
                                      </p:cBhvr>
                                      <p:to>
                                        <p:strVal val="visible"/>
                                      </p:to>
                                    </p:set>
                                    <p:anim calcmode="lin" valueType="num">
                                      <p:cBhvr additive="base">
                                        <p:cTn id="95" dur="500" fill="hold"/>
                                        <p:tgtEl>
                                          <p:spTgt spid="47"/>
                                        </p:tgtEl>
                                        <p:attrNameLst>
                                          <p:attrName>ppt_x</p:attrName>
                                        </p:attrNameLst>
                                      </p:cBhvr>
                                      <p:tavLst>
                                        <p:tav tm="0">
                                          <p:val>
                                            <p:strVal val="#ppt_x"/>
                                          </p:val>
                                        </p:tav>
                                        <p:tav tm="100000">
                                          <p:val>
                                            <p:strVal val="#ppt_x"/>
                                          </p:val>
                                        </p:tav>
                                      </p:tavLst>
                                    </p:anim>
                                    <p:anim calcmode="lin" valueType="num">
                                      <p:cBhvr additive="base">
                                        <p:cTn id="96"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ppt_x"/>
                                          </p:val>
                                        </p:tav>
                                        <p:tav tm="100000">
                                          <p:val>
                                            <p:strVal val="#ppt_x"/>
                                          </p:val>
                                        </p:tav>
                                      </p:tavLst>
                                    </p:anim>
                                    <p:anim calcmode="lin" valueType="num">
                                      <p:cBhvr additive="base">
                                        <p:cTn id="102" dur="500" fill="hold"/>
                                        <p:tgtEl>
                                          <p:spTgt spid="14"/>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18"/>
                                        </p:tgtEl>
                                        <p:attrNameLst>
                                          <p:attrName>style.visibility</p:attrName>
                                        </p:attrNameLst>
                                      </p:cBhvr>
                                      <p:to>
                                        <p:strVal val="visible"/>
                                      </p:to>
                                    </p:set>
                                    <p:anim calcmode="lin" valueType="num">
                                      <p:cBhvr additive="base">
                                        <p:cTn id="105" dur="500" fill="hold"/>
                                        <p:tgtEl>
                                          <p:spTgt spid="18"/>
                                        </p:tgtEl>
                                        <p:attrNameLst>
                                          <p:attrName>ppt_x</p:attrName>
                                        </p:attrNameLst>
                                      </p:cBhvr>
                                      <p:tavLst>
                                        <p:tav tm="0">
                                          <p:val>
                                            <p:strVal val="#ppt_x"/>
                                          </p:val>
                                        </p:tav>
                                        <p:tav tm="100000">
                                          <p:val>
                                            <p:strVal val="#ppt_x"/>
                                          </p:val>
                                        </p:tav>
                                      </p:tavLst>
                                    </p:anim>
                                    <p:anim calcmode="lin" valueType="num">
                                      <p:cBhvr additive="base">
                                        <p:cTn id="106" dur="500" fill="hold"/>
                                        <p:tgtEl>
                                          <p:spTgt spid="18"/>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26"/>
                                        </p:tgtEl>
                                        <p:attrNameLst>
                                          <p:attrName>style.visibility</p:attrName>
                                        </p:attrNameLst>
                                      </p:cBhvr>
                                      <p:to>
                                        <p:strVal val="visible"/>
                                      </p:to>
                                    </p:set>
                                    <p:anim calcmode="lin" valueType="num">
                                      <p:cBhvr additive="base">
                                        <p:cTn id="109" dur="500" fill="hold"/>
                                        <p:tgtEl>
                                          <p:spTgt spid="26"/>
                                        </p:tgtEl>
                                        <p:attrNameLst>
                                          <p:attrName>ppt_x</p:attrName>
                                        </p:attrNameLst>
                                      </p:cBhvr>
                                      <p:tavLst>
                                        <p:tav tm="0">
                                          <p:val>
                                            <p:strVal val="#ppt_x"/>
                                          </p:val>
                                        </p:tav>
                                        <p:tav tm="100000">
                                          <p:val>
                                            <p:strVal val="#ppt_x"/>
                                          </p:val>
                                        </p:tav>
                                      </p:tavLst>
                                    </p:anim>
                                    <p:anim calcmode="lin" valueType="num">
                                      <p:cBhvr additive="base">
                                        <p:cTn id="110" dur="500" fill="hold"/>
                                        <p:tgtEl>
                                          <p:spTgt spid="26"/>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28"/>
                                        </p:tgtEl>
                                        <p:attrNameLst>
                                          <p:attrName>style.visibility</p:attrName>
                                        </p:attrNameLst>
                                      </p:cBhvr>
                                      <p:to>
                                        <p:strVal val="visible"/>
                                      </p:to>
                                    </p:set>
                                    <p:anim calcmode="lin" valueType="num">
                                      <p:cBhvr additive="base">
                                        <p:cTn id="113" dur="500" fill="hold"/>
                                        <p:tgtEl>
                                          <p:spTgt spid="28"/>
                                        </p:tgtEl>
                                        <p:attrNameLst>
                                          <p:attrName>ppt_x</p:attrName>
                                        </p:attrNameLst>
                                      </p:cBhvr>
                                      <p:tavLst>
                                        <p:tav tm="0">
                                          <p:val>
                                            <p:strVal val="#ppt_x"/>
                                          </p:val>
                                        </p:tav>
                                        <p:tav tm="100000">
                                          <p:val>
                                            <p:strVal val="#ppt_x"/>
                                          </p:val>
                                        </p:tav>
                                      </p:tavLst>
                                    </p:anim>
                                    <p:anim calcmode="lin" valueType="num">
                                      <p:cBhvr additive="base">
                                        <p:cTn id="114" dur="500" fill="hold"/>
                                        <p:tgtEl>
                                          <p:spTgt spid="28"/>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29"/>
                                        </p:tgtEl>
                                        <p:attrNameLst>
                                          <p:attrName>style.visibility</p:attrName>
                                        </p:attrNameLst>
                                      </p:cBhvr>
                                      <p:to>
                                        <p:strVal val="visible"/>
                                      </p:to>
                                    </p:set>
                                    <p:anim calcmode="lin" valueType="num">
                                      <p:cBhvr additive="base">
                                        <p:cTn id="117" dur="500" fill="hold"/>
                                        <p:tgtEl>
                                          <p:spTgt spid="29"/>
                                        </p:tgtEl>
                                        <p:attrNameLst>
                                          <p:attrName>ppt_x</p:attrName>
                                        </p:attrNameLst>
                                      </p:cBhvr>
                                      <p:tavLst>
                                        <p:tav tm="0">
                                          <p:val>
                                            <p:strVal val="#ppt_x"/>
                                          </p:val>
                                        </p:tav>
                                        <p:tav tm="100000">
                                          <p:val>
                                            <p:strVal val="#ppt_x"/>
                                          </p:val>
                                        </p:tav>
                                      </p:tavLst>
                                    </p:anim>
                                    <p:anim calcmode="lin" valueType="num">
                                      <p:cBhvr additive="base">
                                        <p:cTn id="118" dur="500" fill="hold"/>
                                        <p:tgtEl>
                                          <p:spTgt spid="29"/>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31"/>
                                        </p:tgtEl>
                                        <p:attrNameLst>
                                          <p:attrName>style.visibility</p:attrName>
                                        </p:attrNameLst>
                                      </p:cBhvr>
                                      <p:to>
                                        <p:strVal val="visible"/>
                                      </p:to>
                                    </p:set>
                                    <p:anim calcmode="lin" valueType="num">
                                      <p:cBhvr additive="base">
                                        <p:cTn id="121" dur="500" fill="hold"/>
                                        <p:tgtEl>
                                          <p:spTgt spid="31"/>
                                        </p:tgtEl>
                                        <p:attrNameLst>
                                          <p:attrName>ppt_x</p:attrName>
                                        </p:attrNameLst>
                                      </p:cBhvr>
                                      <p:tavLst>
                                        <p:tav tm="0">
                                          <p:val>
                                            <p:strVal val="#ppt_x"/>
                                          </p:val>
                                        </p:tav>
                                        <p:tav tm="100000">
                                          <p:val>
                                            <p:strVal val="#ppt_x"/>
                                          </p:val>
                                        </p:tav>
                                      </p:tavLst>
                                    </p:anim>
                                    <p:anim calcmode="lin" valueType="num">
                                      <p:cBhvr additive="base">
                                        <p:cTn id="122" dur="500" fill="hold"/>
                                        <p:tgtEl>
                                          <p:spTgt spid="31"/>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 calcmode="lin" valueType="num">
                                      <p:cBhvr additive="base">
                                        <p:cTn id="125" dur="500" fill="hold"/>
                                        <p:tgtEl>
                                          <p:spTgt spid="34"/>
                                        </p:tgtEl>
                                        <p:attrNameLst>
                                          <p:attrName>ppt_x</p:attrName>
                                        </p:attrNameLst>
                                      </p:cBhvr>
                                      <p:tavLst>
                                        <p:tav tm="0">
                                          <p:val>
                                            <p:strVal val="#ppt_x"/>
                                          </p:val>
                                        </p:tav>
                                        <p:tav tm="100000">
                                          <p:val>
                                            <p:strVal val="#ppt_x"/>
                                          </p:val>
                                        </p:tav>
                                      </p:tavLst>
                                    </p:anim>
                                    <p:anim calcmode="lin" valueType="num">
                                      <p:cBhvr additive="base">
                                        <p:cTn id="126" dur="500" fill="hold"/>
                                        <p:tgtEl>
                                          <p:spTgt spid="34"/>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35"/>
                                        </p:tgtEl>
                                        <p:attrNameLst>
                                          <p:attrName>style.visibility</p:attrName>
                                        </p:attrNameLst>
                                      </p:cBhvr>
                                      <p:to>
                                        <p:strVal val="visible"/>
                                      </p:to>
                                    </p:set>
                                    <p:anim calcmode="lin" valueType="num">
                                      <p:cBhvr additive="base">
                                        <p:cTn id="129" dur="500" fill="hold"/>
                                        <p:tgtEl>
                                          <p:spTgt spid="35"/>
                                        </p:tgtEl>
                                        <p:attrNameLst>
                                          <p:attrName>ppt_x</p:attrName>
                                        </p:attrNameLst>
                                      </p:cBhvr>
                                      <p:tavLst>
                                        <p:tav tm="0">
                                          <p:val>
                                            <p:strVal val="#ppt_x"/>
                                          </p:val>
                                        </p:tav>
                                        <p:tav tm="100000">
                                          <p:val>
                                            <p:strVal val="#ppt_x"/>
                                          </p:val>
                                        </p:tav>
                                      </p:tavLst>
                                    </p:anim>
                                    <p:anim calcmode="lin" valueType="num">
                                      <p:cBhvr additive="base">
                                        <p:cTn id="130" dur="500" fill="hold"/>
                                        <p:tgtEl>
                                          <p:spTgt spid="35"/>
                                        </p:tgtEl>
                                        <p:attrNameLst>
                                          <p:attrName>ppt_y</p:attrName>
                                        </p:attrNameLst>
                                      </p:cBhvr>
                                      <p:tavLst>
                                        <p:tav tm="0">
                                          <p:val>
                                            <p:strVal val="1+#ppt_h/2"/>
                                          </p:val>
                                        </p:tav>
                                        <p:tav tm="100000">
                                          <p:val>
                                            <p:strVal val="#ppt_y"/>
                                          </p:val>
                                        </p:tav>
                                      </p:tavLst>
                                    </p:anim>
                                  </p:childTnLst>
                                </p:cTn>
                              </p:par>
                              <p:par>
                                <p:cTn id="131" presetID="2" presetClass="entr" presetSubtype="4"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 calcmode="lin" valueType="num">
                                      <p:cBhvr additive="base">
                                        <p:cTn id="133" dur="500" fill="hold"/>
                                        <p:tgtEl>
                                          <p:spTgt spid="36"/>
                                        </p:tgtEl>
                                        <p:attrNameLst>
                                          <p:attrName>ppt_x</p:attrName>
                                        </p:attrNameLst>
                                      </p:cBhvr>
                                      <p:tavLst>
                                        <p:tav tm="0">
                                          <p:val>
                                            <p:strVal val="#ppt_x"/>
                                          </p:val>
                                        </p:tav>
                                        <p:tav tm="100000">
                                          <p:val>
                                            <p:strVal val="#ppt_x"/>
                                          </p:val>
                                        </p:tav>
                                      </p:tavLst>
                                    </p:anim>
                                    <p:anim calcmode="lin" valueType="num">
                                      <p:cBhvr additive="base">
                                        <p:cTn id="134" dur="500" fill="hold"/>
                                        <p:tgtEl>
                                          <p:spTgt spid="36"/>
                                        </p:tgtEl>
                                        <p:attrNameLst>
                                          <p:attrName>ppt_y</p:attrName>
                                        </p:attrNameLst>
                                      </p:cBhvr>
                                      <p:tavLst>
                                        <p:tav tm="0">
                                          <p:val>
                                            <p:strVal val="1+#ppt_h/2"/>
                                          </p:val>
                                        </p:tav>
                                        <p:tav tm="100000">
                                          <p:val>
                                            <p:strVal val="#ppt_y"/>
                                          </p:val>
                                        </p:tav>
                                      </p:tavLst>
                                    </p:anim>
                                  </p:childTnLst>
                                </p:cTn>
                              </p:par>
                              <p:par>
                                <p:cTn id="135" presetID="2" presetClass="entr" presetSubtype="4" fill="hold" grpId="0" nodeType="withEffect">
                                  <p:stCondLst>
                                    <p:cond delay="0"/>
                                  </p:stCondLst>
                                  <p:childTnLst>
                                    <p:set>
                                      <p:cBhvr>
                                        <p:cTn id="136" dur="1" fill="hold">
                                          <p:stCondLst>
                                            <p:cond delay="0"/>
                                          </p:stCondLst>
                                        </p:cTn>
                                        <p:tgtEl>
                                          <p:spTgt spid="37"/>
                                        </p:tgtEl>
                                        <p:attrNameLst>
                                          <p:attrName>style.visibility</p:attrName>
                                        </p:attrNameLst>
                                      </p:cBhvr>
                                      <p:to>
                                        <p:strVal val="visible"/>
                                      </p:to>
                                    </p:set>
                                    <p:anim calcmode="lin" valueType="num">
                                      <p:cBhvr additive="base">
                                        <p:cTn id="137" dur="500" fill="hold"/>
                                        <p:tgtEl>
                                          <p:spTgt spid="37"/>
                                        </p:tgtEl>
                                        <p:attrNameLst>
                                          <p:attrName>ppt_x</p:attrName>
                                        </p:attrNameLst>
                                      </p:cBhvr>
                                      <p:tavLst>
                                        <p:tav tm="0">
                                          <p:val>
                                            <p:strVal val="#ppt_x"/>
                                          </p:val>
                                        </p:tav>
                                        <p:tav tm="100000">
                                          <p:val>
                                            <p:strVal val="#ppt_x"/>
                                          </p:val>
                                        </p:tav>
                                      </p:tavLst>
                                    </p:anim>
                                    <p:anim calcmode="lin" valueType="num">
                                      <p:cBhvr additive="base">
                                        <p:cTn id="138" dur="500" fill="hold"/>
                                        <p:tgtEl>
                                          <p:spTgt spid="37"/>
                                        </p:tgtEl>
                                        <p:attrNameLst>
                                          <p:attrName>ppt_y</p:attrName>
                                        </p:attrNameLst>
                                      </p:cBhvr>
                                      <p:tavLst>
                                        <p:tav tm="0">
                                          <p:val>
                                            <p:strVal val="1+#ppt_h/2"/>
                                          </p:val>
                                        </p:tav>
                                        <p:tav tm="100000">
                                          <p:val>
                                            <p:strVal val="#ppt_y"/>
                                          </p:val>
                                        </p:tav>
                                      </p:tavLst>
                                    </p:anim>
                                  </p:childTnLst>
                                </p:cTn>
                              </p:par>
                              <p:par>
                                <p:cTn id="139" presetID="2" presetClass="entr" presetSubtype="4" fill="hold" grpId="0" nodeType="withEffect">
                                  <p:stCondLst>
                                    <p:cond delay="0"/>
                                  </p:stCondLst>
                                  <p:childTnLst>
                                    <p:set>
                                      <p:cBhvr>
                                        <p:cTn id="140" dur="1" fill="hold">
                                          <p:stCondLst>
                                            <p:cond delay="0"/>
                                          </p:stCondLst>
                                        </p:cTn>
                                        <p:tgtEl>
                                          <p:spTgt spid="38"/>
                                        </p:tgtEl>
                                        <p:attrNameLst>
                                          <p:attrName>style.visibility</p:attrName>
                                        </p:attrNameLst>
                                      </p:cBhvr>
                                      <p:to>
                                        <p:strVal val="visible"/>
                                      </p:to>
                                    </p:set>
                                    <p:anim calcmode="lin" valueType="num">
                                      <p:cBhvr additive="base">
                                        <p:cTn id="141" dur="500" fill="hold"/>
                                        <p:tgtEl>
                                          <p:spTgt spid="38"/>
                                        </p:tgtEl>
                                        <p:attrNameLst>
                                          <p:attrName>ppt_x</p:attrName>
                                        </p:attrNameLst>
                                      </p:cBhvr>
                                      <p:tavLst>
                                        <p:tav tm="0">
                                          <p:val>
                                            <p:strVal val="#ppt_x"/>
                                          </p:val>
                                        </p:tav>
                                        <p:tav tm="100000">
                                          <p:val>
                                            <p:strVal val="#ppt_x"/>
                                          </p:val>
                                        </p:tav>
                                      </p:tavLst>
                                    </p:anim>
                                    <p:anim calcmode="lin" valueType="num">
                                      <p:cBhvr additive="base">
                                        <p:cTn id="14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2" presetClass="entr" presetSubtype="4" fill="hold" grpId="0" nodeType="clickEffect">
                                  <p:stCondLst>
                                    <p:cond delay="0"/>
                                  </p:stCondLst>
                                  <p:childTnLst>
                                    <p:set>
                                      <p:cBhvr>
                                        <p:cTn id="146" dur="1" fill="hold">
                                          <p:stCondLst>
                                            <p:cond delay="0"/>
                                          </p:stCondLst>
                                        </p:cTn>
                                        <p:tgtEl>
                                          <p:spTgt spid="39"/>
                                        </p:tgtEl>
                                        <p:attrNameLst>
                                          <p:attrName>style.visibility</p:attrName>
                                        </p:attrNameLst>
                                      </p:cBhvr>
                                      <p:to>
                                        <p:strVal val="visible"/>
                                      </p:to>
                                    </p:set>
                                    <p:anim calcmode="lin" valueType="num">
                                      <p:cBhvr additive="base">
                                        <p:cTn id="147" dur="500" fill="hold"/>
                                        <p:tgtEl>
                                          <p:spTgt spid="39"/>
                                        </p:tgtEl>
                                        <p:attrNameLst>
                                          <p:attrName>ppt_x</p:attrName>
                                        </p:attrNameLst>
                                      </p:cBhvr>
                                      <p:tavLst>
                                        <p:tav tm="0">
                                          <p:val>
                                            <p:strVal val="#ppt_x"/>
                                          </p:val>
                                        </p:tav>
                                        <p:tav tm="100000">
                                          <p:val>
                                            <p:strVal val="#ppt_x"/>
                                          </p:val>
                                        </p:tav>
                                      </p:tavLst>
                                    </p:anim>
                                    <p:anim calcmode="lin" valueType="num">
                                      <p:cBhvr additive="base">
                                        <p:cTn id="14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2" presetClass="entr" presetSubtype="4" fill="hold" grpId="0" nodeType="clickEffect">
                                  <p:stCondLst>
                                    <p:cond delay="0"/>
                                  </p:stCondLst>
                                  <p:childTnLst>
                                    <p:set>
                                      <p:cBhvr>
                                        <p:cTn id="152" dur="1" fill="hold">
                                          <p:stCondLst>
                                            <p:cond delay="0"/>
                                          </p:stCondLst>
                                        </p:cTn>
                                        <p:tgtEl>
                                          <p:spTgt spid="11"/>
                                        </p:tgtEl>
                                        <p:attrNameLst>
                                          <p:attrName>style.visibility</p:attrName>
                                        </p:attrNameLst>
                                      </p:cBhvr>
                                      <p:to>
                                        <p:strVal val="visible"/>
                                      </p:to>
                                    </p:set>
                                    <p:anim calcmode="lin" valueType="num">
                                      <p:cBhvr additive="base">
                                        <p:cTn id="153" dur="500" fill="hold"/>
                                        <p:tgtEl>
                                          <p:spTgt spid="11"/>
                                        </p:tgtEl>
                                        <p:attrNameLst>
                                          <p:attrName>ppt_x</p:attrName>
                                        </p:attrNameLst>
                                      </p:cBhvr>
                                      <p:tavLst>
                                        <p:tav tm="0">
                                          <p:val>
                                            <p:strVal val="#ppt_x"/>
                                          </p:val>
                                        </p:tav>
                                        <p:tav tm="100000">
                                          <p:val>
                                            <p:strVal val="#ppt_x"/>
                                          </p:val>
                                        </p:tav>
                                      </p:tavLst>
                                    </p:anim>
                                    <p:anim calcmode="lin" valueType="num">
                                      <p:cBhvr additive="base">
                                        <p:cTn id="154" dur="500" fill="hold"/>
                                        <p:tgtEl>
                                          <p:spTgt spid="11"/>
                                        </p:tgtEl>
                                        <p:attrNameLst>
                                          <p:attrName>ppt_y</p:attrName>
                                        </p:attrNameLst>
                                      </p:cBhvr>
                                      <p:tavLst>
                                        <p:tav tm="0">
                                          <p:val>
                                            <p:strVal val="1+#ppt_h/2"/>
                                          </p:val>
                                        </p:tav>
                                        <p:tav tm="100000">
                                          <p:val>
                                            <p:strVal val="#ppt_y"/>
                                          </p:val>
                                        </p:tav>
                                      </p:tavLst>
                                    </p:anim>
                                  </p:childTnLst>
                                </p:cTn>
                              </p:par>
                              <p:par>
                                <p:cTn id="155" presetID="2" presetClass="entr" presetSubtype="4" fill="hold" grpId="0" nodeType="withEffect">
                                  <p:stCondLst>
                                    <p:cond delay="0"/>
                                  </p:stCondLst>
                                  <p:childTnLst>
                                    <p:set>
                                      <p:cBhvr>
                                        <p:cTn id="156" dur="1" fill="hold">
                                          <p:stCondLst>
                                            <p:cond delay="0"/>
                                          </p:stCondLst>
                                        </p:cTn>
                                        <p:tgtEl>
                                          <p:spTgt spid="50"/>
                                        </p:tgtEl>
                                        <p:attrNameLst>
                                          <p:attrName>style.visibility</p:attrName>
                                        </p:attrNameLst>
                                      </p:cBhvr>
                                      <p:to>
                                        <p:strVal val="visible"/>
                                      </p:to>
                                    </p:set>
                                    <p:anim calcmode="lin" valueType="num">
                                      <p:cBhvr additive="base">
                                        <p:cTn id="157" dur="500" fill="hold"/>
                                        <p:tgtEl>
                                          <p:spTgt spid="50"/>
                                        </p:tgtEl>
                                        <p:attrNameLst>
                                          <p:attrName>ppt_x</p:attrName>
                                        </p:attrNameLst>
                                      </p:cBhvr>
                                      <p:tavLst>
                                        <p:tav tm="0">
                                          <p:val>
                                            <p:strVal val="#ppt_x"/>
                                          </p:val>
                                        </p:tav>
                                        <p:tav tm="100000">
                                          <p:val>
                                            <p:strVal val="#ppt_x"/>
                                          </p:val>
                                        </p:tav>
                                      </p:tavLst>
                                    </p:anim>
                                    <p:anim calcmode="lin" valueType="num">
                                      <p:cBhvr additive="base">
                                        <p:cTn id="15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P spid="14" grpId="0" animBg="1"/>
      <p:bldP spid="15" grpId="0" animBg="1"/>
      <p:bldP spid="16" grpId="0" animBg="1"/>
      <p:bldP spid="17" grpId="0" animBg="1"/>
      <p:bldP spid="18" grpId="0" animBg="1"/>
      <p:bldP spid="21" grpId="0" animBg="1"/>
      <p:bldP spid="22"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2" grpId="0" animBg="1"/>
      <p:bldP spid="43" grpId="0" animBg="1"/>
      <p:bldP spid="44" grpId="0" animBg="1"/>
      <p:bldP spid="45" grpId="0" animBg="1"/>
      <p:bldP spid="46" grpId="0" animBg="1"/>
      <p:bldP spid="47" grpId="0" animBg="1"/>
      <p:bldP spid="41" grpId="0" animBg="1"/>
      <p:bldP spid="48" grpId="0" animBg="1"/>
      <p:bldP spid="49" grpId="0" animBg="1"/>
      <p:bldP spid="5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72887" y="261313"/>
            <a:ext cx="10515600" cy="782357"/>
          </a:xfrm>
        </p:spPr>
        <p:txBody>
          <a:bodyPr/>
          <a:lstStyle/>
          <a:p>
            <a:r>
              <a:rPr lang="en-GB" dirty="0">
                <a:solidFill>
                  <a:srgbClr val="0070C0"/>
                </a:solidFill>
              </a:rPr>
              <a:t>Agenda for the </a:t>
            </a:r>
            <a:r>
              <a:rPr lang="en-GB" dirty="0" smtClean="0">
                <a:solidFill>
                  <a:srgbClr val="0070C0"/>
                </a:solidFill>
              </a:rPr>
              <a:t>Physical </a:t>
            </a:r>
            <a:r>
              <a:rPr lang="en-GB" dirty="0">
                <a:solidFill>
                  <a:srgbClr val="0070C0"/>
                </a:solidFill>
              </a:rPr>
              <a:t>Event</a:t>
            </a:r>
            <a:endParaRPr lang="en-GB" b="1" dirty="0">
              <a:solidFill>
                <a:srgbClr val="0070C0"/>
              </a:solidFill>
            </a:endParaRPr>
          </a:p>
        </p:txBody>
      </p:sp>
      <p:sp>
        <p:nvSpPr>
          <p:cNvPr id="9" name="Rounded Rectangle 8"/>
          <p:cNvSpPr/>
          <p:nvPr/>
        </p:nvSpPr>
        <p:spPr>
          <a:xfrm>
            <a:off x="1094529" y="1138940"/>
            <a:ext cx="5199404" cy="38271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400" b="1" i="0" u="none" strike="noStrike" kern="1200" cap="none" spc="0" normalizeH="0" baseline="0" noProof="0" dirty="0">
                <a:ln>
                  <a:noFill/>
                </a:ln>
                <a:solidFill>
                  <a:srgbClr val="0070C0"/>
                </a:solidFill>
                <a:effectLst/>
                <a:uLnTx/>
                <a:uFillTx/>
                <a:latin typeface="Arial"/>
                <a:ea typeface="+mn-ea"/>
                <a:cs typeface="+mn-cs"/>
              </a:rPr>
              <a:t>WEDNESDAY 16</a:t>
            </a:r>
          </a:p>
        </p:txBody>
      </p:sp>
      <p:sp>
        <p:nvSpPr>
          <p:cNvPr id="10" name="Rounded Rectangle 9"/>
          <p:cNvSpPr/>
          <p:nvPr/>
        </p:nvSpPr>
        <p:spPr>
          <a:xfrm>
            <a:off x="6422836" y="1127286"/>
            <a:ext cx="5199404" cy="38271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400" b="1" i="0" u="none" strike="noStrike" kern="1200" cap="none" spc="0" normalizeH="0" baseline="0" noProof="0" dirty="0">
                <a:ln>
                  <a:noFill/>
                </a:ln>
                <a:solidFill>
                  <a:srgbClr val="0070C0"/>
                </a:solidFill>
                <a:effectLst/>
                <a:uLnTx/>
                <a:uFillTx/>
                <a:latin typeface="Arial"/>
                <a:ea typeface="+mn-ea"/>
                <a:cs typeface="+mn-cs"/>
              </a:rPr>
              <a:t>THURSDAY 17</a:t>
            </a:r>
          </a:p>
        </p:txBody>
      </p:sp>
      <p:sp>
        <p:nvSpPr>
          <p:cNvPr id="13" name="Rounded Rectangle 12"/>
          <p:cNvSpPr/>
          <p:nvPr/>
        </p:nvSpPr>
        <p:spPr>
          <a:xfrm>
            <a:off x="1671751" y="1698372"/>
            <a:ext cx="4637104" cy="527433"/>
          </a:xfrm>
          <a:prstGeom prst="round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a:ln>
                  <a:noFill/>
                </a:ln>
                <a:solidFill>
                  <a:srgbClr val="FFFFFF"/>
                </a:solidFill>
                <a:effectLst/>
                <a:uLnTx/>
                <a:uFillTx/>
                <a:latin typeface="Arial"/>
                <a:ea typeface="+mn-ea"/>
                <a:cs typeface="+mn-cs"/>
              </a:rPr>
              <a:t>The pan African opportunity</a:t>
            </a:r>
          </a:p>
        </p:txBody>
      </p:sp>
      <p:sp>
        <p:nvSpPr>
          <p:cNvPr id="14" name="Rounded Rectangle 13"/>
          <p:cNvSpPr/>
          <p:nvPr/>
        </p:nvSpPr>
        <p:spPr>
          <a:xfrm>
            <a:off x="7001124" y="3650388"/>
            <a:ext cx="2475173" cy="757528"/>
          </a:xfrm>
          <a:prstGeom prst="round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a:ln>
                  <a:noFill/>
                </a:ln>
                <a:solidFill>
                  <a:srgbClr val="FFFFFF"/>
                </a:solidFill>
                <a:effectLst/>
                <a:uLnTx/>
                <a:uFillTx/>
                <a:latin typeface="Arial"/>
                <a:ea typeface="+mn-ea"/>
                <a:cs typeface="+mn-cs"/>
              </a:rPr>
              <a:t>Financing Africa’s </a:t>
            </a:r>
            <a:br>
              <a:rPr kumimoji="0" lang="en-IE" sz="1200" b="1" i="0" u="none" strike="noStrike" kern="1200" cap="none" spc="0" normalizeH="0" baseline="0" noProof="0" dirty="0">
                <a:ln>
                  <a:noFill/>
                </a:ln>
                <a:solidFill>
                  <a:srgbClr val="FFFFFF"/>
                </a:solidFill>
                <a:effectLst/>
                <a:uLnTx/>
                <a:uFillTx/>
                <a:latin typeface="Arial"/>
                <a:ea typeface="+mn-ea"/>
                <a:cs typeface="+mn-cs"/>
              </a:rPr>
            </a:br>
            <a:r>
              <a:rPr kumimoji="0" lang="en-IE" sz="1200" b="1" i="0" u="none" strike="noStrike" kern="1200" cap="none" spc="0" normalizeH="0" baseline="0" noProof="0" dirty="0">
                <a:ln>
                  <a:noFill/>
                </a:ln>
                <a:solidFill>
                  <a:srgbClr val="FFFFFF"/>
                </a:solidFill>
                <a:effectLst/>
                <a:uLnTx/>
                <a:uFillTx/>
                <a:latin typeface="Arial"/>
                <a:ea typeface="+mn-ea"/>
                <a:cs typeface="+mn-cs"/>
              </a:rPr>
              <a:t>sustainable growth</a:t>
            </a:r>
          </a:p>
        </p:txBody>
      </p:sp>
      <p:sp>
        <p:nvSpPr>
          <p:cNvPr id="15" name="Rounded Rectangle 14"/>
          <p:cNvSpPr/>
          <p:nvPr/>
        </p:nvSpPr>
        <p:spPr>
          <a:xfrm>
            <a:off x="1094529" y="1698372"/>
            <a:ext cx="481769" cy="527433"/>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100" b="1" i="0" u="none" strike="noStrike" kern="1200" cap="none" spc="0" normalizeH="0" baseline="0" noProof="0" dirty="0">
                <a:ln>
                  <a:noFill/>
                </a:ln>
                <a:solidFill>
                  <a:srgbClr val="0070C0"/>
                </a:solidFill>
                <a:effectLst/>
                <a:uLnTx/>
                <a:uFillTx/>
                <a:latin typeface="Arial"/>
                <a:ea typeface="+mn-ea"/>
                <a:cs typeface="+mn-cs"/>
              </a:rPr>
              <a:t>1030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100" b="1" i="0" u="none" strike="noStrike" kern="1200" cap="none" spc="0" normalizeH="0" baseline="0" noProof="0" dirty="0">
                <a:ln>
                  <a:noFill/>
                </a:ln>
                <a:solidFill>
                  <a:srgbClr val="0070C0"/>
                </a:solidFill>
                <a:effectLst/>
                <a:uLnTx/>
                <a:uFillTx/>
                <a:latin typeface="Arial"/>
                <a:ea typeface="+mn-ea"/>
                <a:cs typeface="+mn-cs"/>
              </a:rPr>
              <a:t>1130</a:t>
            </a:r>
          </a:p>
        </p:txBody>
      </p:sp>
      <p:sp>
        <p:nvSpPr>
          <p:cNvPr id="16" name="Rounded Rectangle 15"/>
          <p:cNvSpPr/>
          <p:nvPr/>
        </p:nvSpPr>
        <p:spPr>
          <a:xfrm>
            <a:off x="1094529" y="2276986"/>
            <a:ext cx="481769" cy="716454"/>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100" b="1" i="0" u="none" strike="noStrike" kern="1200" cap="none" spc="0" normalizeH="0" baseline="0" noProof="0" dirty="0">
                <a:ln>
                  <a:noFill/>
                </a:ln>
                <a:solidFill>
                  <a:srgbClr val="0070C0"/>
                </a:solidFill>
                <a:effectLst/>
                <a:uLnTx/>
                <a:uFillTx/>
                <a:latin typeface="Arial"/>
                <a:ea typeface="+mn-ea"/>
                <a:cs typeface="+mn-cs"/>
              </a:rPr>
              <a:t>1145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100" b="1" i="0" u="none" strike="noStrike" kern="1200" cap="none" spc="0" normalizeH="0" baseline="0" noProof="0" dirty="0" smtClean="0">
                <a:ln>
                  <a:noFill/>
                </a:ln>
                <a:solidFill>
                  <a:srgbClr val="0070C0"/>
                </a:solidFill>
                <a:effectLst/>
                <a:uLnTx/>
                <a:uFillTx/>
                <a:latin typeface="Arial"/>
                <a:ea typeface="+mn-ea"/>
                <a:cs typeface="+mn-cs"/>
              </a:rPr>
              <a:t>1300</a:t>
            </a:r>
            <a:endParaRPr kumimoji="0" lang="en-IE" sz="1100" b="1" i="0" u="none" strike="noStrike" kern="1200" cap="none" spc="0" normalizeH="0" baseline="0" noProof="0" dirty="0">
              <a:ln>
                <a:noFill/>
              </a:ln>
              <a:solidFill>
                <a:srgbClr val="0070C0"/>
              </a:solidFill>
              <a:effectLst/>
              <a:uLnTx/>
              <a:uFillTx/>
              <a:latin typeface="Arial"/>
              <a:ea typeface="+mn-ea"/>
              <a:cs typeface="+mn-cs"/>
            </a:endParaRPr>
          </a:p>
        </p:txBody>
      </p:sp>
      <p:sp>
        <p:nvSpPr>
          <p:cNvPr id="17" name="Rounded Rectangle 16"/>
          <p:cNvSpPr/>
          <p:nvPr/>
        </p:nvSpPr>
        <p:spPr>
          <a:xfrm>
            <a:off x="1094529" y="3071704"/>
            <a:ext cx="481769" cy="491826"/>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100" b="1" i="0" u="none" strike="noStrike" kern="1200" cap="none" spc="0" normalizeH="0" baseline="0" noProof="0" dirty="0" smtClean="0">
                <a:ln>
                  <a:noFill/>
                </a:ln>
                <a:solidFill>
                  <a:srgbClr val="0070C0"/>
                </a:solidFill>
                <a:effectLst/>
                <a:uLnTx/>
                <a:uFillTx/>
                <a:latin typeface="Arial"/>
                <a:ea typeface="+mn-ea"/>
                <a:cs typeface="+mn-cs"/>
              </a:rPr>
              <a:t>1315</a:t>
            </a:r>
            <a:endParaRPr kumimoji="0" lang="en-IE" sz="1100" b="1" i="0" u="none" strike="noStrike" kern="1200" cap="none" spc="0" normalizeH="0" baseline="0" noProof="0" dirty="0">
              <a:ln>
                <a:noFill/>
              </a:ln>
              <a:solidFill>
                <a:srgbClr val="0070C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100" b="1" i="0" u="none" strike="noStrike" kern="1200" cap="none" spc="0" normalizeH="0" baseline="0" noProof="0" dirty="0" smtClean="0">
                <a:ln>
                  <a:noFill/>
                </a:ln>
                <a:solidFill>
                  <a:srgbClr val="0070C0"/>
                </a:solidFill>
                <a:effectLst/>
                <a:uLnTx/>
                <a:uFillTx/>
                <a:latin typeface="Arial"/>
                <a:ea typeface="+mn-ea"/>
                <a:cs typeface="+mn-cs"/>
              </a:rPr>
              <a:t>1430</a:t>
            </a:r>
            <a:endParaRPr kumimoji="0" lang="en-IE" sz="1100" b="1" i="0" u="none" strike="noStrike" kern="1200" cap="none" spc="0" normalizeH="0" baseline="0" noProof="0" dirty="0">
              <a:ln>
                <a:noFill/>
              </a:ln>
              <a:solidFill>
                <a:srgbClr val="0070C0"/>
              </a:solidFill>
              <a:effectLst/>
              <a:uLnTx/>
              <a:uFillTx/>
              <a:latin typeface="Arial"/>
              <a:ea typeface="+mn-ea"/>
              <a:cs typeface="+mn-cs"/>
            </a:endParaRPr>
          </a:p>
        </p:txBody>
      </p:sp>
      <p:sp>
        <p:nvSpPr>
          <p:cNvPr id="18" name="Rounded Rectangle 17"/>
          <p:cNvSpPr/>
          <p:nvPr/>
        </p:nvSpPr>
        <p:spPr>
          <a:xfrm>
            <a:off x="1671752" y="3071704"/>
            <a:ext cx="4636370" cy="491826"/>
          </a:xfrm>
          <a:prstGeom prst="round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a:ln>
                  <a:noFill/>
                </a:ln>
                <a:solidFill>
                  <a:srgbClr val="FFFFFF"/>
                </a:solidFill>
                <a:effectLst/>
                <a:uLnTx/>
                <a:uFillTx/>
                <a:latin typeface="Arial"/>
                <a:ea typeface="+mn-ea"/>
                <a:cs typeface="+mn-cs"/>
              </a:rPr>
              <a:t>EABF</a:t>
            </a:r>
            <a:br>
              <a:rPr kumimoji="0" lang="en-IE" sz="1200" b="1" i="0" u="none" strike="noStrike" kern="1200" cap="none" spc="0" normalizeH="0" baseline="0" noProof="0" dirty="0">
                <a:ln>
                  <a:noFill/>
                </a:ln>
                <a:solidFill>
                  <a:srgbClr val="FFFFFF"/>
                </a:solidFill>
                <a:effectLst/>
                <a:uLnTx/>
                <a:uFillTx/>
                <a:latin typeface="Arial"/>
                <a:ea typeface="+mn-ea"/>
                <a:cs typeface="+mn-cs"/>
              </a:rPr>
            </a:br>
            <a:r>
              <a:rPr kumimoji="0" lang="en-IE" sz="1200" b="1" i="0" u="none" strike="noStrike" kern="1200" cap="none" spc="0" normalizeH="0" baseline="0" noProof="0" dirty="0">
                <a:ln>
                  <a:noFill/>
                </a:ln>
                <a:solidFill>
                  <a:srgbClr val="FFFFFF"/>
                </a:solidFill>
                <a:effectLst/>
                <a:uLnTx/>
                <a:uFillTx/>
                <a:latin typeface="Arial"/>
                <a:ea typeface="+mn-ea"/>
                <a:cs typeface="+mn-cs"/>
              </a:rPr>
              <a:t>Networking lunch</a:t>
            </a:r>
          </a:p>
        </p:txBody>
      </p:sp>
      <p:sp>
        <p:nvSpPr>
          <p:cNvPr id="21" name="Rounded Rectangle 20"/>
          <p:cNvSpPr/>
          <p:nvPr/>
        </p:nvSpPr>
        <p:spPr>
          <a:xfrm>
            <a:off x="1096164" y="3616334"/>
            <a:ext cx="478498" cy="764444"/>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100" b="1" i="0" u="none" strike="noStrike" kern="1200" cap="none" spc="0" normalizeH="0" baseline="0" noProof="0" dirty="0" smtClean="0">
                <a:ln>
                  <a:noFill/>
                </a:ln>
                <a:solidFill>
                  <a:srgbClr val="0070C0"/>
                </a:solidFill>
                <a:effectLst/>
                <a:uLnTx/>
                <a:uFillTx/>
                <a:latin typeface="Arial"/>
                <a:ea typeface="+mn-ea"/>
                <a:cs typeface="+mn-cs"/>
              </a:rPr>
              <a:t>1445</a:t>
            </a:r>
            <a:endParaRPr kumimoji="0" lang="en-IE" sz="1100" b="1" i="0" u="none" strike="noStrike" kern="1200" cap="none" spc="0" normalizeH="0" baseline="0" noProof="0" dirty="0">
              <a:ln>
                <a:noFill/>
              </a:ln>
              <a:solidFill>
                <a:srgbClr val="0070C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100" b="1" i="0" u="none" strike="noStrike" kern="1200" cap="none" spc="0" normalizeH="0" baseline="0" noProof="0" dirty="0" smtClean="0">
                <a:ln>
                  <a:noFill/>
                </a:ln>
                <a:solidFill>
                  <a:srgbClr val="0070C0"/>
                </a:solidFill>
                <a:effectLst/>
                <a:uLnTx/>
                <a:uFillTx/>
                <a:latin typeface="Arial"/>
                <a:ea typeface="+mn-ea"/>
                <a:cs typeface="+mn-cs"/>
              </a:rPr>
              <a:t>1600</a:t>
            </a:r>
            <a:endParaRPr kumimoji="0" lang="en-IE" sz="1100" b="1" i="0" u="none" strike="noStrike" kern="1200" cap="none" spc="0" normalizeH="0" baseline="0" noProof="0" dirty="0">
              <a:ln>
                <a:noFill/>
              </a:ln>
              <a:solidFill>
                <a:srgbClr val="0070C0"/>
              </a:solidFill>
              <a:effectLst/>
              <a:uLnTx/>
              <a:uFillTx/>
              <a:latin typeface="Arial"/>
              <a:ea typeface="+mn-ea"/>
              <a:cs typeface="+mn-cs"/>
            </a:endParaRPr>
          </a:p>
        </p:txBody>
      </p:sp>
      <p:sp>
        <p:nvSpPr>
          <p:cNvPr id="22" name="Rounded Rectangle 21"/>
          <p:cNvSpPr/>
          <p:nvPr/>
        </p:nvSpPr>
        <p:spPr>
          <a:xfrm>
            <a:off x="1096164" y="4474714"/>
            <a:ext cx="478498" cy="764444"/>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100" b="1" i="0" u="none" strike="noStrike" kern="1200" cap="none" spc="0" normalizeH="0" baseline="0" noProof="0" dirty="0" smtClean="0">
                <a:ln>
                  <a:noFill/>
                </a:ln>
                <a:solidFill>
                  <a:srgbClr val="0070C0"/>
                </a:solidFill>
                <a:effectLst/>
                <a:uLnTx/>
                <a:uFillTx/>
                <a:latin typeface="Arial"/>
                <a:ea typeface="+mn-ea"/>
                <a:cs typeface="+mn-cs"/>
              </a:rPr>
              <a:t>1630</a:t>
            </a:r>
            <a:endParaRPr kumimoji="0" lang="en-IE" sz="1100" b="1" i="0" u="none" strike="noStrike" kern="1200" cap="none" spc="0" normalizeH="0" baseline="0" noProof="0" dirty="0">
              <a:ln>
                <a:noFill/>
              </a:ln>
              <a:solidFill>
                <a:srgbClr val="0070C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100" b="1" i="0" u="none" strike="noStrike" kern="1200" cap="none" spc="0" normalizeH="0" baseline="0" noProof="0" dirty="0" smtClean="0">
                <a:ln>
                  <a:noFill/>
                </a:ln>
                <a:solidFill>
                  <a:srgbClr val="0070C0"/>
                </a:solidFill>
                <a:effectLst/>
                <a:uLnTx/>
                <a:uFillTx/>
                <a:latin typeface="Arial"/>
                <a:ea typeface="+mn-ea"/>
                <a:cs typeface="+mn-cs"/>
              </a:rPr>
              <a:t>1745</a:t>
            </a:r>
            <a:endParaRPr kumimoji="0" lang="en-IE" sz="1100" b="1" i="0" u="none" strike="noStrike" kern="1200" cap="none" spc="0" normalizeH="0" baseline="0" noProof="0" dirty="0">
              <a:ln>
                <a:noFill/>
              </a:ln>
              <a:solidFill>
                <a:srgbClr val="0070C0"/>
              </a:solidFill>
              <a:effectLst/>
              <a:uLnTx/>
              <a:uFillTx/>
              <a:latin typeface="Arial"/>
              <a:ea typeface="+mn-ea"/>
              <a:cs typeface="+mn-cs"/>
            </a:endParaRPr>
          </a:p>
        </p:txBody>
      </p:sp>
      <p:sp>
        <p:nvSpPr>
          <p:cNvPr id="25" name="Rounded Rectangle 24"/>
          <p:cNvSpPr/>
          <p:nvPr/>
        </p:nvSpPr>
        <p:spPr>
          <a:xfrm>
            <a:off x="7001124" y="1698372"/>
            <a:ext cx="4554903" cy="527433"/>
          </a:xfrm>
          <a:prstGeom prst="round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a:ln>
                  <a:noFill/>
                </a:ln>
                <a:solidFill>
                  <a:srgbClr val="FFFFFF"/>
                </a:solidFill>
                <a:effectLst/>
                <a:uLnTx/>
                <a:uFillTx/>
                <a:latin typeface="Arial"/>
                <a:ea typeface="+mn-ea"/>
                <a:cs typeface="+mn-cs"/>
              </a:rPr>
              <a:t>Integrating EU </a:t>
            </a:r>
            <a:br>
              <a:rPr kumimoji="0" lang="en-IE" sz="1200" b="1" i="0" u="none" strike="noStrike" kern="1200" cap="none" spc="0" normalizeH="0" baseline="0" noProof="0" dirty="0">
                <a:ln>
                  <a:noFill/>
                </a:ln>
                <a:solidFill>
                  <a:srgbClr val="FFFFFF"/>
                </a:solidFill>
                <a:effectLst/>
                <a:uLnTx/>
                <a:uFillTx/>
                <a:latin typeface="Arial"/>
                <a:ea typeface="+mn-ea"/>
                <a:cs typeface="+mn-cs"/>
              </a:rPr>
            </a:br>
            <a:r>
              <a:rPr kumimoji="0" lang="en-IE" sz="1200" b="1" i="0" u="none" strike="noStrike" kern="1200" cap="none" spc="0" normalizeH="0" baseline="0" noProof="0" dirty="0">
                <a:ln>
                  <a:noFill/>
                </a:ln>
                <a:solidFill>
                  <a:srgbClr val="FFFFFF"/>
                </a:solidFill>
                <a:effectLst/>
                <a:uLnTx/>
                <a:uFillTx/>
                <a:latin typeface="Arial"/>
                <a:ea typeface="+mn-ea"/>
                <a:cs typeface="+mn-cs"/>
              </a:rPr>
              <a:t>&amp; Africa value chains</a:t>
            </a:r>
          </a:p>
        </p:txBody>
      </p:sp>
      <p:sp>
        <p:nvSpPr>
          <p:cNvPr id="26" name="Rounded Rectangle 25"/>
          <p:cNvSpPr/>
          <p:nvPr/>
        </p:nvSpPr>
        <p:spPr>
          <a:xfrm>
            <a:off x="7001124" y="2297075"/>
            <a:ext cx="2048941" cy="676275"/>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a:ln>
                  <a:noFill/>
                </a:ln>
                <a:solidFill>
                  <a:srgbClr val="FFFFFF"/>
                </a:solidFill>
                <a:effectLst/>
                <a:uLnTx/>
                <a:uFillTx/>
                <a:latin typeface="Arial"/>
                <a:ea typeface="+mn-ea"/>
                <a:cs typeface="+mn-cs"/>
              </a:rPr>
              <a:t>Youth &amp; entrepreneurship</a:t>
            </a:r>
          </a:p>
        </p:txBody>
      </p:sp>
      <p:sp>
        <p:nvSpPr>
          <p:cNvPr id="27" name="Rounded Rectangle 26"/>
          <p:cNvSpPr/>
          <p:nvPr/>
        </p:nvSpPr>
        <p:spPr>
          <a:xfrm>
            <a:off x="6422836" y="1698372"/>
            <a:ext cx="481769" cy="527433"/>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100" b="1" i="0" u="none" strike="noStrike" kern="1200" cap="none" spc="0" normalizeH="0" baseline="0" noProof="0" dirty="0">
                <a:ln>
                  <a:noFill/>
                </a:ln>
                <a:solidFill>
                  <a:srgbClr val="0070C0"/>
                </a:solidFill>
                <a:effectLst/>
                <a:uLnTx/>
                <a:uFillTx/>
                <a:latin typeface="Arial"/>
                <a:ea typeface="+mn-ea"/>
                <a:cs typeface="+mn-cs"/>
              </a:rPr>
              <a:t>1030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100" b="1" i="0" u="none" strike="noStrike" kern="1200" cap="none" spc="0" normalizeH="0" baseline="0" noProof="0" dirty="0">
                <a:ln>
                  <a:noFill/>
                </a:ln>
                <a:solidFill>
                  <a:srgbClr val="0070C0"/>
                </a:solidFill>
                <a:effectLst/>
                <a:uLnTx/>
                <a:uFillTx/>
                <a:latin typeface="Arial"/>
                <a:ea typeface="+mn-ea"/>
                <a:cs typeface="+mn-cs"/>
              </a:rPr>
              <a:t>1130</a:t>
            </a:r>
          </a:p>
        </p:txBody>
      </p:sp>
      <p:sp>
        <p:nvSpPr>
          <p:cNvPr id="28" name="Rounded Rectangle 27"/>
          <p:cNvSpPr/>
          <p:nvPr/>
        </p:nvSpPr>
        <p:spPr>
          <a:xfrm>
            <a:off x="6422836" y="2308571"/>
            <a:ext cx="481769" cy="680265"/>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100" b="1" i="0" u="none" strike="noStrike" kern="1200" cap="none" spc="0" normalizeH="0" baseline="0" noProof="0" dirty="0">
                <a:ln>
                  <a:noFill/>
                </a:ln>
                <a:solidFill>
                  <a:srgbClr val="0070C0"/>
                </a:solidFill>
                <a:effectLst/>
                <a:uLnTx/>
                <a:uFillTx/>
                <a:latin typeface="Arial"/>
                <a:ea typeface="+mn-ea"/>
                <a:cs typeface="+mn-cs"/>
              </a:rPr>
              <a:t>1145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100" b="1" i="0" u="none" strike="noStrike" kern="1200" cap="none" spc="0" normalizeH="0" baseline="0" noProof="0" dirty="0" smtClean="0">
                <a:ln>
                  <a:noFill/>
                </a:ln>
                <a:solidFill>
                  <a:srgbClr val="0070C0"/>
                </a:solidFill>
                <a:effectLst/>
                <a:uLnTx/>
                <a:uFillTx/>
                <a:latin typeface="Arial"/>
                <a:ea typeface="+mn-ea"/>
                <a:cs typeface="+mn-cs"/>
              </a:rPr>
              <a:t>1300</a:t>
            </a:r>
            <a:endParaRPr kumimoji="0" lang="en-IE" sz="1100" b="1" i="0" u="none" strike="noStrike" kern="1200" cap="none" spc="0" normalizeH="0" baseline="0" noProof="0" dirty="0">
              <a:ln>
                <a:noFill/>
              </a:ln>
              <a:solidFill>
                <a:srgbClr val="0070C0"/>
              </a:solidFill>
              <a:effectLst/>
              <a:uLnTx/>
              <a:uFillTx/>
              <a:latin typeface="Arial"/>
              <a:ea typeface="+mn-ea"/>
              <a:cs typeface="+mn-cs"/>
            </a:endParaRPr>
          </a:p>
        </p:txBody>
      </p:sp>
      <p:sp>
        <p:nvSpPr>
          <p:cNvPr id="29" name="Rounded Rectangle 28"/>
          <p:cNvSpPr/>
          <p:nvPr/>
        </p:nvSpPr>
        <p:spPr>
          <a:xfrm>
            <a:off x="6422836" y="3071704"/>
            <a:ext cx="481769" cy="491826"/>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100" b="1" i="0" u="none" strike="noStrike" kern="1200" cap="none" spc="0" normalizeH="0" baseline="0" noProof="0" dirty="0" smtClean="0">
                <a:ln>
                  <a:noFill/>
                </a:ln>
                <a:solidFill>
                  <a:srgbClr val="0070C0"/>
                </a:solidFill>
                <a:effectLst/>
                <a:uLnTx/>
                <a:uFillTx/>
                <a:latin typeface="Arial"/>
                <a:ea typeface="+mn-ea"/>
                <a:cs typeface="+mn-cs"/>
              </a:rPr>
              <a:t>1315</a:t>
            </a:r>
            <a:endParaRPr kumimoji="0" lang="en-IE" sz="1100" b="1" i="0" u="none" strike="noStrike" kern="1200" cap="none" spc="0" normalizeH="0" baseline="0" noProof="0" dirty="0">
              <a:ln>
                <a:noFill/>
              </a:ln>
              <a:solidFill>
                <a:srgbClr val="0070C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100" b="1" i="0" u="none" strike="noStrike" kern="1200" cap="none" spc="0" normalizeH="0" baseline="0" noProof="0" dirty="0">
                <a:ln>
                  <a:noFill/>
                </a:ln>
                <a:solidFill>
                  <a:srgbClr val="0070C0"/>
                </a:solidFill>
                <a:effectLst/>
                <a:uLnTx/>
                <a:uFillTx/>
                <a:latin typeface="Arial"/>
                <a:ea typeface="+mn-ea"/>
                <a:cs typeface="+mn-cs"/>
              </a:rPr>
              <a:t>1400</a:t>
            </a:r>
          </a:p>
        </p:txBody>
      </p:sp>
      <p:sp>
        <p:nvSpPr>
          <p:cNvPr id="30" name="Rounded Rectangle 29"/>
          <p:cNvSpPr/>
          <p:nvPr/>
        </p:nvSpPr>
        <p:spPr>
          <a:xfrm>
            <a:off x="7001125" y="3071704"/>
            <a:ext cx="4569826" cy="491826"/>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smtClean="0">
                <a:ln>
                  <a:noFill/>
                </a:ln>
                <a:solidFill>
                  <a:srgbClr val="FFFFFF"/>
                </a:solidFill>
                <a:effectLst/>
                <a:uLnTx/>
                <a:uFillTx/>
                <a:latin typeface="Arial"/>
                <a:ea typeface="+mn-ea"/>
                <a:cs typeface="+mn-cs"/>
              </a:rPr>
              <a:t>Africa Europe </a:t>
            </a:r>
            <a:r>
              <a:rPr kumimoji="0" lang="en-IE" sz="1200" b="1" i="0" u="none" strike="noStrike" kern="1200" cap="none" spc="0" normalizeH="0" baseline="0" noProof="0" dirty="0">
                <a:ln>
                  <a:noFill/>
                </a:ln>
                <a:solidFill>
                  <a:srgbClr val="FFFFFF"/>
                </a:solidFill>
                <a:effectLst/>
                <a:uLnTx/>
                <a:uFillTx/>
                <a:latin typeface="Arial"/>
                <a:ea typeface="+mn-ea"/>
                <a:cs typeface="+mn-cs"/>
              </a:rPr>
              <a:t>Week &amp; EABF</a:t>
            </a:r>
            <a:br>
              <a:rPr kumimoji="0" lang="en-IE" sz="1200" b="1" i="0" u="none" strike="noStrike" kern="1200" cap="none" spc="0" normalizeH="0" baseline="0" noProof="0" dirty="0">
                <a:ln>
                  <a:noFill/>
                </a:ln>
                <a:solidFill>
                  <a:srgbClr val="FFFFFF"/>
                </a:solidFill>
                <a:effectLst/>
                <a:uLnTx/>
                <a:uFillTx/>
                <a:latin typeface="Arial"/>
                <a:ea typeface="+mn-ea"/>
                <a:cs typeface="+mn-cs"/>
              </a:rPr>
            </a:br>
            <a:r>
              <a:rPr kumimoji="0" lang="en-IE" sz="1200" b="1" i="0" u="none" strike="noStrike" kern="1200" cap="none" spc="0" normalizeH="0" baseline="0" noProof="0" dirty="0">
                <a:ln>
                  <a:noFill/>
                </a:ln>
                <a:solidFill>
                  <a:srgbClr val="FFFFFF"/>
                </a:solidFill>
                <a:effectLst/>
                <a:uLnTx/>
                <a:uFillTx/>
                <a:latin typeface="Arial"/>
                <a:ea typeface="+mn-ea"/>
                <a:cs typeface="+mn-cs"/>
              </a:rPr>
              <a:t>Networking lunch</a:t>
            </a:r>
          </a:p>
        </p:txBody>
      </p:sp>
      <p:sp>
        <p:nvSpPr>
          <p:cNvPr id="31" name="Rounded Rectangle 30"/>
          <p:cNvSpPr/>
          <p:nvPr/>
        </p:nvSpPr>
        <p:spPr>
          <a:xfrm>
            <a:off x="6424471" y="3646296"/>
            <a:ext cx="478498" cy="764444"/>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100" b="1" i="0" u="none" strike="noStrike" kern="1200" cap="none" spc="0" normalizeH="0" baseline="0" noProof="0" dirty="0">
                <a:ln>
                  <a:noFill/>
                </a:ln>
                <a:solidFill>
                  <a:srgbClr val="0070C0"/>
                </a:solidFill>
                <a:effectLst/>
                <a:uLnTx/>
                <a:uFillTx/>
                <a:latin typeface="Arial"/>
                <a:ea typeface="+mn-ea"/>
                <a:cs typeface="+mn-cs"/>
              </a:rPr>
              <a:t>1415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100" b="1" i="0" u="none" strike="noStrike" kern="1200" cap="none" spc="0" normalizeH="0" baseline="0" noProof="0" dirty="0">
                <a:ln>
                  <a:noFill/>
                </a:ln>
                <a:solidFill>
                  <a:srgbClr val="0070C0"/>
                </a:solidFill>
                <a:effectLst/>
                <a:uLnTx/>
                <a:uFillTx/>
                <a:latin typeface="Arial"/>
                <a:ea typeface="+mn-ea"/>
                <a:cs typeface="+mn-cs"/>
              </a:rPr>
              <a:t>1530</a:t>
            </a:r>
          </a:p>
        </p:txBody>
      </p:sp>
      <p:sp>
        <p:nvSpPr>
          <p:cNvPr id="32" name="Rounded Rectangle 31"/>
          <p:cNvSpPr/>
          <p:nvPr/>
        </p:nvSpPr>
        <p:spPr>
          <a:xfrm>
            <a:off x="4826408" y="4476127"/>
            <a:ext cx="1481714" cy="761619"/>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IE" sz="1200" b="1" spc="-70" dirty="0">
                <a:solidFill>
                  <a:srgbClr val="FFFFFF"/>
                </a:solidFill>
              </a:rPr>
              <a:t>Sustainable Raw Materials &amp; Local Value Creation</a:t>
            </a:r>
          </a:p>
        </p:txBody>
      </p:sp>
      <p:sp>
        <p:nvSpPr>
          <p:cNvPr id="33" name="Rounded Rectangle 32"/>
          <p:cNvSpPr/>
          <p:nvPr/>
        </p:nvSpPr>
        <p:spPr>
          <a:xfrm>
            <a:off x="1731369" y="4471443"/>
            <a:ext cx="1525659" cy="74372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a:ln>
                  <a:noFill/>
                </a:ln>
                <a:solidFill>
                  <a:srgbClr val="FFFFFF"/>
                </a:solidFill>
                <a:effectLst/>
                <a:uLnTx/>
                <a:uFillTx/>
                <a:latin typeface="Arial"/>
                <a:ea typeface="+mn-ea"/>
                <a:cs typeface="+mn-cs"/>
              </a:rPr>
              <a:t>Automotive &amp; Sustainable Mobility</a:t>
            </a:r>
          </a:p>
        </p:txBody>
      </p:sp>
      <p:sp>
        <p:nvSpPr>
          <p:cNvPr id="34" name="Rounded Rectangle 33"/>
          <p:cNvSpPr/>
          <p:nvPr/>
        </p:nvSpPr>
        <p:spPr>
          <a:xfrm>
            <a:off x="7001125" y="4471442"/>
            <a:ext cx="4569826" cy="770988"/>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a:ln>
                  <a:noFill/>
                </a:ln>
                <a:solidFill>
                  <a:srgbClr val="FFFFFF"/>
                </a:solidFill>
                <a:effectLst/>
                <a:uLnTx/>
                <a:uFillTx/>
                <a:latin typeface="Arial"/>
                <a:ea typeface="+mn-ea"/>
                <a:cs typeface="+mn-cs"/>
              </a:rPr>
              <a:t>Working closing session</a:t>
            </a:r>
          </a:p>
        </p:txBody>
      </p:sp>
      <p:sp>
        <p:nvSpPr>
          <p:cNvPr id="35" name="Rounded Rectangle 34"/>
          <p:cNvSpPr/>
          <p:nvPr/>
        </p:nvSpPr>
        <p:spPr>
          <a:xfrm>
            <a:off x="6424471" y="4474714"/>
            <a:ext cx="478498" cy="764444"/>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100" b="1" i="0" u="none" strike="noStrike" kern="1200" cap="none" spc="0" normalizeH="0" baseline="0" noProof="0" dirty="0">
                <a:ln>
                  <a:noFill/>
                </a:ln>
                <a:solidFill>
                  <a:srgbClr val="0070C0"/>
                </a:solidFill>
                <a:effectLst/>
                <a:uLnTx/>
                <a:uFillTx/>
                <a:latin typeface="Arial"/>
                <a:ea typeface="+mn-ea"/>
                <a:cs typeface="+mn-cs"/>
              </a:rPr>
              <a:t>1600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100" b="1" i="0" u="none" strike="noStrike" kern="1200" cap="none" spc="0" normalizeH="0" baseline="0" noProof="0" dirty="0">
                <a:ln>
                  <a:noFill/>
                </a:ln>
                <a:solidFill>
                  <a:srgbClr val="0070C0"/>
                </a:solidFill>
                <a:effectLst/>
                <a:uLnTx/>
                <a:uFillTx/>
                <a:latin typeface="Arial"/>
                <a:ea typeface="+mn-ea"/>
                <a:cs typeface="+mn-cs"/>
              </a:rPr>
              <a:t>1715</a:t>
            </a:r>
          </a:p>
        </p:txBody>
      </p:sp>
      <p:sp>
        <p:nvSpPr>
          <p:cNvPr id="36" name="Rounded Rectangle 35"/>
          <p:cNvSpPr/>
          <p:nvPr/>
        </p:nvSpPr>
        <p:spPr>
          <a:xfrm>
            <a:off x="6986202" y="5333611"/>
            <a:ext cx="4569826" cy="840223"/>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smtClean="0">
                <a:ln>
                  <a:noFill/>
                </a:ln>
                <a:solidFill>
                  <a:srgbClr val="FFFFFF"/>
                </a:solidFill>
                <a:effectLst/>
                <a:uLnTx/>
                <a:uFillTx/>
                <a:latin typeface="Arial"/>
                <a:ea typeface="+mn-ea"/>
                <a:cs typeface="+mn-cs"/>
              </a:rPr>
              <a:t>Interaction session with CEOs </a:t>
            </a:r>
            <a:br>
              <a:rPr kumimoji="0" lang="en-IE" sz="1200" b="1" i="0" u="none" strike="noStrike" kern="1200" cap="none" spc="0" normalizeH="0" baseline="0" noProof="0" dirty="0" smtClean="0">
                <a:ln>
                  <a:noFill/>
                </a:ln>
                <a:solidFill>
                  <a:srgbClr val="FFFFFF"/>
                </a:solidFill>
                <a:effectLst/>
                <a:uLnTx/>
                <a:uFillTx/>
                <a:latin typeface="Arial"/>
                <a:ea typeface="+mn-ea"/>
                <a:cs typeface="+mn-cs"/>
              </a:rPr>
            </a:br>
            <a:r>
              <a:rPr kumimoji="0" lang="en-IE" sz="1200" b="1" i="0" u="none" strike="noStrike" kern="1200" cap="none" spc="0" normalizeH="0" baseline="0" noProof="0" dirty="0" smtClean="0">
                <a:ln>
                  <a:noFill/>
                </a:ln>
                <a:solidFill>
                  <a:srgbClr val="FFFFFF"/>
                </a:solidFill>
                <a:effectLst/>
                <a:uLnTx/>
                <a:uFillTx/>
                <a:latin typeface="Arial"/>
                <a:ea typeface="+mn-ea"/>
                <a:cs typeface="+mn-cs"/>
              </a:rPr>
              <a:t>and </a:t>
            </a:r>
            <a:r>
              <a:rPr kumimoji="0" lang="en-IE" sz="1200" b="1" i="0" u="none" strike="noStrike" kern="1200" cap="none" spc="0" normalizeH="0" baseline="0" noProof="0" dirty="0">
                <a:ln>
                  <a:noFill/>
                </a:ln>
                <a:solidFill>
                  <a:srgbClr val="FFFFFF"/>
                </a:solidFill>
                <a:effectLst/>
                <a:uLnTx/>
                <a:uFillTx/>
                <a:latin typeface="Arial"/>
                <a:ea typeface="+mn-ea"/>
                <a:cs typeface="+mn-cs"/>
              </a:rPr>
              <a:t>Heads of States and Governments </a:t>
            </a:r>
            <a:endParaRPr kumimoji="0" lang="en-IE" sz="1200" b="1" i="0" u="none" strike="noStrike" kern="1200" cap="none" spc="0" normalizeH="0" baseline="0" noProof="0" dirty="0" smtClean="0">
              <a:ln>
                <a:noFill/>
              </a:ln>
              <a:solidFill>
                <a:srgbClr val="FFFFFF"/>
              </a:solidFill>
              <a:effectLst/>
              <a:uLnTx/>
              <a:uFillTx/>
              <a:latin typeface="Arial"/>
              <a:ea typeface="+mn-ea"/>
              <a:cs typeface="+mn-cs"/>
            </a:endParaRPr>
          </a:p>
        </p:txBody>
      </p:sp>
      <p:sp>
        <p:nvSpPr>
          <p:cNvPr id="37" name="Rounded Rectangle 36"/>
          <p:cNvSpPr/>
          <p:nvPr/>
        </p:nvSpPr>
        <p:spPr>
          <a:xfrm>
            <a:off x="6409548" y="5337176"/>
            <a:ext cx="478498" cy="833092"/>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100" b="1" i="0" u="none" strike="noStrike" kern="1200" cap="none" spc="0" normalizeH="0" baseline="0" noProof="0" dirty="0">
                <a:ln>
                  <a:noFill/>
                </a:ln>
                <a:solidFill>
                  <a:srgbClr val="0070C0"/>
                </a:solidFill>
                <a:effectLst/>
                <a:uLnTx/>
                <a:uFillTx/>
                <a:latin typeface="Arial"/>
                <a:ea typeface="+mn-ea"/>
                <a:cs typeface="+mn-cs"/>
              </a:rPr>
              <a:t>1900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100" b="1" i="0" u="none" strike="noStrike" kern="1200" cap="none" spc="0" normalizeH="0" baseline="0" noProof="0" dirty="0">
                <a:ln>
                  <a:noFill/>
                </a:ln>
                <a:solidFill>
                  <a:srgbClr val="0070C0"/>
                </a:solidFill>
                <a:effectLst/>
                <a:uLnTx/>
                <a:uFillTx/>
                <a:latin typeface="Arial"/>
                <a:ea typeface="+mn-ea"/>
                <a:cs typeface="+mn-cs"/>
              </a:rPr>
              <a:t>2100</a:t>
            </a:r>
          </a:p>
        </p:txBody>
      </p:sp>
      <p:sp>
        <p:nvSpPr>
          <p:cNvPr id="39" name="Rounded Rectangle 38"/>
          <p:cNvSpPr/>
          <p:nvPr/>
        </p:nvSpPr>
        <p:spPr>
          <a:xfrm>
            <a:off x="428411" y="1658991"/>
            <a:ext cx="510656" cy="3578755"/>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0" tIns="36000" rIns="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400" b="1" i="0" u="none" strike="noStrike" kern="1200" cap="none" spc="0" normalizeH="0" baseline="0" noProof="0" dirty="0">
                <a:ln>
                  <a:noFill/>
                </a:ln>
                <a:solidFill>
                  <a:srgbClr val="FFFFFF"/>
                </a:solidFill>
                <a:effectLst/>
                <a:uLnTx/>
                <a:uFillTx/>
                <a:latin typeface="Arial"/>
                <a:ea typeface="+mn-ea"/>
                <a:cs typeface="+mn-cs"/>
              </a:rPr>
              <a:t>Sustainability </a:t>
            </a:r>
            <a:r>
              <a:rPr kumimoji="0" lang="en-IE" sz="1400" b="1" i="0" u="none" strike="noStrike" kern="1200" cap="none" spc="0" normalizeH="0" baseline="0" noProof="0" dirty="0" smtClean="0">
                <a:ln>
                  <a:noFill/>
                </a:ln>
                <a:solidFill>
                  <a:srgbClr val="FFFFFF"/>
                </a:solidFill>
                <a:effectLst/>
                <a:uLnTx/>
                <a:uFillTx/>
                <a:latin typeface="Arial"/>
                <a:ea typeface="+mn-ea"/>
                <a:cs typeface="+mn-cs"/>
              </a:rPr>
              <a:t>embedded </a:t>
            </a:r>
            <a:r>
              <a:rPr kumimoji="0" lang="en-IE" sz="1400" b="1" i="0" u="none" strike="noStrike" kern="1200" cap="none" spc="0" normalizeH="0" baseline="0" noProof="0" dirty="0">
                <a:ln>
                  <a:noFill/>
                </a:ln>
                <a:solidFill>
                  <a:srgbClr val="FFFFFF"/>
                </a:solidFill>
                <a:effectLst/>
                <a:uLnTx/>
                <a:uFillTx/>
                <a:latin typeface="Arial"/>
                <a:ea typeface="+mn-ea"/>
                <a:cs typeface="+mn-cs"/>
              </a:rPr>
              <a:t/>
            </a:r>
            <a:br>
              <a:rPr kumimoji="0" lang="en-IE" sz="1400" b="1" i="0" u="none" strike="noStrike" kern="1200" cap="none" spc="0" normalizeH="0" baseline="0" noProof="0" dirty="0">
                <a:ln>
                  <a:noFill/>
                </a:ln>
                <a:solidFill>
                  <a:srgbClr val="FFFFFF"/>
                </a:solidFill>
                <a:effectLst/>
                <a:uLnTx/>
                <a:uFillTx/>
                <a:latin typeface="Arial"/>
                <a:ea typeface="+mn-ea"/>
                <a:cs typeface="+mn-cs"/>
              </a:rPr>
            </a:br>
            <a:r>
              <a:rPr kumimoji="0" lang="en-IE" sz="1400" b="1" i="0" u="none" strike="noStrike" kern="1200" cap="none" spc="0" normalizeH="0" baseline="0" noProof="0" dirty="0">
                <a:ln>
                  <a:noFill/>
                </a:ln>
                <a:solidFill>
                  <a:srgbClr val="FFFFFF"/>
                </a:solidFill>
                <a:effectLst/>
                <a:uLnTx/>
                <a:uFillTx/>
                <a:latin typeface="Arial"/>
                <a:ea typeface="+mn-ea"/>
                <a:cs typeface="+mn-cs"/>
              </a:rPr>
              <a:t>in all Panels</a:t>
            </a:r>
          </a:p>
        </p:txBody>
      </p:sp>
      <p:sp>
        <p:nvSpPr>
          <p:cNvPr id="42" name="Rounded Rectangle 41"/>
          <p:cNvSpPr/>
          <p:nvPr/>
        </p:nvSpPr>
        <p:spPr>
          <a:xfrm>
            <a:off x="1671752" y="2261184"/>
            <a:ext cx="1578796" cy="732256"/>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mn-cs"/>
              </a:rPr>
              <a:t>Digital Innovation</a:t>
            </a:r>
            <a:br>
              <a:rPr kumimoji="0" lang="en-US" sz="1200" b="1" i="0" u="none" strike="noStrike" kern="1200" cap="none" spc="0" normalizeH="0" baseline="0" noProof="0" dirty="0">
                <a:ln>
                  <a:noFill/>
                </a:ln>
                <a:solidFill>
                  <a:srgbClr val="FFFFFF"/>
                </a:solidFill>
                <a:effectLst/>
                <a:uLnTx/>
                <a:uFillTx/>
                <a:latin typeface="Arial"/>
                <a:ea typeface="+mn-ea"/>
                <a:cs typeface="+mn-cs"/>
              </a:rPr>
            </a:br>
            <a:r>
              <a:rPr kumimoji="0" lang="en-US" sz="1200" b="1" i="0" u="none" strike="noStrike" kern="1200" cap="none" spc="0" normalizeH="0" baseline="0" noProof="0" dirty="0">
                <a:ln>
                  <a:noFill/>
                </a:ln>
                <a:solidFill>
                  <a:srgbClr val="FFFFFF"/>
                </a:solidFill>
                <a:effectLst/>
                <a:uLnTx/>
                <a:uFillTx/>
                <a:latin typeface="Arial"/>
                <a:ea typeface="+mn-ea"/>
                <a:cs typeface="+mn-cs"/>
              </a:rPr>
              <a:t>for Job Creation &amp; Sustainability</a:t>
            </a:r>
          </a:p>
        </p:txBody>
      </p:sp>
      <p:sp>
        <p:nvSpPr>
          <p:cNvPr id="43" name="Rounded Rectangle 42"/>
          <p:cNvSpPr/>
          <p:nvPr/>
        </p:nvSpPr>
        <p:spPr>
          <a:xfrm>
            <a:off x="3336686" y="3632211"/>
            <a:ext cx="1411901" cy="770269"/>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smtClean="0">
                <a:ln>
                  <a:noFill/>
                </a:ln>
                <a:solidFill>
                  <a:srgbClr val="FFFFFF"/>
                </a:solidFill>
                <a:effectLst/>
                <a:uLnTx/>
                <a:uFillTx/>
                <a:latin typeface="Arial"/>
                <a:ea typeface="+mn-ea"/>
                <a:cs typeface="+mn-cs"/>
              </a:rPr>
              <a:t>Healthcare </a:t>
            </a:r>
            <a:r>
              <a:rPr kumimoji="0" lang="en-IE" sz="1200" b="1" i="0" u="none" strike="noStrike" kern="1200" cap="none" spc="0" normalizeH="0" baseline="0" noProof="0" dirty="0">
                <a:ln>
                  <a:noFill/>
                </a:ln>
                <a:solidFill>
                  <a:srgbClr val="FFFFFF"/>
                </a:solidFill>
                <a:effectLst/>
                <a:uLnTx/>
                <a:uFillTx/>
                <a:latin typeface="Arial"/>
                <a:ea typeface="+mn-ea"/>
                <a:cs typeface="+mn-cs"/>
              </a:rPr>
              <a:t>&amp; Pharmaceuticals</a:t>
            </a:r>
          </a:p>
        </p:txBody>
      </p:sp>
      <p:sp>
        <p:nvSpPr>
          <p:cNvPr id="44" name="Rounded Rectangle 43"/>
          <p:cNvSpPr/>
          <p:nvPr/>
        </p:nvSpPr>
        <p:spPr>
          <a:xfrm>
            <a:off x="1671751" y="3642167"/>
            <a:ext cx="1585278" cy="770988"/>
          </a:xfrm>
          <a:prstGeom prst="round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a:ln>
                  <a:noFill/>
                </a:ln>
                <a:solidFill>
                  <a:srgbClr val="FFFFFF"/>
                </a:solidFill>
                <a:effectLst/>
                <a:uLnTx/>
                <a:uFillTx/>
                <a:latin typeface="Arial"/>
                <a:ea typeface="+mn-ea"/>
                <a:cs typeface="+mn-cs"/>
              </a:rPr>
              <a:t>Infrastructure &amp; </a:t>
            </a:r>
            <a:r>
              <a:rPr kumimoji="0" lang="en-IE" sz="1200" b="1" i="0" u="none" strike="noStrike" kern="1200" cap="none" spc="0" normalizeH="0" baseline="0" noProof="0" dirty="0" smtClean="0">
                <a:ln>
                  <a:noFill/>
                </a:ln>
                <a:solidFill>
                  <a:srgbClr val="FFFFFF"/>
                </a:solidFill>
                <a:effectLst/>
                <a:uLnTx/>
                <a:uFillTx/>
                <a:latin typeface="Arial"/>
                <a:ea typeface="+mn-ea"/>
                <a:cs typeface="+mn-cs"/>
              </a:rPr>
              <a:t>Connectivity</a:t>
            </a:r>
            <a:endParaRPr kumimoji="0" lang="en-IE"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45" name="Rounded Rectangle 44"/>
          <p:cNvSpPr/>
          <p:nvPr/>
        </p:nvSpPr>
        <p:spPr>
          <a:xfrm>
            <a:off x="3336686" y="4476127"/>
            <a:ext cx="1411901" cy="761619"/>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mn-cs"/>
              </a:rPr>
              <a:t>Sustainable </a:t>
            </a:r>
            <a:r>
              <a:rPr kumimoji="0" lang="en-US" sz="1200" b="1" i="0" u="none" strike="noStrike" kern="1200" cap="none" spc="0" normalizeH="0" baseline="0" noProof="0" dirty="0" smtClean="0">
                <a:ln>
                  <a:noFill/>
                </a:ln>
                <a:solidFill>
                  <a:srgbClr val="FFFFFF"/>
                </a:solidFill>
                <a:effectLst/>
                <a:uLnTx/>
                <a:uFillTx/>
                <a:latin typeface="Arial"/>
                <a:ea typeface="+mn-ea"/>
                <a:cs typeface="+mn-cs"/>
              </a:rPr>
              <a:t>agri-food </a:t>
            </a:r>
            <a:r>
              <a:rPr kumimoji="0" lang="en-US" sz="1200" b="1" i="0" u="none" strike="noStrike" kern="1200" cap="none" spc="0" normalizeH="0" baseline="0" noProof="0" dirty="0">
                <a:ln>
                  <a:noFill/>
                </a:ln>
                <a:solidFill>
                  <a:srgbClr val="FFFFFF"/>
                </a:solidFill>
                <a:effectLst/>
                <a:uLnTx/>
                <a:uFillTx/>
                <a:latin typeface="Arial"/>
                <a:ea typeface="+mn-ea"/>
                <a:cs typeface="+mn-cs"/>
              </a:rPr>
              <a:t>systems</a:t>
            </a:r>
            <a:endParaRPr kumimoji="0" lang="en-IE"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46" name="Rounded Rectangle 45"/>
          <p:cNvSpPr/>
          <p:nvPr/>
        </p:nvSpPr>
        <p:spPr>
          <a:xfrm>
            <a:off x="4826408" y="3627057"/>
            <a:ext cx="1482447" cy="775423"/>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a:ln>
                  <a:noFill/>
                </a:ln>
                <a:solidFill>
                  <a:srgbClr val="FFFFFF"/>
                </a:solidFill>
                <a:effectLst/>
                <a:uLnTx/>
                <a:uFillTx/>
                <a:latin typeface="Arial"/>
                <a:ea typeface="+mn-ea"/>
                <a:cs typeface="+mn-cs"/>
              </a:rPr>
              <a:t>Ethical Fashion &amp; Apparel Industry</a:t>
            </a:r>
          </a:p>
        </p:txBody>
      </p:sp>
      <p:sp>
        <p:nvSpPr>
          <p:cNvPr id="47" name="Rounded Rectangle 46"/>
          <p:cNvSpPr/>
          <p:nvPr/>
        </p:nvSpPr>
        <p:spPr>
          <a:xfrm>
            <a:off x="3300383" y="2242048"/>
            <a:ext cx="1448204" cy="770988"/>
          </a:xfrm>
          <a:prstGeom prst="round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200" b="1" dirty="0" smtClean="0">
                <a:solidFill>
                  <a:srgbClr val="FFFFFF"/>
                </a:solidFill>
                <a:latin typeface="Arial"/>
              </a:rPr>
              <a:t>Sustainable</a:t>
            </a:r>
            <a:r>
              <a:rPr kumimoji="0" lang="en-IE" sz="1200" b="1" i="0" u="none" strike="noStrike" kern="1200" cap="none" spc="0" normalizeH="0" baseline="0" noProof="0" dirty="0" smtClean="0">
                <a:ln>
                  <a:noFill/>
                </a:ln>
                <a:solidFill>
                  <a:srgbClr val="FFFFFF"/>
                </a:solidFill>
                <a:effectLst/>
                <a:uLnTx/>
                <a:uFillTx/>
                <a:latin typeface="Arial"/>
                <a:ea typeface="+mn-ea"/>
                <a:cs typeface="+mn-cs"/>
              </a:rPr>
              <a:t> Energy</a:t>
            </a:r>
            <a:endParaRPr kumimoji="0" lang="en-IE"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41" name="Rounded Rectangle 40"/>
          <p:cNvSpPr/>
          <p:nvPr/>
        </p:nvSpPr>
        <p:spPr>
          <a:xfrm>
            <a:off x="611062" y="5631552"/>
            <a:ext cx="1158961" cy="454711"/>
          </a:xfrm>
          <a:prstGeom prst="round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100" b="1" i="0" u="none" strike="noStrike" kern="1200" cap="none" spc="0" normalizeH="0" baseline="0" noProof="0" dirty="0" smtClean="0">
                <a:ln>
                  <a:noFill/>
                </a:ln>
                <a:solidFill>
                  <a:srgbClr val="FFFFFF"/>
                </a:solidFill>
                <a:effectLst/>
                <a:uLnTx/>
                <a:uFillTx/>
                <a:latin typeface="Arial"/>
                <a:ea typeface="+mn-ea"/>
                <a:cs typeface="+mn-cs"/>
              </a:rPr>
              <a:t>Enabling Framework</a:t>
            </a:r>
            <a:endParaRPr kumimoji="0" lang="en-IE" sz="1100" b="1" i="0" u="none" strike="noStrike" kern="1200" cap="none" spc="0" normalizeH="0" baseline="0" noProof="0" dirty="0">
              <a:ln>
                <a:noFill/>
              </a:ln>
              <a:solidFill>
                <a:srgbClr val="FFFFFF"/>
              </a:solidFill>
              <a:effectLst/>
              <a:uLnTx/>
              <a:uFillTx/>
              <a:latin typeface="Arial"/>
              <a:ea typeface="+mn-ea"/>
              <a:cs typeface="+mn-cs"/>
            </a:endParaRPr>
          </a:p>
        </p:txBody>
      </p:sp>
      <p:sp>
        <p:nvSpPr>
          <p:cNvPr id="48" name="Rounded Rectangle 47"/>
          <p:cNvSpPr/>
          <p:nvPr/>
        </p:nvSpPr>
        <p:spPr>
          <a:xfrm>
            <a:off x="1909863" y="5606349"/>
            <a:ext cx="1036012" cy="456123"/>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100" b="1" i="0" u="none" strike="noStrike" kern="1200" cap="none" spc="0" normalizeH="0" baseline="0" noProof="0" dirty="0" smtClean="0">
                <a:ln>
                  <a:noFill/>
                </a:ln>
                <a:solidFill>
                  <a:srgbClr val="FFFFFF"/>
                </a:solidFill>
                <a:effectLst/>
                <a:uLnTx/>
                <a:uFillTx/>
                <a:latin typeface="Arial"/>
                <a:ea typeface="+mn-ea"/>
                <a:cs typeface="+mn-cs"/>
              </a:rPr>
              <a:t>Value </a:t>
            </a:r>
            <a:br>
              <a:rPr kumimoji="0" lang="en-IE" sz="1100" b="1" i="0" u="none" strike="noStrike" kern="1200" cap="none" spc="0" normalizeH="0" baseline="0" noProof="0" dirty="0" smtClean="0">
                <a:ln>
                  <a:noFill/>
                </a:ln>
                <a:solidFill>
                  <a:srgbClr val="FFFFFF"/>
                </a:solidFill>
                <a:effectLst/>
                <a:uLnTx/>
                <a:uFillTx/>
                <a:latin typeface="Arial"/>
                <a:ea typeface="+mn-ea"/>
                <a:cs typeface="+mn-cs"/>
              </a:rPr>
            </a:br>
            <a:r>
              <a:rPr kumimoji="0" lang="en-IE" sz="1100" b="1" i="0" u="none" strike="noStrike" kern="1200" cap="none" spc="0" normalizeH="0" baseline="0" noProof="0" dirty="0" smtClean="0">
                <a:ln>
                  <a:noFill/>
                </a:ln>
                <a:solidFill>
                  <a:srgbClr val="FFFFFF"/>
                </a:solidFill>
                <a:effectLst/>
                <a:uLnTx/>
                <a:uFillTx/>
                <a:latin typeface="Arial"/>
                <a:ea typeface="+mn-ea"/>
                <a:cs typeface="+mn-cs"/>
              </a:rPr>
              <a:t>Chains</a:t>
            </a:r>
            <a:endParaRPr kumimoji="0" lang="en-IE" sz="1100" b="1" i="0" u="none" strike="noStrike" kern="1200" cap="none" spc="0" normalizeH="0" baseline="0" noProof="0" dirty="0">
              <a:ln>
                <a:noFill/>
              </a:ln>
              <a:solidFill>
                <a:srgbClr val="FFFFFF"/>
              </a:solidFill>
              <a:effectLst/>
              <a:uLnTx/>
              <a:uFillTx/>
              <a:latin typeface="Arial"/>
              <a:ea typeface="+mn-ea"/>
              <a:cs typeface="+mn-cs"/>
            </a:endParaRPr>
          </a:p>
        </p:txBody>
      </p:sp>
      <p:sp>
        <p:nvSpPr>
          <p:cNvPr id="49" name="Rounded Rectangle 48"/>
          <p:cNvSpPr/>
          <p:nvPr/>
        </p:nvSpPr>
        <p:spPr>
          <a:xfrm>
            <a:off x="3077544" y="5606350"/>
            <a:ext cx="1015477" cy="456122"/>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100" b="1" i="0" u="none" strike="noStrike" kern="1200" cap="none" spc="0" normalizeH="0" baseline="0" noProof="0" dirty="0" smtClean="0">
                <a:ln>
                  <a:noFill/>
                </a:ln>
                <a:solidFill>
                  <a:srgbClr val="FFFFFF"/>
                </a:solidFill>
                <a:effectLst/>
                <a:uLnTx/>
                <a:uFillTx/>
                <a:latin typeface="Arial"/>
                <a:ea typeface="+mn-ea"/>
                <a:cs typeface="+mn-cs"/>
              </a:rPr>
              <a:t>People </a:t>
            </a:r>
            <a:br>
              <a:rPr kumimoji="0" lang="en-IE" sz="1100" b="1" i="0" u="none" strike="noStrike" kern="1200" cap="none" spc="0" normalizeH="0" baseline="0" noProof="0" dirty="0" smtClean="0">
                <a:ln>
                  <a:noFill/>
                </a:ln>
                <a:solidFill>
                  <a:srgbClr val="FFFFFF"/>
                </a:solidFill>
                <a:effectLst/>
                <a:uLnTx/>
                <a:uFillTx/>
                <a:latin typeface="Arial"/>
                <a:ea typeface="+mn-ea"/>
                <a:cs typeface="+mn-cs"/>
              </a:rPr>
            </a:br>
            <a:r>
              <a:rPr kumimoji="0" lang="en-IE" sz="1100" b="1" i="0" u="none" strike="noStrike" kern="1200" cap="none" spc="0" normalizeH="0" baseline="0" noProof="0" dirty="0" smtClean="0">
                <a:ln>
                  <a:noFill/>
                </a:ln>
                <a:solidFill>
                  <a:srgbClr val="FFFFFF"/>
                </a:solidFill>
                <a:effectLst/>
                <a:uLnTx/>
                <a:uFillTx/>
                <a:latin typeface="Arial"/>
                <a:ea typeface="+mn-ea"/>
                <a:cs typeface="+mn-cs"/>
              </a:rPr>
              <a:t>&amp; Planet</a:t>
            </a:r>
            <a:endParaRPr kumimoji="0" lang="en-IE" sz="1100" b="1" i="0" u="none" strike="noStrike" kern="1200" cap="none" spc="0" normalizeH="0" baseline="0" noProof="0" dirty="0">
              <a:ln>
                <a:noFill/>
              </a:ln>
              <a:solidFill>
                <a:srgbClr val="FFFFFF"/>
              </a:solidFill>
              <a:effectLst/>
              <a:uLnTx/>
              <a:uFillTx/>
              <a:latin typeface="Arial"/>
              <a:ea typeface="+mn-ea"/>
              <a:cs typeface="+mn-cs"/>
            </a:endParaRPr>
          </a:p>
        </p:txBody>
      </p:sp>
      <p:sp>
        <p:nvSpPr>
          <p:cNvPr id="50" name="Rounded Rectangle 49"/>
          <p:cNvSpPr/>
          <p:nvPr/>
        </p:nvSpPr>
        <p:spPr>
          <a:xfrm>
            <a:off x="4826408" y="2266080"/>
            <a:ext cx="1396106" cy="716453"/>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E" sz="1200" b="1" dirty="0">
                <a:solidFill>
                  <a:srgbClr val="FFFFFF"/>
                </a:solidFill>
                <a:latin typeface="Arial"/>
              </a:rPr>
              <a:t>ITC </a:t>
            </a:r>
            <a:r>
              <a:rPr lang="en-IE" sz="1200" b="1" dirty="0" smtClean="0">
                <a:solidFill>
                  <a:srgbClr val="FFFFFF"/>
                </a:solidFill>
                <a:latin typeface="Arial"/>
              </a:rPr>
              <a:t>Value Chains Restitution</a:t>
            </a:r>
            <a:endParaRPr lang="en-IE" sz="1200" b="1" dirty="0">
              <a:solidFill>
                <a:srgbClr val="FFFFFF"/>
              </a:solidFill>
              <a:latin typeface="Arial"/>
            </a:endParaRPr>
          </a:p>
        </p:txBody>
      </p:sp>
      <p:sp>
        <p:nvSpPr>
          <p:cNvPr id="51" name="Rounded Rectangle 50"/>
          <p:cNvSpPr/>
          <p:nvPr/>
        </p:nvSpPr>
        <p:spPr>
          <a:xfrm>
            <a:off x="9146584" y="2256897"/>
            <a:ext cx="2409444" cy="716453"/>
          </a:xfrm>
          <a:prstGeom prst="round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E" sz="1200" b="1" dirty="0" smtClean="0">
                <a:solidFill>
                  <a:srgbClr val="FFFFFF"/>
                </a:solidFill>
                <a:latin typeface="Arial"/>
              </a:rPr>
              <a:t>The </a:t>
            </a:r>
            <a:r>
              <a:rPr lang="en-IE" sz="1200" b="1" dirty="0">
                <a:solidFill>
                  <a:srgbClr val="FFFFFF"/>
                </a:solidFill>
                <a:latin typeface="Arial"/>
              </a:rPr>
              <a:t>EU </a:t>
            </a:r>
            <a:r>
              <a:rPr lang="en-IE" sz="1200" b="1" dirty="0" smtClean="0">
                <a:solidFill>
                  <a:srgbClr val="FFFFFF"/>
                </a:solidFill>
                <a:latin typeface="Arial"/>
              </a:rPr>
              <a:t>opportunity</a:t>
            </a:r>
            <a:endParaRPr lang="en-IE" sz="1200" b="1" dirty="0">
              <a:solidFill>
                <a:srgbClr val="FFFFFF"/>
              </a:solidFill>
              <a:latin typeface="Arial"/>
            </a:endParaRPr>
          </a:p>
        </p:txBody>
      </p:sp>
      <p:sp>
        <p:nvSpPr>
          <p:cNvPr id="52" name="Rounded Rectangle 51"/>
          <p:cNvSpPr/>
          <p:nvPr/>
        </p:nvSpPr>
        <p:spPr>
          <a:xfrm>
            <a:off x="9535511" y="3646296"/>
            <a:ext cx="2035440" cy="734482"/>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E" sz="1200" b="1" dirty="0">
                <a:solidFill>
                  <a:srgbClr val="FFFFFF"/>
                </a:solidFill>
                <a:latin typeface="Arial"/>
              </a:rPr>
              <a:t>Horizontal wrap-ups</a:t>
            </a:r>
          </a:p>
          <a:p>
            <a:pPr algn="ctr"/>
            <a:r>
              <a:rPr lang="en-IE" sz="1200" b="1" dirty="0">
                <a:solidFill>
                  <a:srgbClr val="FFFFFF"/>
                </a:solidFill>
                <a:latin typeface="Arial"/>
              </a:rPr>
              <a:t>(</a:t>
            </a:r>
            <a:r>
              <a:rPr lang="en-IE" sz="1200" b="1" dirty="0" err="1">
                <a:solidFill>
                  <a:srgbClr val="FFFFFF"/>
                </a:solidFill>
                <a:latin typeface="Arial"/>
              </a:rPr>
              <a:t>eg</a:t>
            </a:r>
            <a:r>
              <a:rPr lang="en-IE" sz="1200" b="1" dirty="0">
                <a:solidFill>
                  <a:srgbClr val="FFFFFF"/>
                </a:solidFill>
                <a:latin typeface="Arial"/>
              </a:rPr>
              <a:t> </a:t>
            </a:r>
            <a:r>
              <a:rPr lang="en-IE" sz="1200" b="1" dirty="0" smtClean="0">
                <a:solidFill>
                  <a:srgbClr val="FFFFFF"/>
                </a:solidFill>
                <a:latin typeface="Arial"/>
              </a:rPr>
              <a:t>Sustainability, </a:t>
            </a:r>
            <a:br>
              <a:rPr lang="en-IE" sz="1200" b="1" dirty="0" smtClean="0">
                <a:solidFill>
                  <a:srgbClr val="FFFFFF"/>
                </a:solidFill>
                <a:latin typeface="Arial"/>
              </a:rPr>
            </a:br>
            <a:r>
              <a:rPr lang="en-IE" sz="1200" b="1" dirty="0" smtClean="0">
                <a:solidFill>
                  <a:srgbClr val="FFFFFF"/>
                </a:solidFill>
                <a:latin typeface="Arial"/>
              </a:rPr>
              <a:t>Women</a:t>
            </a:r>
            <a:r>
              <a:rPr lang="en-IE" sz="1200" b="1" dirty="0">
                <a:solidFill>
                  <a:srgbClr val="FFFFFF"/>
                </a:solidFill>
                <a:latin typeface="Arial"/>
              </a:rPr>
              <a:t>, </a:t>
            </a:r>
            <a:r>
              <a:rPr lang="en-IE" sz="1200" b="1" dirty="0" smtClean="0">
                <a:solidFill>
                  <a:srgbClr val="FFFFFF"/>
                </a:solidFill>
                <a:latin typeface="Arial"/>
              </a:rPr>
              <a:t>SMEs…)</a:t>
            </a:r>
            <a:endParaRPr lang="en-IE" sz="1200" b="1" dirty="0">
              <a:solidFill>
                <a:srgbClr val="FFFFFF"/>
              </a:solidFill>
              <a:latin typeface="Arial"/>
            </a:endParaRPr>
          </a:p>
        </p:txBody>
      </p:sp>
      <p:sp>
        <p:nvSpPr>
          <p:cNvPr id="53" name="Rounded Rectangle 52"/>
          <p:cNvSpPr/>
          <p:nvPr/>
        </p:nvSpPr>
        <p:spPr>
          <a:xfrm>
            <a:off x="606779" y="6148880"/>
            <a:ext cx="3486242" cy="434800"/>
          </a:xfrm>
          <a:prstGeom prst="round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a:ln>
                  <a:noFill/>
                </a:ln>
                <a:solidFill>
                  <a:srgbClr val="FFFFFF"/>
                </a:solidFill>
                <a:effectLst/>
                <a:uLnTx/>
                <a:uFillTx/>
                <a:latin typeface="Arial"/>
                <a:ea typeface="+mn-ea"/>
                <a:cs typeface="+mn-cs"/>
              </a:rPr>
              <a:t>Online events possible except </a:t>
            </a:r>
            <a:r>
              <a:rPr kumimoji="0" lang="en-IE" sz="1200" b="1" i="0" u="none" strike="noStrike" kern="1200" cap="none" spc="0" normalizeH="0" baseline="0" noProof="0" dirty="0" smtClean="0">
                <a:ln>
                  <a:noFill/>
                </a:ln>
                <a:solidFill>
                  <a:srgbClr val="FFFFFF"/>
                </a:solidFill>
                <a:effectLst/>
                <a:uLnTx/>
                <a:uFillTx/>
                <a:latin typeface="Arial"/>
                <a:ea typeface="+mn-ea"/>
                <a:cs typeface="+mn-cs"/>
              </a:rPr>
              <a:t/>
            </a:r>
            <a:br>
              <a:rPr kumimoji="0" lang="en-IE" sz="1200" b="1" i="0" u="none" strike="noStrike" kern="1200" cap="none" spc="0" normalizeH="0" baseline="0" noProof="0" dirty="0" smtClean="0">
                <a:ln>
                  <a:noFill/>
                </a:ln>
                <a:solidFill>
                  <a:srgbClr val="FFFFFF"/>
                </a:solidFill>
                <a:effectLst/>
                <a:uLnTx/>
                <a:uFillTx/>
                <a:latin typeface="Arial"/>
                <a:ea typeface="+mn-ea"/>
                <a:cs typeface="+mn-cs"/>
              </a:rPr>
            </a:br>
            <a:r>
              <a:rPr kumimoji="0" lang="en-IE" sz="1200" b="1" i="0" u="none" strike="noStrike" kern="1200" cap="none" spc="0" normalizeH="0" baseline="0" noProof="0" dirty="0" smtClean="0">
                <a:ln>
                  <a:noFill/>
                </a:ln>
                <a:solidFill>
                  <a:srgbClr val="FFFFFF"/>
                </a:solidFill>
                <a:effectLst/>
                <a:uLnTx/>
                <a:uFillTx/>
                <a:latin typeface="Arial"/>
                <a:ea typeface="+mn-ea"/>
                <a:cs typeface="+mn-cs"/>
              </a:rPr>
              <a:t>first </a:t>
            </a:r>
            <a:r>
              <a:rPr kumimoji="0" lang="en-IE" sz="1200" b="1" i="0" u="none" strike="noStrike" kern="1200" cap="none" spc="0" normalizeH="0" baseline="0" noProof="0" dirty="0">
                <a:ln>
                  <a:noFill/>
                </a:ln>
                <a:solidFill>
                  <a:srgbClr val="FFFFFF"/>
                </a:solidFill>
                <a:effectLst/>
                <a:uLnTx/>
                <a:uFillTx/>
                <a:latin typeface="Arial"/>
                <a:ea typeface="+mn-ea"/>
                <a:cs typeface="+mn-cs"/>
              </a:rPr>
              <a:t>morning session and closing</a:t>
            </a:r>
          </a:p>
        </p:txBody>
      </p:sp>
      <p:sp>
        <p:nvSpPr>
          <p:cNvPr id="54" name="Rectangle 53"/>
          <p:cNvSpPr/>
          <p:nvPr/>
        </p:nvSpPr>
        <p:spPr>
          <a:xfrm rot="19463223">
            <a:off x="6831950" y="5151615"/>
            <a:ext cx="748758" cy="35736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b="1" noProof="0" dirty="0" smtClean="0">
                <a:solidFill>
                  <a:srgbClr val="FF0000"/>
                </a:solidFill>
                <a:latin typeface="Arial"/>
              </a:rPr>
              <a:t>TBC</a:t>
            </a:r>
            <a:endParaRPr kumimoji="0" lang="fr-BE" sz="1600" b="1" i="0" u="none" strike="noStrike" kern="1200" cap="none" spc="0" normalizeH="0" baseline="0" noProof="0" dirty="0">
              <a:ln>
                <a:noFill/>
              </a:ln>
              <a:solidFill>
                <a:srgbClr val="FF0000"/>
              </a:solidFill>
              <a:effectLst/>
              <a:uLnTx/>
              <a:uFillTx/>
              <a:latin typeface="Arial"/>
              <a:ea typeface="+mn-ea"/>
              <a:cs typeface="+mn-cs"/>
            </a:endParaRPr>
          </a:p>
        </p:txBody>
      </p:sp>
    </p:spTree>
    <p:extLst>
      <p:ext uri="{BB962C8B-B14F-4D97-AF65-F5344CB8AC3E}">
        <p14:creationId xmlns:p14="http://schemas.microsoft.com/office/powerpoint/2010/main" val="35339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additive="base">
                                        <p:cTn id="47" dur="500" fill="hold"/>
                                        <p:tgtEl>
                                          <p:spTgt spid="42"/>
                                        </p:tgtEl>
                                        <p:attrNameLst>
                                          <p:attrName>ppt_x</p:attrName>
                                        </p:attrNameLst>
                                      </p:cBhvr>
                                      <p:tavLst>
                                        <p:tav tm="0">
                                          <p:val>
                                            <p:strVal val="#ppt_x"/>
                                          </p:val>
                                        </p:tav>
                                        <p:tav tm="100000">
                                          <p:val>
                                            <p:strVal val="#ppt_x"/>
                                          </p:val>
                                        </p:tav>
                                      </p:tavLst>
                                    </p:anim>
                                    <p:anim calcmode="lin" valueType="num">
                                      <p:cBhvr additive="base">
                                        <p:cTn id="48" dur="500" fill="hold"/>
                                        <p:tgtEl>
                                          <p:spTgt spid="4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additive="base">
                                        <p:cTn id="55" dur="500" fill="hold"/>
                                        <p:tgtEl>
                                          <p:spTgt spid="44"/>
                                        </p:tgtEl>
                                        <p:attrNameLst>
                                          <p:attrName>ppt_x</p:attrName>
                                        </p:attrNameLst>
                                      </p:cBhvr>
                                      <p:tavLst>
                                        <p:tav tm="0">
                                          <p:val>
                                            <p:strVal val="#ppt_x"/>
                                          </p:val>
                                        </p:tav>
                                        <p:tav tm="100000">
                                          <p:val>
                                            <p:strVal val="#ppt_x"/>
                                          </p:val>
                                        </p:tav>
                                      </p:tavLst>
                                    </p:anim>
                                    <p:anim calcmode="lin" valueType="num">
                                      <p:cBhvr additive="base">
                                        <p:cTn id="56" dur="500" fill="hold"/>
                                        <p:tgtEl>
                                          <p:spTgt spid="4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fill="hold"/>
                                        <p:tgtEl>
                                          <p:spTgt spid="45"/>
                                        </p:tgtEl>
                                        <p:attrNameLst>
                                          <p:attrName>ppt_x</p:attrName>
                                        </p:attrNameLst>
                                      </p:cBhvr>
                                      <p:tavLst>
                                        <p:tav tm="0">
                                          <p:val>
                                            <p:strVal val="#ppt_x"/>
                                          </p:val>
                                        </p:tav>
                                        <p:tav tm="100000">
                                          <p:val>
                                            <p:strVal val="#ppt_x"/>
                                          </p:val>
                                        </p:tav>
                                      </p:tavLst>
                                    </p:anim>
                                    <p:anim calcmode="lin" valueType="num">
                                      <p:cBhvr additive="base">
                                        <p:cTn id="60" dur="500" fill="hold"/>
                                        <p:tgtEl>
                                          <p:spTgt spid="4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6"/>
                                        </p:tgtEl>
                                        <p:attrNameLst>
                                          <p:attrName>style.visibility</p:attrName>
                                        </p:attrNameLst>
                                      </p:cBhvr>
                                      <p:to>
                                        <p:strVal val="visible"/>
                                      </p:to>
                                    </p:set>
                                    <p:anim calcmode="lin" valueType="num">
                                      <p:cBhvr additive="base">
                                        <p:cTn id="63" dur="500" fill="hold"/>
                                        <p:tgtEl>
                                          <p:spTgt spid="46"/>
                                        </p:tgtEl>
                                        <p:attrNameLst>
                                          <p:attrName>ppt_x</p:attrName>
                                        </p:attrNameLst>
                                      </p:cBhvr>
                                      <p:tavLst>
                                        <p:tav tm="0">
                                          <p:val>
                                            <p:strVal val="#ppt_x"/>
                                          </p:val>
                                        </p:tav>
                                        <p:tav tm="100000">
                                          <p:val>
                                            <p:strVal val="#ppt_x"/>
                                          </p:val>
                                        </p:tav>
                                      </p:tavLst>
                                    </p:anim>
                                    <p:anim calcmode="lin" valueType="num">
                                      <p:cBhvr additive="base">
                                        <p:cTn id="64" dur="500" fill="hold"/>
                                        <p:tgtEl>
                                          <p:spTgt spid="4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additive="base">
                                        <p:cTn id="67" dur="500" fill="hold"/>
                                        <p:tgtEl>
                                          <p:spTgt spid="47"/>
                                        </p:tgtEl>
                                        <p:attrNameLst>
                                          <p:attrName>ppt_x</p:attrName>
                                        </p:attrNameLst>
                                      </p:cBhvr>
                                      <p:tavLst>
                                        <p:tav tm="0">
                                          <p:val>
                                            <p:strVal val="#ppt_x"/>
                                          </p:val>
                                        </p:tav>
                                        <p:tav tm="100000">
                                          <p:val>
                                            <p:strVal val="#ppt_x"/>
                                          </p:val>
                                        </p:tav>
                                      </p:tavLst>
                                    </p:anim>
                                    <p:anim calcmode="lin" valueType="num">
                                      <p:cBhvr additive="base">
                                        <p:cTn id="68" dur="500" fill="hold"/>
                                        <p:tgtEl>
                                          <p:spTgt spid="47"/>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41"/>
                                        </p:tgtEl>
                                        <p:attrNameLst>
                                          <p:attrName>style.visibility</p:attrName>
                                        </p:attrNameLst>
                                      </p:cBhvr>
                                      <p:to>
                                        <p:strVal val="visible"/>
                                      </p:to>
                                    </p:set>
                                    <p:anim calcmode="lin" valueType="num">
                                      <p:cBhvr additive="base">
                                        <p:cTn id="71" dur="500" fill="hold"/>
                                        <p:tgtEl>
                                          <p:spTgt spid="41"/>
                                        </p:tgtEl>
                                        <p:attrNameLst>
                                          <p:attrName>ppt_x</p:attrName>
                                        </p:attrNameLst>
                                      </p:cBhvr>
                                      <p:tavLst>
                                        <p:tav tm="0">
                                          <p:val>
                                            <p:strVal val="#ppt_x"/>
                                          </p:val>
                                        </p:tav>
                                        <p:tav tm="100000">
                                          <p:val>
                                            <p:strVal val="#ppt_x"/>
                                          </p:val>
                                        </p:tav>
                                      </p:tavLst>
                                    </p:anim>
                                    <p:anim calcmode="lin" valueType="num">
                                      <p:cBhvr additive="base">
                                        <p:cTn id="72" dur="500" fill="hold"/>
                                        <p:tgtEl>
                                          <p:spTgt spid="4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 calcmode="lin" valueType="num">
                                      <p:cBhvr additive="base">
                                        <p:cTn id="75" dur="500" fill="hold"/>
                                        <p:tgtEl>
                                          <p:spTgt spid="48"/>
                                        </p:tgtEl>
                                        <p:attrNameLst>
                                          <p:attrName>ppt_x</p:attrName>
                                        </p:attrNameLst>
                                      </p:cBhvr>
                                      <p:tavLst>
                                        <p:tav tm="0">
                                          <p:val>
                                            <p:strVal val="#ppt_x"/>
                                          </p:val>
                                        </p:tav>
                                        <p:tav tm="100000">
                                          <p:val>
                                            <p:strVal val="#ppt_x"/>
                                          </p:val>
                                        </p:tav>
                                      </p:tavLst>
                                    </p:anim>
                                    <p:anim calcmode="lin" valueType="num">
                                      <p:cBhvr additive="base">
                                        <p:cTn id="76" dur="500" fill="hold"/>
                                        <p:tgtEl>
                                          <p:spTgt spid="4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49"/>
                                        </p:tgtEl>
                                        <p:attrNameLst>
                                          <p:attrName>style.visibility</p:attrName>
                                        </p:attrNameLst>
                                      </p:cBhvr>
                                      <p:to>
                                        <p:strVal val="visible"/>
                                      </p:to>
                                    </p:set>
                                    <p:anim calcmode="lin" valueType="num">
                                      <p:cBhvr additive="base">
                                        <p:cTn id="79" dur="500" fill="hold"/>
                                        <p:tgtEl>
                                          <p:spTgt spid="49"/>
                                        </p:tgtEl>
                                        <p:attrNameLst>
                                          <p:attrName>ppt_x</p:attrName>
                                        </p:attrNameLst>
                                      </p:cBhvr>
                                      <p:tavLst>
                                        <p:tav tm="0">
                                          <p:val>
                                            <p:strVal val="#ppt_x"/>
                                          </p:val>
                                        </p:tav>
                                        <p:tav tm="100000">
                                          <p:val>
                                            <p:strVal val="#ppt_x"/>
                                          </p:val>
                                        </p:tav>
                                      </p:tavLst>
                                    </p:anim>
                                    <p:anim calcmode="lin" valueType="num">
                                      <p:cBhvr additive="base">
                                        <p:cTn id="80"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additive="base">
                                        <p:cTn id="85" dur="500" fill="hold"/>
                                        <p:tgtEl>
                                          <p:spTgt spid="10"/>
                                        </p:tgtEl>
                                        <p:attrNameLst>
                                          <p:attrName>ppt_x</p:attrName>
                                        </p:attrNameLst>
                                      </p:cBhvr>
                                      <p:tavLst>
                                        <p:tav tm="0">
                                          <p:val>
                                            <p:strVal val="#ppt_x"/>
                                          </p:val>
                                        </p:tav>
                                        <p:tav tm="100000">
                                          <p:val>
                                            <p:strVal val="#ppt_x"/>
                                          </p:val>
                                        </p:tav>
                                      </p:tavLst>
                                    </p:anim>
                                    <p:anim calcmode="lin" valueType="num">
                                      <p:cBhvr additive="base">
                                        <p:cTn id="86" dur="500" fill="hold"/>
                                        <p:tgtEl>
                                          <p:spTgt spid="10"/>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additive="base">
                                        <p:cTn id="89" dur="500" fill="hold"/>
                                        <p:tgtEl>
                                          <p:spTgt spid="14"/>
                                        </p:tgtEl>
                                        <p:attrNameLst>
                                          <p:attrName>ppt_x</p:attrName>
                                        </p:attrNameLst>
                                      </p:cBhvr>
                                      <p:tavLst>
                                        <p:tav tm="0">
                                          <p:val>
                                            <p:strVal val="#ppt_x"/>
                                          </p:val>
                                        </p:tav>
                                        <p:tav tm="100000">
                                          <p:val>
                                            <p:strVal val="#ppt_x"/>
                                          </p:val>
                                        </p:tav>
                                      </p:tavLst>
                                    </p:anim>
                                    <p:anim calcmode="lin" valueType="num">
                                      <p:cBhvr additive="base">
                                        <p:cTn id="90" dur="500" fill="hold"/>
                                        <p:tgtEl>
                                          <p:spTgt spid="14"/>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25"/>
                                        </p:tgtEl>
                                        <p:attrNameLst>
                                          <p:attrName>style.visibility</p:attrName>
                                        </p:attrNameLst>
                                      </p:cBhvr>
                                      <p:to>
                                        <p:strVal val="visible"/>
                                      </p:to>
                                    </p:set>
                                    <p:anim calcmode="lin" valueType="num">
                                      <p:cBhvr additive="base">
                                        <p:cTn id="93" dur="500" fill="hold"/>
                                        <p:tgtEl>
                                          <p:spTgt spid="25"/>
                                        </p:tgtEl>
                                        <p:attrNameLst>
                                          <p:attrName>ppt_x</p:attrName>
                                        </p:attrNameLst>
                                      </p:cBhvr>
                                      <p:tavLst>
                                        <p:tav tm="0">
                                          <p:val>
                                            <p:strVal val="#ppt_x"/>
                                          </p:val>
                                        </p:tav>
                                        <p:tav tm="100000">
                                          <p:val>
                                            <p:strVal val="#ppt_x"/>
                                          </p:val>
                                        </p:tav>
                                      </p:tavLst>
                                    </p:anim>
                                    <p:anim calcmode="lin" valueType="num">
                                      <p:cBhvr additive="base">
                                        <p:cTn id="94" dur="500" fill="hold"/>
                                        <p:tgtEl>
                                          <p:spTgt spid="25"/>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26"/>
                                        </p:tgtEl>
                                        <p:attrNameLst>
                                          <p:attrName>style.visibility</p:attrName>
                                        </p:attrNameLst>
                                      </p:cBhvr>
                                      <p:to>
                                        <p:strVal val="visible"/>
                                      </p:to>
                                    </p:set>
                                    <p:anim calcmode="lin" valueType="num">
                                      <p:cBhvr additive="base">
                                        <p:cTn id="97" dur="500" fill="hold"/>
                                        <p:tgtEl>
                                          <p:spTgt spid="26"/>
                                        </p:tgtEl>
                                        <p:attrNameLst>
                                          <p:attrName>ppt_x</p:attrName>
                                        </p:attrNameLst>
                                      </p:cBhvr>
                                      <p:tavLst>
                                        <p:tav tm="0">
                                          <p:val>
                                            <p:strVal val="#ppt_x"/>
                                          </p:val>
                                        </p:tav>
                                        <p:tav tm="100000">
                                          <p:val>
                                            <p:strVal val="#ppt_x"/>
                                          </p:val>
                                        </p:tav>
                                      </p:tavLst>
                                    </p:anim>
                                    <p:anim calcmode="lin" valueType="num">
                                      <p:cBhvr additive="base">
                                        <p:cTn id="98" dur="500" fill="hold"/>
                                        <p:tgtEl>
                                          <p:spTgt spid="26"/>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additive="base">
                                        <p:cTn id="101" dur="500" fill="hold"/>
                                        <p:tgtEl>
                                          <p:spTgt spid="27"/>
                                        </p:tgtEl>
                                        <p:attrNameLst>
                                          <p:attrName>ppt_x</p:attrName>
                                        </p:attrNameLst>
                                      </p:cBhvr>
                                      <p:tavLst>
                                        <p:tav tm="0">
                                          <p:val>
                                            <p:strVal val="#ppt_x"/>
                                          </p:val>
                                        </p:tav>
                                        <p:tav tm="100000">
                                          <p:val>
                                            <p:strVal val="#ppt_x"/>
                                          </p:val>
                                        </p:tav>
                                      </p:tavLst>
                                    </p:anim>
                                    <p:anim calcmode="lin" valueType="num">
                                      <p:cBhvr additive="base">
                                        <p:cTn id="102" dur="500" fill="hold"/>
                                        <p:tgtEl>
                                          <p:spTgt spid="27"/>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additive="base">
                                        <p:cTn id="105" dur="500" fill="hold"/>
                                        <p:tgtEl>
                                          <p:spTgt spid="28"/>
                                        </p:tgtEl>
                                        <p:attrNameLst>
                                          <p:attrName>ppt_x</p:attrName>
                                        </p:attrNameLst>
                                      </p:cBhvr>
                                      <p:tavLst>
                                        <p:tav tm="0">
                                          <p:val>
                                            <p:strVal val="#ppt_x"/>
                                          </p:val>
                                        </p:tav>
                                        <p:tav tm="100000">
                                          <p:val>
                                            <p:strVal val="#ppt_x"/>
                                          </p:val>
                                        </p:tav>
                                      </p:tavLst>
                                    </p:anim>
                                    <p:anim calcmode="lin" valueType="num">
                                      <p:cBhvr additive="base">
                                        <p:cTn id="106" dur="500" fill="hold"/>
                                        <p:tgtEl>
                                          <p:spTgt spid="28"/>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additive="base">
                                        <p:cTn id="109" dur="500" fill="hold"/>
                                        <p:tgtEl>
                                          <p:spTgt spid="29"/>
                                        </p:tgtEl>
                                        <p:attrNameLst>
                                          <p:attrName>ppt_x</p:attrName>
                                        </p:attrNameLst>
                                      </p:cBhvr>
                                      <p:tavLst>
                                        <p:tav tm="0">
                                          <p:val>
                                            <p:strVal val="#ppt_x"/>
                                          </p:val>
                                        </p:tav>
                                        <p:tav tm="100000">
                                          <p:val>
                                            <p:strVal val="#ppt_x"/>
                                          </p:val>
                                        </p:tav>
                                      </p:tavLst>
                                    </p:anim>
                                    <p:anim calcmode="lin" valueType="num">
                                      <p:cBhvr additive="base">
                                        <p:cTn id="110" dur="500" fill="hold"/>
                                        <p:tgtEl>
                                          <p:spTgt spid="29"/>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30"/>
                                        </p:tgtEl>
                                        <p:attrNameLst>
                                          <p:attrName>style.visibility</p:attrName>
                                        </p:attrNameLst>
                                      </p:cBhvr>
                                      <p:to>
                                        <p:strVal val="visible"/>
                                      </p:to>
                                    </p:set>
                                    <p:anim calcmode="lin" valueType="num">
                                      <p:cBhvr additive="base">
                                        <p:cTn id="113" dur="500" fill="hold"/>
                                        <p:tgtEl>
                                          <p:spTgt spid="30"/>
                                        </p:tgtEl>
                                        <p:attrNameLst>
                                          <p:attrName>ppt_x</p:attrName>
                                        </p:attrNameLst>
                                      </p:cBhvr>
                                      <p:tavLst>
                                        <p:tav tm="0">
                                          <p:val>
                                            <p:strVal val="#ppt_x"/>
                                          </p:val>
                                        </p:tav>
                                        <p:tav tm="100000">
                                          <p:val>
                                            <p:strVal val="#ppt_x"/>
                                          </p:val>
                                        </p:tav>
                                      </p:tavLst>
                                    </p:anim>
                                    <p:anim calcmode="lin" valueType="num">
                                      <p:cBhvr additive="base">
                                        <p:cTn id="114" dur="500" fill="hold"/>
                                        <p:tgtEl>
                                          <p:spTgt spid="30"/>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31"/>
                                        </p:tgtEl>
                                        <p:attrNameLst>
                                          <p:attrName>style.visibility</p:attrName>
                                        </p:attrNameLst>
                                      </p:cBhvr>
                                      <p:to>
                                        <p:strVal val="visible"/>
                                      </p:to>
                                    </p:set>
                                    <p:anim calcmode="lin" valueType="num">
                                      <p:cBhvr additive="base">
                                        <p:cTn id="117" dur="500" fill="hold"/>
                                        <p:tgtEl>
                                          <p:spTgt spid="31"/>
                                        </p:tgtEl>
                                        <p:attrNameLst>
                                          <p:attrName>ppt_x</p:attrName>
                                        </p:attrNameLst>
                                      </p:cBhvr>
                                      <p:tavLst>
                                        <p:tav tm="0">
                                          <p:val>
                                            <p:strVal val="#ppt_x"/>
                                          </p:val>
                                        </p:tav>
                                        <p:tav tm="100000">
                                          <p:val>
                                            <p:strVal val="#ppt_x"/>
                                          </p:val>
                                        </p:tav>
                                      </p:tavLst>
                                    </p:anim>
                                    <p:anim calcmode="lin" valueType="num">
                                      <p:cBhvr additive="base">
                                        <p:cTn id="118" dur="500" fill="hold"/>
                                        <p:tgtEl>
                                          <p:spTgt spid="31"/>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34"/>
                                        </p:tgtEl>
                                        <p:attrNameLst>
                                          <p:attrName>style.visibility</p:attrName>
                                        </p:attrNameLst>
                                      </p:cBhvr>
                                      <p:to>
                                        <p:strVal val="visible"/>
                                      </p:to>
                                    </p:set>
                                    <p:anim calcmode="lin" valueType="num">
                                      <p:cBhvr additive="base">
                                        <p:cTn id="121" dur="500" fill="hold"/>
                                        <p:tgtEl>
                                          <p:spTgt spid="34"/>
                                        </p:tgtEl>
                                        <p:attrNameLst>
                                          <p:attrName>ppt_x</p:attrName>
                                        </p:attrNameLst>
                                      </p:cBhvr>
                                      <p:tavLst>
                                        <p:tav tm="0">
                                          <p:val>
                                            <p:strVal val="#ppt_x"/>
                                          </p:val>
                                        </p:tav>
                                        <p:tav tm="100000">
                                          <p:val>
                                            <p:strVal val="#ppt_x"/>
                                          </p:val>
                                        </p:tav>
                                      </p:tavLst>
                                    </p:anim>
                                    <p:anim calcmode="lin" valueType="num">
                                      <p:cBhvr additive="base">
                                        <p:cTn id="122" dur="500" fill="hold"/>
                                        <p:tgtEl>
                                          <p:spTgt spid="34"/>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35"/>
                                        </p:tgtEl>
                                        <p:attrNameLst>
                                          <p:attrName>style.visibility</p:attrName>
                                        </p:attrNameLst>
                                      </p:cBhvr>
                                      <p:to>
                                        <p:strVal val="visible"/>
                                      </p:to>
                                    </p:set>
                                    <p:anim calcmode="lin" valueType="num">
                                      <p:cBhvr additive="base">
                                        <p:cTn id="125" dur="500" fill="hold"/>
                                        <p:tgtEl>
                                          <p:spTgt spid="35"/>
                                        </p:tgtEl>
                                        <p:attrNameLst>
                                          <p:attrName>ppt_x</p:attrName>
                                        </p:attrNameLst>
                                      </p:cBhvr>
                                      <p:tavLst>
                                        <p:tav tm="0">
                                          <p:val>
                                            <p:strVal val="#ppt_x"/>
                                          </p:val>
                                        </p:tav>
                                        <p:tav tm="100000">
                                          <p:val>
                                            <p:strVal val="#ppt_x"/>
                                          </p:val>
                                        </p:tav>
                                      </p:tavLst>
                                    </p:anim>
                                    <p:anim calcmode="lin" valueType="num">
                                      <p:cBhvr additive="base">
                                        <p:cTn id="126" dur="500" fill="hold"/>
                                        <p:tgtEl>
                                          <p:spTgt spid="35"/>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36"/>
                                        </p:tgtEl>
                                        <p:attrNameLst>
                                          <p:attrName>style.visibility</p:attrName>
                                        </p:attrNameLst>
                                      </p:cBhvr>
                                      <p:to>
                                        <p:strVal val="visible"/>
                                      </p:to>
                                    </p:set>
                                    <p:anim calcmode="lin" valueType="num">
                                      <p:cBhvr additive="base">
                                        <p:cTn id="129" dur="500" fill="hold"/>
                                        <p:tgtEl>
                                          <p:spTgt spid="36"/>
                                        </p:tgtEl>
                                        <p:attrNameLst>
                                          <p:attrName>ppt_x</p:attrName>
                                        </p:attrNameLst>
                                      </p:cBhvr>
                                      <p:tavLst>
                                        <p:tav tm="0">
                                          <p:val>
                                            <p:strVal val="#ppt_x"/>
                                          </p:val>
                                        </p:tav>
                                        <p:tav tm="100000">
                                          <p:val>
                                            <p:strVal val="#ppt_x"/>
                                          </p:val>
                                        </p:tav>
                                      </p:tavLst>
                                    </p:anim>
                                    <p:anim calcmode="lin" valueType="num">
                                      <p:cBhvr additive="base">
                                        <p:cTn id="130" dur="500" fill="hold"/>
                                        <p:tgtEl>
                                          <p:spTgt spid="36"/>
                                        </p:tgtEl>
                                        <p:attrNameLst>
                                          <p:attrName>ppt_y</p:attrName>
                                        </p:attrNameLst>
                                      </p:cBhvr>
                                      <p:tavLst>
                                        <p:tav tm="0">
                                          <p:val>
                                            <p:strVal val="1+#ppt_h/2"/>
                                          </p:val>
                                        </p:tav>
                                        <p:tav tm="100000">
                                          <p:val>
                                            <p:strVal val="#ppt_y"/>
                                          </p:val>
                                        </p:tav>
                                      </p:tavLst>
                                    </p:anim>
                                  </p:childTnLst>
                                </p:cTn>
                              </p:par>
                              <p:par>
                                <p:cTn id="131" presetID="2" presetClass="entr" presetSubtype="4" fill="hold" grpId="0" nodeType="withEffect">
                                  <p:stCondLst>
                                    <p:cond delay="0"/>
                                  </p:stCondLst>
                                  <p:childTnLst>
                                    <p:set>
                                      <p:cBhvr>
                                        <p:cTn id="132" dur="1" fill="hold">
                                          <p:stCondLst>
                                            <p:cond delay="0"/>
                                          </p:stCondLst>
                                        </p:cTn>
                                        <p:tgtEl>
                                          <p:spTgt spid="37"/>
                                        </p:tgtEl>
                                        <p:attrNameLst>
                                          <p:attrName>style.visibility</p:attrName>
                                        </p:attrNameLst>
                                      </p:cBhvr>
                                      <p:to>
                                        <p:strVal val="visible"/>
                                      </p:to>
                                    </p:set>
                                    <p:anim calcmode="lin" valueType="num">
                                      <p:cBhvr additive="base">
                                        <p:cTn id="133" dur="500" fill="hold"/>
                                        <p:tgtEl>
                                          <p:spTgt spid="37"/>
                                        </p:tgtEl>
                                        <p:attrNameLst>
                                          <p:attrName>ppt_x</p:attrName>
                                        </p:attrNameLst>
                                      </p:cBhvr>
                                      <p:tavLst>
                                        <p:tav tm="0">
                                          <p:val>
                                            <p:strVal val="#ppt_x"/>
                                          </p:val>
                                        </p:tav>
                                        <p:tav tm="100000">
                                          <p:val>
                                            <p:strVal val="#ppt_x"/>
                                          </p:val>
                                        </p:tav>
                                      </p:tavLst>
                                    </p:anim>
                                    <p:anim calcmode="lin" valueType="num">
                                      <p:cBhvr additive="base">
                                        <p:cTn id="134" dur="500" fill="hold"/>
                                        <p:tgtEl>
                                          <p:spTgt spid="37"/>
                                        </p:tgtEl>
                                        <p:attrNameLst>
                                          <p:attrName>ppt_y</p:attrName>
                                        </p:attrNameLst>
                                      </p:cBhvr>
                                      <p:tavLst>
                                        <p:tav tm="0">
                                          <p:val>
                                            <p:strVal val="1+#ppt_h/2"/>
                                          </p:val>
                                        </p:tav>
                                        <p:tav tm="100000">
                                          <p:val>
                                            <p:strVal val="#ppt_y"/>
                                          </p:val>
                                        </p:tav>
                                      </p:tavLst>
                                    </p:anim>
                                  </p:childTnLst>
                                </p:cTn>
                              </p:par>
                              <p:par>
                                <p:cTn id="135" presetID="2" presetClass="entr" presetSubtype="4" fill="hold" grpId="0" nodeType="withEffect">
                                  <p:stCondLst>
                                    <p:cond delay="0"/>
                                  </p:stCondLst>
                                  <p:childTnLst>
                                    <p:set>
                                      <p:cBhvr>
                                        <p:cTn id="136" dur="1" fill="hold">
                                          <p:stCondLst>
                                            <p:cond delay="0"/>
                                          </p:stCondLst>
                                        </p:cTn>
                                        <p:tgtEl>
                                          <p:spTgt spid="39"/>
                                        </p:tgtEl>
                                        <p:attrNameLst>
                                          <p:attrName>style.visibility</p:attrName>
                                        </p:attrNameLst>
                                      </p:cBhvr>
                                      <p:to>
                                        <p:strVal val="visible"/>
                                      </p:to>
                                    </p:set>
                                    <p:anim calcmode="lin" valueType="num">
                                      <p:cBhvr additive="base">
                                        <p:cTn id="137" dur="500" fill="hold"/>
                                        <p:tgtEl>
                                          <p:spTgt spid="39"/>
                                        </p:tgtEl>
                                        <p:attrNameLst>
                                          <p:attrName>ppt_x</p:attrName>
                                        </p:attrNameLst>
                                      </p:cBhvr>
                                      <p:tavLst>
                                        <p:tav tm="0">
                                          <p:val>
                                            <p:strVal val="#ppt_x"/>
                                          </p:val>
                                        </p:tav>
                                        <p:tav tm="100000">
                                          <p:val>
                                            <p:strVal val="#ppt_x"/>
                                          </p:val>
                                        </p:tav>
                                      </p:tavLst>
                                    </p:anim>
                                    <p:anim calcmode="lin" valueType="num">
                                      <p:cBhvr additive="base">
                                        <p:cTn id="138" dur="500" fill="hold"/>
                                        <p:tgtEl>
                                          <p:spTgt spid="39"/>
                                        </p:tgtEl>
                                        <p:attrNameLst>
                                          <p:attrName>ppt_y</p:attrName>
                                        </p:attrNameLst>
                                      </p:cBhvr>
                                      <p:tavLst>
                                        <p:tav tm="0">
                                          <p:val>
                                            <p:strVal val="1+#ppt_h/2"/>
                                          </p:val>
                                        </p:tav>
                                        <p:tav tm="100000">
                                          <p:val>
                                            <p:strVal val="#ppt_y"/>
                                          </p:val>
                                        </p:tav>
                                      </p:tavLst>
                                    </p:anim>
                                  </p:childTnLst>
                                </p:cTn>
                              </p:par>
                              <p:par>
                                <p:cTn id="139" presetID="2" presetClass="entr" presetSubtype="4" fill="hold" grpId="0" nodeType="withEffect">
                                  <p:stCondLst>
                                    <p:cond delay="0"/>
                                  </p:stCondLst>
                                  <p:childTnLst>
                                    <p:set>
                                      <p:cBhvr>
                                        <p:cTn id="140" dur="1" fill="hold">
                                          <p:stCondLst>
                                            <p:cond delay="0"/>
                                          </p:stCondLst>
                                        </p:cTn>
                                        <p:tgtEl>
                                          <p:spTgt spid="50"/>
                                        </p:tgtEl>
                                        <p:attrNameLst>
                                          <p:attrName>style.visibility</p:attrName>
                                        </p:attrNameLst>
                                      </p:cBhvr>
                                      <p:to>
                                        <p:strVal val="visible"/>
                                      </p:to>
                                    </p:set>
                                    <p:anim calcmode="lin" valueType="num">
                                      <p:cBhvr additive="base">
                                        <p:cTn id="141" dur="500" fill="hold"/>
                                        <p:tgtEl>
                                          <p:spTgt spid="50"/>
                                        </p:tgtEl>
                                        <p:attrNameLst>
                                          <p:attrName>ppt_x</p:attrName>
                                        </p:attrNameLst>
                                      </p:cBhvr>
                                      <p:tavLst>
                                        <p:tav tm="0">
                                          <p:val>
                                            <p:strVal val="#ppt_x"/>
                                          </p:val>
                                        </p:tav>
                                        <p:tav tm="100000">
                                          <p:val>
                                            <p:strVal val="#ppt_x"/>
                                          </p:val>
                                        </p:tav>
                                      </p:tavLst>
                                    </p:anim>
                                    <p:anim calcmode="lin" valueType="num">
                                      <p:cBhvr additive="base">
                                        <p:cTn id="142" dur="500" fill="hold"/>
                                        <p:tgtEl>
                                          <p:spTgt spid="50"/>
                                        </p:tgtEl>
                                        <p:attrNameLst>
                                          <p:attrName>ppt_y</p:attrName>
                                        </p:attrNameLst>
                                      </p:cBhvr>
                                      <p:tavLst>
                                        <p:tav tm="0">
                                          <p:val>
                                            <p:strVal val="1+#ppt_h/2"/>
                                          </p:val>
                                        </p:tav>
                                        <p:tav tm="100000">
                                          <p:val>
                                            <p:strVal val="#ppt_y"/>
                                          </p:val>
                                        </p:tav>
                                      </p:tavLst>
                                    </p:anim>
                                  </p:childTnLst>
                                </p:cTn>
                              </p:par>
                              <p:par>
                                <p:cTn id="143" presetID="2" presetClass="entr" presetSubtype="4" fill="hold" grpId="0" nodeType="with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additive="base">
                                        <p:cTn id="145" dur="500" fill="hold"/>
                                        <p:tgtEl>
                                          <p:spTgt spid="51"/>
                                        </p:tgtEl>
                                        <p:attrNameLst>
                                          <p:attrName>ppt_x</p:attrName>
                                        </p:attrNameLst>
                                      </p:cBhvr>
                                      <p:tavLst>
                                        <p:tav tm="0">
                                          <p:val>
                                            <p:strVal val="#ppt_x"/>
                                          </p:val>
                                        </p:tav>
                                        <p:tav tm="100000">
                                          <p:val>
                                            <p:strVal val="#ppt_x"/>
                                          </p:val>
                                        </p:tav>
                                      </p:tavLst>
                                    </p:anim>
                                    <p:anim calcmode="lin" valueType="num">
                                      <p:cBhvr additive="base">
                                        <p:cTn id="146" dur="500" fill="hold"/>
                                        <p:tgtEl>
                                          <p:spTgt spid="51"/>
                                        </p:tgtEl>
                                        <p:attrNameLst>
                                          <p:attrName>ppt_y</p:attrName>
                                        </p:attrNameLst>
                                      </p:cBhvr>
                                      <p:tavLst>
                                        <p:tav tm="0">
                                          <p:val>
                                            <p:strVal val="1+#ppt_h/2"/>
                                          </p:val>
                                        </p:tav>
                                        <p:tav tm="100000">
                                          <p:val>
                                            <p:strVal val="#ppt_y"/>
                                          </p:val>
                                        </p:tav>
                                      </p:tavLst>
                                    </p:anim>
                                  </p:childTnLst>
                                </p:cTn>
                              </p:par>
                              <p:par>
                                <p:cTn id="147" presetID="2" presetClass="entr" presetSubtype="4" fill="hold" grpId="0" nodeType="withEffect">
                                  <p:stCondLst>
                                    <p:cond delay="0"/>
                                  </p:stCondLst>
                                  <p:childTnLst>
                                    <p:set>
                                      <p:cBhvr>
                                        <p:cTn id="148" dur="1" fill="hold">
                                          <p:stCondLst>
                                            <p:cond delay="0"/>
                                          </p:stCondLst>
                                        </p:cTn>
                                        <p:tgtEl>
                                          <p:spTgt spid="52"/>
                                        </p:tgtEl>
                                        <p:attrNameLst>
                                          <p:attrName>style.visibility</p:attrName>
                                        </p:attrNameLst>
                                      </p:cBhvr>
                                      <p:to>
                                        <p:strVal val="visible"/>
                                      </p:to>
                                    </p:set>
                                    <p:anim calcmode="lin" valueType="num">
                                      <p:cBhvr additive="base">
                                        <p:cTn id="149" dur="500" fill="hold"/>
                                        <p:tgtEl>
                                          <p:spTgt spid="52"/>
                                        </p:tgtEl>
                                        <p:attrNameLst>
                                          <p:attrName>ppt_x</p:attrName>
                                        </p:attrNameLst>
                                      </p:cBhvr>
                                      <p:tavLst>
                                        <p:tav tm="0">
                                          <p:val>
                                            <p:strVal val="#ppt_x"/>
                                          </p:val>
                                        </p:tav>
                                        <p:tav tm="100000">
                                          <p:val>
                                            <p:strVal val="#ppt_x"/>
                                          </p:val>
                                        </p:tav>
                                      </p:tavLst>
                                    </p:anim>
                                    <p:anim calcmode="lin" valueType="num">
                                      <p:cBhvr additive="base">
                                        <p:cTn id="150" dur="500" fill="hold"/>
                                        <p:tgtEl>
                                          <p:spTgt spid="52"/>
                                        </p:tgtEl>
                                        <p:attrNameLst>
                                          <p:attrName>ppt_y</p:attrName>
                                        </p:attrNameLst>
                                      </p:cBhvr>
                                      <p:tavLst>
                                        <p:tav tm="0">
                                          <p:val>
                                            <p:strVal val="1+#ppt_h/2"/>
                                          </p:val>
                                        </p:tav>
                                        <p:tav tm="100000">
                                          <p:val>
                                            <p:strVal val="#ppt_y"/>
                                          </p:val>
                                        </p:tav>
                                      </p:tavLst>
                                    </p:anim>
                                  </p:childTnLst>
                                </p:cTn>
                              </p:par>
                              <p:par>
                                <p:cTn id="151" presetID="2" presetClass="entr" presetSubtype="4" fill="hold" grpId="0" nodeType="withEffect">
                                  <p:stCondLst>
                                    <p:cond delay="0"/>
                                  </p:stCondLst>
                                  <p:childTnLst>
                                    <p:set>
                                      <p:cBhvr>
                                        <p:cTn id="152" dur="1" fill="hold">
                                          <p:stCondLst>
                                            <p:cond delay="0"/>
                                          </p:stCondLst>
                                        </p:cTn>
                                        <p:tgtEl>
                                          <p:spTgt spid="53"/>
                                        </p:tgtEl>
                                        <p:attrNameLst>
                                          <p:attrName>style.visibility</p:attrName>
                                        </p:attrNameLst>
                                      </p:cBhvr>
                                      <p:to>
                                        <p:strVal val="visible"/>
                                      </p:to>
                                    </p:set>
                                    <p:anim calcmode="lin" valueType="num">
                                      <p:cBhvr additive="base">
                                        <p:cTn id="153" dur="500" fill="hold"/>
                                        <p:tgtEl>
                                          <p:spTgt spid="53"/>
                                        </p:tgtEl>
                                        <p:attrNameLst>
                                          <p:attrName>ppt_x</p:attrName>
                                        </p:attrNameLst>
                                      </p:cBhvr>
                                      <p:tavLst>
                                        <p:tav tm="0">
                                          <p:val>
                                            <p:strVal val="#ppt_x"/>
                                          </p:val>
                                        </p:tav>
                                        <p:tav tm="100000">
                                          <p:val>
                                            <p:strVal val="#ppt_x"/>
                                          </p:val>
                                        </p:tav>
                                      </p:tavLst>
                                    </p:anim>
                                    <p:anim calcmode="lin" valueType="num">
                                      <p:cBhvr additive="base">
                                        <p:cTn id="154" dur="500" fill="hold"/>
                                        <p:tgtEl>
                                          <p:spTgt spid="53"/>
                                        </p:tgtEl>
                                        <p:attrNameLst>
                                          <p:attrName>ppt_y</p:attrName>
                                        </p:attrNameLst>
                                      </p:cBhvr>
                                      <p:tavLst>
                                        <p:tav tm="0">
                                          <p:val>
                                            <p:strVal val="1+#ppt_h/2"/>
                                          </p:val>
                                        </p:tav>
                                        <p:tav tm="100000">
                                          <p:val>
                                            <p:strVal val="#ppt_y"/>
                                          </p:val>
                                        </p:tav>
                                      </p:tavLst>
                                    </p:anim>
                                  </p:childTnLst>
                                </p:cTn>
                              </p:par>
                              <p:par>
                                <p:cTn id="155" presetID="2" presetClass="entr" presetSubtype="4" fill="hold" grpId="0" nodeType="withEffect">
                                  <p:stCondLst>
                                    <p:cond delay="0"/>
                                  </p:stCondLst>
                                  <p:childTnLst>
                                    <p:set>
                                      <p:cBhvr>
                                        <p:cTn id="156" dur="1" fill="hold">
                                          <p:stCondLst>
                                            <p:cond delay="0"/>
                                          </p:stCondLst>
                                        </p:cTn>
                                        <p:tgtEl>
                                          <p:spTgt spid="54"/>
                                        </p:tgtEl>
                                        <p:attrNameLst>
                                          <p:attrName>style.visibility</p:attrName>
                                        </p:attrNameLst>
                                      </p:cBhvr>
                                      <p:to>
                                        <p:strVal val="visible"/>
                                      </p:to>
                                    </p:set>
                                    <p:anim calcmode="lin" valueType="num">
                                      <p:cBhvr additive="base">
                                        <p:cTn id="157" dur="500" fill="hold"/>
                                        <p:tgtEl>
                                          <p:spTgt spid="54"/>
                                        </p:tgtEl>
                                        <p:attrNameLst>
                                          <p:attrName>ppt_x</p:attrName>
                                        </p:attrNameLst>
                                      </p:cBhvr>
                                      <p:tavLst>
                                        <p:tav tm="0">
                                          <p:val>
                                            <p:strVal val="#ppt_x"/>
                                          </p:val>
                                        </p:tav>
                                        <p:tav tm="100000">
                                          <p:val>
                                            <p:strVal val="#ppt_x"/>
                                          </p:val>
                                        </p:tav>
                                      </p:tavLst>
                                    </p:anim>
                                    <p:anim calcmode="lin" valueType="num">
                                      <p:cBhvr additive="base">
                                        <p:cTn id="158"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14" grpId="0" animBg="1"/>
      <p:bldP spid="15" grpId="0" animBg="1"/>
      <p:bldP spid="16" grpId="0" animBg="1"/>
      <p:bldP spid="17" grpId="0" animBg="1"/>
      <p:bldP spid="18" grpId="0" animBg="1"/>
      <p:bldP spid="21" grpId="0" animBg="1"/>
      <p:bldP spid="22"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9" grpId="0" animBg="1"/>
      <p:bldP spid="42" grpId="0" animBg="1"/>
      <p:bldP spid="43" grpId="0" animBg="1"/>
      <p:bldP spid="44" grpId="0" animBg="1"/>
      <p:bldP spid="45" grpId="0" animBg="1"/>
      <p:bldP spid="46" grpId="0" animBg="1"/>
      <p:bldP spid="47" grpId="0" animBg="1"/>
      <p:bldP spid="41" grpId="0" animBg="1"/>
      <p:bldP spid="48" grpId="0" animBg="1"/>
      <p:bldP spid="49" grpId="0" animBg="1"/>
      <p:bldP spid="50" grpId="0" animBg="1"/>
      <p:bldP spid="51" grpId="0" animBg="1"/>
      <p:bldP spid="52" grpId="0" animBg="1"/>
      <p:bldP spid="53" grpId="0" animBg="1"/>
      <p:bldP spid="5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Working groups</a:t>
            </a:r>
            <a:endParaRPr lang="en-GB" dirty="0"/>
          </a:p>
        </p:txBody>
      </p:sp>
    </p:spTree>
    <p:extLst>
      <p:ext uri="{BB962C8B-B14F-4D97-AF65-F5344CB8AC3E}">
        <p14:creationId xmlns:p14="http://schemas.microsoft.com/office/powerpoint/2010/main" val="40845378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72887" y="261313"/>
            <a:ext cx="10515600" cy="782357"/>
          </a:xfrm>
        </p:spPr>
        <p:txBody>
          <a:bodyPr/>
          <a:lstStyle/>
          <a:p>
            <a:r>
              <a:rPr lang="en-GB" dirty="0" smtClean="0">
                <a:solidFill>
                  <a:srgbClr val="0070C0"/>
                </a:solidFill>
              </a:rPr>
              <a:t>Working Groups </a:t>
            </a:r>
            <a:r>
              <a:rPr lang="en-GB" dirty="0">
                <a:solidFill>
                  <a:srgbClr val="0070C0"/>
                </a:solidFill>
              </a:rPr>
              <a:t>– Update</a:t>
            </a:r>
            <a:endParaRPr lang="en-GB" dirty="0">
              <a:solidFill>
                <a:srgbClr val="FF0000"/>
              </a:solidFill>
            </a:endParaRPr>
          </a:p>
        </p:txBody>
      </p:sp>
      <p:sp>
        <p:nvSpPr>
          <p:cNvPr id="29" name="Rounded Rectangle 28"/>
          <p:cNvSpPr/>
          <p:nvPr/>
        </p:nvSpPr>
        <p:spPr>
          <a:xfrm>
            <a:off x="972887" y="1483985"/>
            <a:ext cx="7343336" cy="7168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400" b="0" i="0" u="none" strike="noStrike" kern="1200" cap="none" spc="0" normalizeH="0" baseline="0" noProof="0" dirty="0" smtClean="0">
                <a:ln>
                  <a:noFill/>
                </a:ln>
                <a:solidFill>
                  <a:srgbClr val="0070C0"/>
                </a:solidFill>
                <a:effectLst/>
                <a:uLnTx/>
                <a:uFillTx/>
                <a:latin typeface="Arial"/>
                <a:ea typeface="+mn-ea"/>
                <a:cs typeface="+mn-cs"/>
              </a:rPr>
              <a:t>Progress since last</a:t>
            </a:r>
            <a:r>
              <a:rPr kumimoji="0" lang="en-IE" sz="2400" b="0" i="0" u="none" strike="noStrike" kern="1200" cap="none" spc="0" normalizeH="0" noProof="0" dirty="0" smtClean="0">
                <a:ln>
                  <a:noFill/>
                </a:ln>
                <a:solidFill>
                  <a:srgbClr val="0070C0"/>
                </a:solidFill>
                <a:effectLst/>
                <a:uLnTx/>
                <a:uFillTx/>
                <a:latin typeface="Arial"/>
                <a:ea typeface="+mn-ea"/>
                <a:cs typeface="+mn-cs"/>
              </a:rPr>
              <a:t> CG meeting (6 January) </a:t>
            </a:r>
            <a:endParaRPr kumimoji="0" lang="en-IE" sz="2400" b="0" i="0" u="none" strike="noStrike" kern="1200" cap="none" spc="0" normalizeH="0" baseline="0" noProof="0" dirty="0" smtClean="0">
              <a:ln>
                <a:noFill/>
              </a:ln>
              <a:solidFill>
                <a:srgbClr val="0070C0"/>
              </a:solidFill>
              <a:effectLst/>
              <a:uLnTx/>
              <a:uFillTx/>
              <a:latin typeface="Arial"/>
              <a:ea typeface="+mn-ea"/>
              <a:cs typeface="+mn-cs"/>
            </a:endParaRPr>
          </a:p>
        </p:txBody>
      </p:sp>
      <p:sp>
        <p:nvSpPr>
          <p:cNvPr id="30" name="Rounded Rectangle 29"/>
          <p:cNvSpPr/>
          <p:nvPr/>
        </p:nvSpPr>
        <p:spPr>
          <a:xfrm>
            <a:off x="1584831" y="2056228"/>
            <a:ext cx="9291711" cy="21915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342900" marR="0" lvl="0" indent="-342900" algn="l" defTabSz="914400" rtl="0" eaLnBrk="1" fontAlgn="auto" latinLnBrk="0" hangingPunct="1">
              <a:lnSpc>
                <a:spcPct val="100000"/>
              </a:lnSpc>
              <a:spcBef>
                <a:spcPts val="0"/>
              </a:spcBef>
              <a:spcAft>
                <a:spcPts val="0"/>
              </a:spcAft>
              <a:buClr>
                <a:srgbClr val="00B050"/>
              </a:buClr>
              <a:buSzTx/>
              <a:buFont typeface="Wingdings" panose="05000000000000000000" pitchFamily="2" charset="2"/>
              <a:buChar char="ü"/>
              <a:tabLst/>
              <a:defRPr/>
            </a:pPr>
            <a:r>
              <a:rPr kumimoji="0" lang="fr-BE" sz="2000" b="0" i="0" u="none" strike="noStrike" kern="1200" cap="none" spc="0" normalizeH="0" baseline="0" noProof="0" dirty="0" smtClean="0">
                <a:ln>
                  <a:noFill/>
                </a:ln>
                <a:solidFill>
                  <a:srgbClr val="4D4D4D">
                    <a:lumMod val="50000"/>
                  </a:srgbClr>
                </a:solidFill>
                <a:effectLst/>
                <a:uLnTx/>
                <a:uFillTx/>
                <a:latin typeface="Arial"/>
                <a:ea typeface="+mn-ea"/>
                <a:cs typeface="+mn-cs"/>
              </a:rPr>
              <a:t>WG</a:t>
            </a:r>
            <a:r>
              <a:rPr kumimoji="0" lang="fr-BE" sz="2000" b="0" i="0" u="none" strike="noStrike" kern="1200" cap="none" spc="0" normalizeH="0" noProof="0" dirty="0" smtClean="0">
                <a:ln>
                  <a:noFill/>
                </a:ln>
                <a:solidFill>
                  <a:srgbClr val="4D4D4D">
                    <a:lumMod val="50000"/>
                  </a:srgbClr>
                </a:solidFill>
                <a:effectLst/>
                <a:uLnTx/>
                <a:uFillTx/>
                <a:latin typeface="Arial"/>
                <a:ea typeface="+mn-ea"/>
                <a:cs typeface="+mn-cs"/>
              </a:rPr>
              <a:t> meeting #3 </a:t>
            </a:r>
            <a:r>
              <a:rPr kumimoji="0" lang="fr-BE" sz="2000" b="0" i="0" u="none" strike="noStrike" kern="1200" cap="none" spc="0" normalizeH="0" noProof="0" dirty="0" err="1" smtClean="0">
                <a:ln>
                  <a:noFill/>
                </a:ln>
                <a:solidFill>
                  <a:srgbClr val="4D4D4D">
                    <a:lumMod val="50000"/>
                  </a:srgbClr>
                </a:solidFill>
                <a:effectLst/>
                <a:uLnTx/>
                <a:uFillTx/>
                <a:latin typeface="Arial"/>
                <a:ea typeface="+mn-ea"/>
                <a:cs typeface="+mn-cs"/>
              </a:rPr>
              <a:t>ongoing</a:t>
            </a:r>
            <a:r>
              <a:rPr kumimoji="0" lang="fr-BE" sz="2000" b="0" i="0" u="none" strike="noStrike" kern="1200" cap="none" spc="0" normalizeH="0" noProof="0" dirty="0" smtClean="0">
                <a:ln>
                  <a:noFill/>
                </a:ln>
                <a:solidFill>
                  <a:srgbClr val="4D4D4D">
                    <a:lumMod val="50000"/>
                  </a:srgbClr>
                </a:solidFill>
                <a:effectLst/>
                <a:uLnTx/>
                <a:uFillTx/>
                <a:latin typeface="Arial"/>
                <a:ea typeface="+mn-ea"/>
                <a:cs typeface="+mn-cs"/>
              </a:rPr>
              <a:t> </a:t>
            </a:r>
            <a:r>
              <a:rPr kumimoji="0" lang="fr-BE" sz="2000" b="0" i="0" u="none" strike="noStrike" kern="1200" cap="none" spc="0" normalizeH="0" noProof="0" dirty="0" err="1" smtClean="0">
                <a:ln>
                  <a:noFill/>
                </a:ln>
                <a:solidFill>
                  <a:srgbClr val="4D4D4D">
                    <a:lumMod val="50000"/>
                  </a:srgbClr>
                </a:solidFill>
                <a:effectLst/>
                <a:uLnTx/>
                <a:uFillTx/>
                <a:latin typeface="Arial"/>
                <a:ea typeface="+mn-ea"/>
                <a:cs typeface="+mn-cs"/>
              </a:rPr>
              <a:t>this</a:t>
            </a:r>
            <a:r>
              <a:rPr kumimoji="0" lang="fr-BE" sz="2000" b="0" i="0" u="none" strike="noStrike" kern="1200" cap="none" spc="0" normalizeH="0" noProof="0" dirty="0" smtClean="0">
                <a:ln>
                  <a:noFill/>
                </a:ln>
                <a:solidFill>
                  <a:srgbClr val="4D4D4D">
                    <a:lumMod val="50000"/>
                  </a:srgbClr>
                </a:solidFill>
                <a:effectLst/>
                <a:uLnTx/>
                <a:uFillTx/>
                <a:latin typeface="Arial"/>
                <a:ea typeface="+mn-ea"/>
                <a:cs typeface="+mn-cs"/>
              </a:rPr>
              <a:t> </a:t>
            </a:r>
            <a:r>
              <a:rPr kumimoji="0" lang="fr-BE" sz="2000" b="0" i="0" u="none" strike="noStrike" kern="1200" cap="none" spc="0" normalizeH="0" noProof="0" dirty="0" err="1" smtClean="0">
                <a:ln>
                  <a:noFill/>
                </a:ln>
                <a:solidFill>
                  <a:srgbClr val="4D4D4D">
                    <a:lumMod val="50000"/>
                  </a:srgbClr>
                </a:solidFill>
                <a:effectLst/>
                <a:uLnTx/>
                <a:uFillTx/>
                <a:latin typeface="Arial"/>
                <a:ea typeface="+mn-ea"/>
                <a:cs typeface="+mn-cs"/>
              </a:rPr>
              <a:t>week</a:t>
            </a:r>
            <a:endParaRPr kumimoji="0" lang="fr-BE" sz="2000" b="0" i="0" u="none" strike="noStrike" kern="1200" cap="none" spc="0" normalizeH="0" baseline="0" noProof="0" dirty="0" smtClean="0">
              <a:ln>
                <a:noFill/>
              </a:ln>
              <a:solidFill>
                <a:srgbClr val="4D4D4D">
                  <a:lumMod val="50000"/>
                </a:srgbClr>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
                <a:srgbClr val="00B050"/>
              </a:buClr>
              <a:buSzTx/>
              <a:buFont typeface="Wingdings" panose="05000000000000000000" pitchFamily="2" charset="2"/>
              <a:buChar char="ü"/>
              <a:tabLst/>
              <a:defRPr/>
            </a:pPr>
            <a:r>
              <a:rPr kumimoji="0" lang="fr-BE" sz="2000" b="0" i="0" u="none" strike="noStrike" kern="1200" cap="none" spc="0" normalizeH="0" baseline="0" noProof="0" dirty="0" smtClean="0">
                <a:ln>
                  <a:noFill/>
                </a:ln>
                <a:solidFill>
                  <a:srgbClr val="4D4D4D">
                    <a:lumMod val="50000"/>
                  </a:srgbClr>
                </a:solidFill>
                <a:effectLst/>
                <a:uLnTx/>
                <a:uFillTx/>
                <a:latin typeface="Arial"/>
                <a:ea typeface="+mn-ea"/>
                <a:cs typeface="+mn-cs"/>
              </a:rPr>
              <a:t>Validation of all speakers, </a:t>
            </a:r>
            <a:r>
              <a:rPr kumimoji="0" lang="fr-BE" sz="2000" b="0" i="0" u="none" strike="noStrike" kern="1200" cap="none" spc="0" normalizeH="0" baseline="0" noProof="0" dirty="0" err="1" smtClean="0">
                <a:ln>
                  <a:noFill/>
                </a:ln>
                <a:solidFill>
                  <a:srgbClr val="4D4D4D">
                    <a:lumMod val="50000"/>
                  </a:srgbClr>
                </a:solidFill>
                <a:effectLst/>
                <a:uLnTx/>
                <a:uFillTx/>
                <a:latin typeface="Arial"/>
                <a:ea typeface="+mn-ea"/>
                <a:cs typeface="+mn-cs"/>
              </a:rPr>
              <a:t>moderators</a:t>
            </a:r>
            <a:r>
              <a:rPr kumimoji="0" lang="fr-BE" sz="2000" b="0" i="0" u="none" strike="noStrike" kern="1200" cap="none" spc="0" normalizeH="0" baseline="0" noProof="0" dirty="0" smtClean="0">
                <a:ln>
                  <a:noFill/>
                </a:ln>
                <a:solidFill>
                  <a:srgbClr val="4D4D4D">
                    <a:lumMod val="50000"/>
                  </a:srgbClr>
                </a:solidFill>
                <a:effectLst/>
                <a:uLnTx/>
                <a:uFillTx/>
                <a:latin typeface="Arial"/>
                <a:ea typeface="+mn-ea"/>
                <a:cs typeface="+mn-cs"/>
              </a:rPr>
              <a:t> and topics</a:t>
            </a:r>
            <a:r>
              <a:rPr kumimoji="0" lang="fr-BE" sz="2000" b="0" i="0" u="none" strike="noStrike" kern="1200" cap="none" spc="0" normalizeH="0" noProof="0" dirty="0" smtClean="0">
                <a:ln>
                  <a:noFill/>
                </a:ln>
                <a:solidFill>
                  <a:srgbClr val="4D4D4D">
                    <a:lumMod val="50000"/>
                  </a:srgbClr>
                </a:solidFill>
                <a:effectLst/>
                <a:uLnTx/>
                <a:uFillTx/>
                <a:latin typeface="Arial"/>
                <a:ea typeface="+mn-ea"/>
                <a:cs typeface="+mn-cs"/>
              </a:rPr>
              <a:t> for HLP</a:t>
            </a:r>
          </a:p>
          <a:p>
            <a:pPr marL="342900" marR="0" lvl="0" indent="-342900" algn="l" defTabSz="914400" rtl="0" eaLnBrk="1" fontAlgn="auto" latinLnBrk="0" hangingPunct="1">
              <a:lnSpc>
                <a:spcPct val="100000"/>
              </a:lnSpc>
              <a:spcBef>
                <a:spcPts val="0"/>
              </a:spcBef>
              <a:spcAft>
                <a:spcPts val="0"/>
              </a:spcAft>
              <a:buClr>
                <a:srgbClr val="00B050"/>
              </a:buClr>
              <a:buSzTx/>
              <a:buFont typeface="Wingdings" panose="05000000000000000000" pitchFamily="2" charset="2"/>
              <a:buChar char="ü"/>
              <a:tabLst/>
              <a:defRPr/>
            </a:pPr>
            <a:r>
              <a:rPr lang="fr-BE" sz="2000" noProof="0" dirty="0" smtClean="0">
                <a:solidFill>
                  <a:srgbClr val="4D4D4D">
                    <a:lumMod val="50000"/>
                  </a:srgbClr>
                </a:solidFill>
                <a:latin typeface="Arial"/>
              </a:rPr>
              <a:t>Start of </a:t>
            </a:r>
            <a:r>
              <a:rPr lang="fr-BE" sz="2000" noProof="0" dirty="0" err="1" smtClean="0">
                <a:solidFill>
                  <a:srgbClr val="4D4D4D">
                    <a:lumMod val="50000"/>
                  </a:srgbClr>
                </a:solidFill>
                <a:latin typeface="Arial"/>
              </a:rPr>
              <a:t>process</a:t>
            </a:r>
            <a:r>
              <a:rPr lang="fr-BE" sz="2000" noProof="0" dirty="0" smtClean="0">
                <a:solidFill>
                  <a:srgbClr val="4D4D4D">
                    <a:lumMod val="50000"/>
                  </a:srgbClr>
                </a:solidFill>
                <a:latin typeface="Arial"/>
              </a:rPr>
              <a:t> for Business </a:t>
            </a:r>
            <a:r>
              <a:rPr lang="fr-BE" sz="2000" noProof="0" dirty="0" err="1" smtClean="0">
                <a:solidFill>
                  <a:srgbClr val="4D4D4D">
                    <a:lumMod val="50000"/>
                  </a:srgbClr>
                </a:solidFill>
                <a:latin typeface="Arial"/>
              </a:rPr>
              <a:t>Declaration</a:t>
            </a:r>
            <a:endParaRPr lang="fr-BE" sz="2000" noProof="0" dirty="0" smtClean="0">
              <a:solidFill>
                <a:srgbClr val="4D4D4D">
                  <a:lumMod val="50000"/>
                </a:srgbClr>
              </a:solidFill>
              <a:latin typeface="Arial"/>
            </a:endParaRPr>
          </a:p>
          <a:p>
            <a:pPr marL="342900" marR="0" lvl="0" indent="-342900" algn="l" defTabSz="914400" rtl="0" eaLnBrk="1" fontAlgn="auto" latinLnBrk="0" hangingPunct="1">
              <a:lnSpc>
                <a:spcPct val="100000"/>
              </a:lnSpc>
              <a:spcBef>
                <a:spcPts val="0"/>
              </a:spcBef>
              <a:spcAft>
                <a:spcPts val="0"/>
              </a:spcAft>
              <a:buClr>
                <a:srgbClr val="00B050"/>
              </a:buClr>
              <a:buSzTx/>
              <a:buFont typeface="Wingdings" panose="05000000000000000000" pitchFamily="2" charset="2"/>
              <a:buChar char="ü"/>
              <a:tabLst/>
              <a:defRPr/>
            </a:pPr>
            <a:r>
              <a:rPr lang="fr-BE" sz="2000" noProof="0" dirty="0" smtClean="0">
                <a:solidFill>
                  <a:srgbClr val="4D4D4D">
                    <a:lumMod val="50000"/>
                  </a:srgbClr>
                </a:solidFill>
                <a:latin typeface="Arial"/>
              </a:rPr>
              <a:t>Discussion </a:t>
            </a:r>
            <a:r>
              <a:rPr lang="fr-BE" sz="2000" noProof="0" dirty="0" err="1" smtClean="0">
                <a:solidFill>
                  <a:srgbClr val="4D4D4D">
                    <a:lumMod val="50000"/>
                  </a:srgbClr>
                </a:solidFill>
                <a:latin typeface="Arial"/>
              </a:rPr>
              <a:t>with</a:t>
            </a:r>
            <a:r>
              <a:rPr lang="fr-BE" sz="2000" noProof="0" dirty="0" smtClean="0">
                <a:solidFill>
                  <a:srgbClr val="4D4D4D">
                    <a:lumMod val="50000"/>
                  </a:srgbClr>
                </a:solidFill>
                <a:latin typeface="Arial"/>
              </a:rPr>
              <a:t> WG </a:t>
            </a:r>
            <a:r>
              <a:rPr lang="fr-BE" sz="2000" noProof="0" dirty="0" err="1" smtClean="0">
                <a:solidFill>
                  <a:srgbClr val="4D4D4D">
                    <a:lumMod val="50000"/>
                  </a:srgbClr>
                </a:solidFill>
                <a:latin typeface="Arial"/>
              </a:rPr>
              <a:t>members</a:t>
            </a:r>
            <a:r>
              <a:rPr lang="fr-BE" sz="2000" noProof="0" dirty="0" smtClean="0">
                <a:solidFill>
                  <a:srgbClr val="4D4D4D">
                    <a:lumMod val="50000"/>
                  </a:srgbClr>
                </a:solidFill>
                <a:latin typeface="Arial"/>
              </a:rPr>
              <a:t> </a:t>
            </a:r>
            <a:r>
              <a:rPr lang="fr-BE" sz="2000" noProof="0" dirty="0" err="1" smtClean="0">
                <a:solidFill>
                  <a:srgbClr val="4D4D4D">
                    <a:lumMod val="50000"/>
                  </a:srgbClr>
                </a:solidFill>
                <a:latin typeface="Arial"/>
              </a:rPr>
              <a:t>regarding</a:t>
            </a:r>
            <a:r>
              <a:rPr lang="fr-BE" sz="2000" noProof="0" dirty="0" smtClean="0">
                <a:solidFill>
                  <a:srgbClr val="4D4D4D">
                    <a:lumMod val="50000"/>
                  </a:srgbClr>
                </a:solidFill>
                <a:latin typeface="Arial"/>
              </a:rPr>
              <a:t> online </a:t>
            </a:r>
            <a:r>
              <a:rPr lang="fr-BE" sz="2000" noProof="0" dirty="0" err="1" smtClean="0">
                <a:solidFill>
                  <a:srgbClr val="4D4D4D">
                    <a:lumMod val="50000"/>
                  </a:srgbClr>
                </a:solidFill>
                <a:latin typeface="Arial"/>
              </a:rPr>
              <a:t>events</a:t>
            </a:r>
            <a:r>
              <a:rPr lang="fr-BE" sz="2000" noProof="0" dirty="0" smtClean="0">
                <a:solidFill>
                  <a:srgbClr val="4D4D4D">
                    <a:lumMod val="50000"/>
                  </a:srgbClr>
                </a:solidFill>
                <a:latin typeface="Arial"/>
              </a:rPr>
              <a:t>, B2B/B2G, signature </a:t>
            </a:r>
            <a:r>
              <a:rPr lang="fr-BE" sz="2000" noProof="0" dirty="0" err="1" smtClean="0">
                <a:solidFill>
                  <a:srgbClr val="4D4D4D">
                    <a:lumMod val="50000"/>
                  </a:srgbClr>
                </a:solidFill>
                <a:latin typeface="Arial"/>
              </a:rPr>
              <a:t>ceremonies</a:t>
            </a:r>
            <a:endParaRPr lang="fr-BE" sz="2000" noProof="0" dirty="0" smtClean="0">
              <a:solidFill>
                <a:srgbClr val="4D4D4D">
                  <a:lumMod val="50000"/>
                </a:srgbClr>
              </a:solidFill>
              <a:latin typeface="Arial"/>
            </a:endParaRPr>
          </a:p>
          <a:p>
            <a:pPr marL="342900" marR="0" lvl="0" indent="-342900" algn="l" defTabSz="914400" rtl="0" eaLnBrk="1" fontAlgn="auto" latinLnBrk="0" hangingPunct="1">
              <a:lnSpc>
                <a:spcPct val="100000"/>
              </a:lnSpc>
              <a:spcBef>
                <a:spcPts val="0"/>
              </a:spcBef>
              <a:spcAft>
                <a:spcPts val="0"/>
              </a:spcAft>
              <a:buClr>
                <a:srgbClr val="00B050"/>
              </a:buClr>
              <a:buSzTx/>
              <a:buFont typeface="Wingdings" panose="05000000000000000000" pitchFamily="2" charset="2"/>
              <a:buChar char="ü"/>
              <a:tabLst/>
              <a:defRPr/>
            </a:pPr>
            <a:endParaRPr kumimoji="0" lang="fr-BE" sz="2000" b="0" i="0" u="none" strike="noStrike" kern="1200" cap="none" spc="0" normalizeH="0" baseline="0" noProof="0" dirty="0" smtClean="0">
              <a:ln>
                <a:noFill/>
              </a:ln>
              <a:solidFill>
                <a:srgbClr val="4D4D4D">
                  <a:lumMod val="50000"/>
                </a:srgbClr>
              </a:solidFill>
              <a:effectLst/>
              <a:uLnTx/>
              <a:uFillTx/>
              <a:latin typeface="Arial"/>
              <a:ea typeface="+mn-ea"/>
              <a:cs typeface="+mn-cs"/>
            </a:endParaRPr>
          </a:p>
        </p:txBody>
      </p:sp>
      <p:sp>
        <p:nvSpPr>
          <p:cNvPr id="31" name="Rounded Rectangle 30"/>
          <p:cNvSpPr/>
          <p:nvPr/>
        </p:nvSpPr>
        <p:spPr>
          <a:xfrm>
            <a:off x="1068795" y="4273360"/>
            <a:ext cx="7343336" cy="7168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400" b="0" i="0" u="none" strike="noStrike" kern="1200" cap="none" spc="0" normalizeH="0" baseline="0" noProof="0" dirty="0" smtClean="0">
                <a:ln>
                  <a:noFill/>
                </a:ln>
                <a:solidFill>
                  <a:srgbClr val="0070C0"/>
                </a:solidFill>
                <a:effectLst/>
                <a:uLnTx/>
                <a:uFillTx/>
                <a:latin typeface="Arial"/>
                <a:ea typeface="+mn-ea"/>
                <a:cs typeface="+mn-cs"/>
              </a:rPr>
              <a:t>Planned work</a:t>
            </a:r>
          </a:p>
        </p:txBody>
      </p:sp>
      <p:sp>
        <p:nvSpPr>
          <p:cNvPr id="38" name="Rounded Rectangle 37"/>
          <p:cNvSpPr/>
          <p:nvPr/>
        </p:nvSpPr>
        <p:spPr>
          <a:xfrm>
            <a:off x="1695856" y="4990171"/>
            <a:ext cx="9291711" cy="11213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BE" sz="2000" b="0" i="0" u="none" strike="noStrike" kern="1200" cap="none" spc="0" normalizeH="0" baseline="0" noProof="0" dirty="0" smtClean="0">
                <a:ln>
                  <a:noFill/>
                </a:ln>
                <a:solidFill>
                  <a:srgbClr val="4D4D4D">
                    <a:lumMod val="50000"/>
                  </a:srgbClr>
                </a:solidFill>
                <a:effectLst/>
                <a:uLnTx/>
                <a:uFillTx/>
                <a:latin typeface="Arial"/>
                <a:ea typeface="+mn-ea"/>
                <a:cs typeface="+mn-cs"/>
              </a:rPr>
              <a:t>Invitations</a:t>
            </a:r>
            <a:r>
              <a:rPr kumimoji="0" lang="fr-BE" sz="2000" b="0" i="0" u="none" strike="noStrike" kern="1200" cap="none" spc="0" normalizeH="0" noProof="0" dirty="0" smtClean="0">
                <a:ln>
                  <a:noFill/>
                </a:ln>
                <a:solidFill>
                  <a:srgbClr val="4D4D4D">
                    <a:lumMod val="50000"/>
                  </a:srgbClr>
                </a:solidFill>
                <a:effectLst/>
                <a:uLnTx/>
                <a:uFillTx/>
                <a:latin typeface="Arial"/>
                <a:ea typeface="+mn-ea"/>
                <a:cs typeface="+mn-cs"/>
              </a:rPr>
              <a:t> to </a:t>
            </a:r>
            <a:r>
              <a:rPr kumimoji="0" lang="fr-BE" sz="2000" b="0" i="0" u="none" strike="noStrike" kern="1200" cap="none" spc="0" normalizeH="0" noProof="0" dirty="0" err="1" smtClean="0">
                <a:ln>
                  <a:noFill/>
                </a:ln>
                <a:solidFill>
                  <a:srgbClr val="4D4D4D">
                    <a:lumMod val="50000"/>
                  </a:srgbClr>
                </a:solidFill>
                <a:effectLst/>
                <a:uLnTx/>
                <a:uFillTx/>
                <a:latin typeface="Arial"/>
                <a:ea typeface="+mn-ea"/>
                <a:cs typeface="+mn-cs"/>
              </a:rPr>
              <a:t>be</a:t>
            </a:r>
            <a:r>
              <a:rPr kumimoji="0" lang="fr-BE" sz="2000" b="0" i="0" u="none" strike="noStrike" kern="1200" cap="none" spc="0" normalizeH="0" noProof="0" dirty="0" smtClean="0">
                <a:ln>
                  <a:noFill/>
                </a:ln>
                <a:solidFill>
                  <a:srgbClr val="4D4D4D">
                    <a:lumMod val="50000"/>
                  </a:srgbClr>
                </a:solidFill>
                <a:effectLst/>
                <a:uLnTx/>
                <a:uFillTx/>
                <a:latin typeface="Arial"/>
                <a:ea typeface="+mn-ea"/>
                <a:cs typeface="+mn-cs"/>
              </a:rPr>
              <a:t> sent to speakers</a:t>
            </a:r>
            <a:endParaRPr kumimoji="0" lang="fr-BE" sz="2000" b="0" i="0" u="none" strike="noStrike" kern="1200" cap="none" spc="0" normalizeH="0" baseline="0" noProof="0" dirty="0" smtClean="0">
              <a:ln>
                <a:noFill/>
              </a:ln>
              <a:solidFill>
                <a:srgbClr val="4D4D4D">
                  <a:lumMod val="50000"/>
                </a:srgbClr>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BE" sz="2000" noProof="0" dirty="0" err="1" smtClean="0">
                <a:solidFill>
                  <a:srgbClr val="4D4D4D">
                    <a:lumMod val="50000"/>
                  </a:srgbClr>
                </a:solidFill>
                <a:latin typeface="Arial"/>
              </a:rPr>
              <a:t>Preparation</a:t>
            </a:r>
            <a:r>
              <a:rPr lang="fr-BE" sz="2000" noProof="0" dirty="0" smtClean="0">
                <a:solidFill>
                  <a:srgbClr val="4D4D4D">
                    <a:lumMod val="50000"/>
                  </a:srgbClr>
                </a:solidFill>
                <a:latin typeface="Arial"/>
              </a:rPr>
              <a:t> of </a:t>
            </a:r>
            <a:r>
              <a:rPr lang="fr-BE" sz="2000" noProof="0" dirty="0" err="1" smtClean="0">
                <a:solidFill>
                  <a:srgbClr val="4D4D4D">
                    <a:lumMod val="50000"/>
                  </a:srgbClr>
                </a:solidFill>
                <a:latin typeface="Arial"/>
              </a:rPr>
              <a:t>draft</a:t>
            </a:r>
            <a:r>
              <a:rPr lang="fr-BE" sz="2000" noProof="0" dirty="0" smtClean="0">
                <a:solidFill>
                  <a:srgbClr val="4D4D4D">
                    <a:lumMod val="50000"/>
                  </a:srgbClr>
                </a:solidFill>
                <a:latin typeface="Arial"/>
              </a:rPr>
              <a:t> Business </a:t>
            </a:r>
            <a:r>
              <a:rPr lang="fr-BE" sz="2000" noProof="0" dirty="0" err="1" smtClean="0">
                <a:solidFill>
                  <a:srgbClr val="4D4D4D">
                    <a:lumMod val="50000"/>
                  </a:srgbClr>
                </a:solidFill>
                <a:latin typeface="Arial"/>
              </a:rPr>
              <a:t>Declaration</a:t>
            </a:r>
            <a:endParaRPr lang="fr-BE" sz="2000" noProof="0" dirty="0" smtClean="0">
              <a:solidFill>
                <a:srgbClr val="4D4D4D">
                  <a:lumMod val="50000"/>
                </a:srgbClr>
              </a:solidFill>
              <a:latin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BE" sz="2000" dirty="0" err="1" smtClean="0">
                <a:solidFill>
                  <a:srgbClr val="4D4D4D">
                    <a:lumMod val="50000"/>
                  </a:srgbClr>
                </a:solidFill>
                <a:latin typeface="Arial"/>
              </a:rPr>
              <a:t>Preparation</a:t>
            </a:r>
            <a:r>
              <a:rPr lang="fr-BE" sz="2000" dirty="0" smtClean="0">
                <a:solidFill>
                  <a:srgbClr val="4D4D4D">
                    <a:lumMod val="50000"/>
                  </a:srgbClr>
                </a:solidFill>
                <a:latin typeface="Arial"/>
              </a:rPr>
              <a:t> of WG meeting #4</a:t>
            </a:r>
            <a:endParaRPr lang="fr-BE" sz="2000" noProof="0" dirty="0" smtClean="0">
              <a:solidFill>
                <a:srgbClr val="4D4D4D">
                  <a:lumMod val="50000"/>
                </a:srgbClr>
              </a:solidFill>
              <a:latin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E" sz="2400" b="0" i="0" u="none" strike="noStrike" kern="1200" cap="none" spc="0" normalizeH="0" baseline="0" noProof="0" dirty="0" smtClean="0">
              <a:ln>
                <a:noFill/>
              </a:ln>
              <a:solidFill>
                <a:srgbClr val="4D4D4D">
                  <a:lumMod val="50000"/>
                </a:srgbClr>
              </a:solidFill>
              <a:effectLst/>
              <a:uLnTx/>
              <a:uFillTx/>
              <a:latin typeface="Arial"/>
              <a:ea typeface="+mn-ea"/>
              <a:cs typeface="+mn-cs"/>
            </a:endParaRPr>
          </a:p>
        </p:txBody>
      </p:sp>
    </p:spTree>
    <p:extLst>
      <p:ext uri="{BB962C8B-B14F-4D97-AF65-F5344CB8AC3E}">
        <p14:creationId xmlns:p14="http://schemas.microsoft.com/office/powerpoint/2010/main" val="1459753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36893"/>
            <a:ext cx="10515600" cy="580024"/>
          </a:xfrm>
        </p:spPr>
        <p:txBody>
          <a:bodyPr/>
          <a:lstStyle/>
          <a:p>
            <a:r>
              <a:rPr lang="en-US" sz="3600" dirty="0"/>
              <a:t>WG Outputs and Timeline</a:t>
            </a:r>
            <a:r>
              <a:rPr lang="fr-BE" sz="3600" dirty="0">
                <a:solidFill>
                  <a:srgbClr val="FF0000"/>
                </a:solidFill>
              </a:rPr>
              <a:t> </a:t>
            </a:r>
            <a:endParaRPr lang="en-IE" sz="3600" dirty="0">
              <a:solidFill>
                <a:srgbClr val="FF0000"/>
              </a:solidFill>
            </a:endParaRPr>
          </a:p>
        </p:txBody>
      </p:sp>
      <p:sp>
        <p:nvSpPr>
          <p:cNvPr id="9" name="Rounded Rectangle 8"/>
          <p:cNvSpPr/>
          <p:nvPr/>
        </p:nvSpPr>
        <p:spPr>
          <a:xfrm>
            <a:off x="1292255" y="1604722"/>
            <a:ext cx="1407991" cy="385738"/>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100" b="1" i="0" u="none" strike="noStrike" kern="1200" cap="none" spc="0" normalizeH="0" baseline="0" noProof="0" dirty="0">
                <a:ln>
                  <a:noFill/>
                </a:ln>
                <a:solidFill>
                  <a:srgbClr val="FFFFFF"/>
                </a:solidFill>
                <a:effectLst/>
                <a:uLnTx/>
                <a:uFillTx/>
                <a:latin typeface="Arial"/>
                <a:ea typeface="+mn-ea"/>
                <a:cs typeface="+mn-cs"/>
              </a:rPr>
              <a:t>High Level Panel </a:t>
            </a:r>
            <a:endParaRPr kumimoji="0" lang="fr-BE" sz="1100" b="1" i="0" u="none" strike="noStrike" kern="1200" cap="none" spc="0" normalizeH="0" baseline="0" noProof="0" dirty="0">
              <a:ln>
                <a:noFill/>
              </a:ln>
              <a:solidFill>
                <a:srgbClr val="FFFFFF"/>
              </a:solidFill>
              <a:effectLst/>
              <a:uLnTx/>
              <a:uFillTx/>
              <a:latin typeface="Arial"/>
              <a:ea typeface="+mn-ea"/>
              <a:cs typeface="+mn-cs"/>
            </a:endParaRPr>
          </a:p>
        </p:txBody>
      </p:sp>
      <p:sp>
        <p:nvSpPr>
          <p:cNvPr id="16" name="Rounded Rectangle 15"/>
          <p:cNvSpPr/>
          <p:nvPr/>
        </p:nvSpPr>
        <p:spPr>
          <a:xfrm>
            <a:off x="3069771" y="1161079"/>
            <a:ext cx="2433298" cy="301391"/>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400" b="1" i="0" u="none" strike="noStrike" kern="1200" cap="none" spc="0" normalizeH="0" baseline="0" noProof="0" dirty="0">
                <a:ln>
                  <a:noFill/>
                </a:ln>
                <a:solidFill>
                  <a:srgbClr val="FFFFFF"/>
                </a:solidFill>
                <a:effectLst/>
                <a:uLnTx/>
                <a:uFillTx/>
                <a:latin typeface="Arial"/>
                <a:ea typeface="+mn-ea"/>
                <a:cs typeface="+mn-cs"/>
              </a:rPr>
              <a:t>December</a:t>
            </a:r>
            <a:endParaRPr kumimoji="0" lang="fr-BE" sz="1400" b="1" i="0" u="none" strike="noStrike" kern="1200" cap="none" spc="0" normalizeH="0" baseline="0" noProof="0" dirty="0">
              <a:ln>
                <a:noFill/>
              </a:ln>
              <a:solidFill>
                <a:srgbClr val="FFFFFF"/>
              </a:solidFill>
              <a:effectLst/>
              <a:uLnTx/>
              <a:uFillTx/>
              <a:latin typeface="Arial"/>
              <a:ea typeface="+mn-ea"/>
              <a:cs typeface="+mn-cs"/>
            </a:endParaRPr>
          </a:p>
        </p:txBody>
      </p:sp>
      <p:sp>
        <p:nvSpPr>
          <p:cNvPr id="17" name="Rounded Rectangle 16"/>
          <p:cNvSpPr/>
          <p:nvPr/>
        </p:nvSpPr>
        <p:spPr>
          <a:xfrm>
            <a:off x="6011499" y="1170148"/>
            <a:ext cx="2216625" cy="301391"/>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400" b="1" i="0" u="none" strike="noStrike" kern="1200" cap="none" spc="0" normalizeH="0" baseline="0" noProof="0" dirty="0">
                <a:ln>
                  <a:noFill/>
                </a:ln>
                <a:solidFill>
                  <a:srgbClr val="FFFFFF"/>
                </a:solidFill>
                <a:effectLst/>
                <a:uLnTx/>
                <a:uFillTx/>
                <a:latin typeface="Arial"/>
                <a:ea typeface="+mn-ea"/>
                <a:cs typeface="+mn-cs"/>
              </a:rPr>
              <a:t>January 2022</a:t>
            </a:r>
            <a:endParaRPr kumimoji="0" lang="fr-BE" sz="1400" b="1" i="0" u="none" strike="noStrike" kern="1200" cap="none" spc="0" normalizeH="0" baseline="0" noProof="0" dirty="0">
              <a:ln>
                <a:noFill/>
              </a:ln>
              <a:solidFill>
                <a:srgbClr val="FFFFFF"/>
              </a:solidFill>
              <a:effectLst/>
              <a:uLnTx/>
              <a:uFillTx/>
              <a:latin typeface="Arial"/>
              <a:ea typeface="+mn-ea"/>
              <a:cs typeface="+mn-cs"/>
            </a:endParaRPr>
          </a:p>
        </p:txBody>
      </p:sp>
      <p:sp>
        <p:nvSpPr>
          <p:cNvPr id="18" name="Rounded Rectangle 17"/>
          <p:cNvSpPr/>
          <p:nvPr/>
        </p:nvSpPr>
        <p:spPr>
          <a:xfrm>
            <a:off x="8534232" y="1170148"/>
            <a:ext cx="1853450" cy="301391"/>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400" b="1" i="0" u="none" strike="noStrike" kern="1200" cap="none" spc="0" normalizeH="0" baseline="0" noProof="0" dirty="0">
                <a:ln>
                  <a:noFill/>
                </a:ln>
                <a:solidFill>
                  <a:srgbClr val="FFFFFF"/>
                </a:solidFill>
                <a:effectLst/>
                <a:uLnTx/>
                <a:uFillTx/>
                <a:latin typeface="Arial"/>
                <a:ea typeface="+mn-ea"/>
                <a:cs typeface="+mn-cs"/>
              </a:rPr>
              <a:t>February 2022</a:t>
            </a:r>
            <a:endParaRPr kumimoji="0" lang="fr-BE" sz="1400" b="1" i="0" u="none" strike="noStrike" kern="1200" cap="none" spc="0" normalizeH="0" baseline="0" noProof="0" dirty="0">
              <a:ln>
                <a:noFill/>
              </a:ln>
              <a:solidFill>
                <a:srgbClr val="FFFFFF"/>
              </a:solidFill>
              <a:effectLst/>
              <a:uLnTx/>
              <a:uFillTx/>
              <a:latin typeface="Arial"/>
              <a:ea typeface="+mn-ea"/>
              <a:cs typeface="+mn-cs"/>
            </a:endParaRPr>
          </a:p>
        </p:txBody>
      </p:sp>
      <p:cxnSp>
        <p:nvCxnSpPr>
          <p:cNvPr id="20" name="Straight Connector 19"/>
          <p:cNvCxnSpPr/>
          <p:nvPr/>
        </p:nvCxnSpPr>
        <p:spPr>
          <a:xfrm flipH="1">
            <a:off x="5684740" y="1804342"/>
            <a:ext cx="10096" cy="4510463"/>
          </a:xfrm>
          <a:prstGeom prst="line">
            <a:avLst/>
          </a:prstGeom>
          <a:ln w="19050"/>
        </p:spPr>
        <p:style>
          <a:lnRef idx="1">
            <a:schemeClr val="accent6"/>
          </a:lnRef>
          <a:fillRef idx="0">
            <a:schemeClr val="accent6"/>
          </a:fillRef>
          <a:effectRef idx="0">
            <a:schemeClr val="accent6"/>
          </a:effectRef>
          <a:fontRef idx="minor">
            <a:schemeClr val="tx1"/>
          </a:fontRef>
        </p:style>
      </p:cxnSp>
      <p:cxnSp>
        <p:nvCxnSpPr>
          <p:cNvPr id="21" name="Straight Connector 20"/>
          <p:cNvCxnSpPr/>
          <p:nvPr/>
        </p:nvCxnSpPr>
        <p:spPr>
          <a:xfrm flipH="1">
            <a:off x="8432756" y="1811348"/>
            <a:ext cx="6177" cy="4503457"/>
          </a:xfrm>
          <a:prstGeom prst="line">
            <a:avLst/>
          </a:prstGeom>
          <a:ln w="19050"/>
        </p:spPr>
        <p:style>
          <a:lnRef idx="1">
            <a:schemeClr val="accent6"/>
          </a:lnRef>
          <a:fillRef idx="0">
            <a:schemeClr val="accent6"/>
          </a:fillRef>
          <a:effectRef idx="0">
            <a:schemeClr val="accent6"/>
          </a:effectRef>
          <a:fontRef idx="minor">
            <a:schemeClr val="tx1"/>
          </a:fontRef>
        </p:style>
      </p:cxnSp>
      <p:sp>
        <p:nvSpPr>
          <p:cNvPr id="24" name="Notched Right Arrow 23"/>
          <p:cNvSpPr/>
          <p:nvPr/>
        </p:nvSpPr>
        <p:spPr>
          <a:xfrm>
            <a:off x="2908588" y="1659435"/>
            <a:ext cx="7360090" cy="177625"/>
          </a:xfrm>
          <a:prstGeom prst="notched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5" name="TextBox 24"/>
          <p:cNvSpPr txBox="1"/>
          <p:nvPr/>
        </p:nvSpPr>
        <p:spPr>
          <a:xfrm>
            <a:off x="2986456" y="1761167"/>
            <a:ext cx="263480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a:ln>
                  <a:noFill/>
                </a:ln>
                <a:solidFill>
                  <a:srgbClr val="4D4D4D"/>
                </a:solidFill>
                <a:effectLst/>
                <a:uLnTx/>
                <a:uFillTx/>
                <a:latin typeface="Arial"/>
                <a:ea typeface="+mn-ea"/>
                <a:cs typeface="+mn-cs"/>
              </a:rPr>
              <a:t>Topics/Speakers/</a:t>
            </a:r>
            <a:r>
              <a:rPr kumimoji="0" lang="en-US" sz="1200" b="0" i="0" u="none" strike="noStrike" kern="1200" cap="none" spc="0" normalizeH="0" baseline="0" noProof="0" dirty="0">
                <a:ln>
                  <a:noFill/>
                </a:ln>
                <a:solidFill>
                  <a:srgbClr val="4D4D4D"/>
                </a:solidFill>
                <a:effectLst/>
                <a:uLnTx/>
                <a:uFillTx/>
                <a:latin typeface="Arial"/>
                <a:ea typeface="+mn-ea"/>
                <a:cs typeface="+mn-cs"/>
              </a:rPr>
              <a:t>Moderators</a:t>
            </a:r>
            <a:r>
              <a:rPr kumimoji="0" lang="fr-BE" sz="1200" b="0" i="0" u="none" strike="noStrike" kern="1200" cap="none" spc="0" normalizeH="0" baseline="0" noProof="0" dirty="0">
                <a:ln>
                  <a:noFill/>
                </a:ln>
                <a:solidFill>
                  <a:srgbClr val="4D4D4D"/>
                </a:solidFill>
                <a:effectLst/>
                <a:uLnTx/>
                <a:uFillTx/>
                <a:latin typeface="Arial"/>
                <a:ea typeface="+mn-ea"/>
                <a:cs typeface="+mn-cs"/>
              </a:rPr>
              <a:t> </a:t>
            </a:r>
          </a:p>
        </p:txBody>
      </p:sp>
      <p:cxnSp>
        <p:nvCxnSpPr>
          <p:cNvPr id="32" name="Straight Connector 31"/>
          <p:cNvCxnSpPr>
            <a:cxnSpLocks/>
          </p:cNvCxnSpPr>
          <p:nvPr/>
        </p:nvCxnSpPr>
        <p:spPr>
          <a:xfrm>
            <a:off x="4437995" y="1829502"/>
            <a:ext cx="0" cy="365760"/>
          </a:xfrm>
          <a:prstGeom prst="line">
            <a:avLst/>
          </a:prstGeom>
          <a:ln w="38100">
            <a:prstDash val="sysDot"/>
          </a:ln>
        </p:spPr>
        <p:style>
          <a:lnRef idx="3">
            <a:schemeClr val="accent6"/>
          </a:lnRef>
          <a:fillRef idx="0">
            <a:schemeClr val="accent6"/>
          </a:fillRef>
          <a:effectRef idx="2">
            <a:schemeClr val="accent6"/>
          </a:effectRef>
          <a:fontRef idx="minor">
            <a:schemeClr val="tx1"/>
          </a:fontRef>
        </p:style>
      </p:cxnSp>
      <p:sp>
        <p:nvSpPr>
          <p:cNvPr id="36" name="Notched Right Arrow 35"/>
          <p:cNvSpPr/>
          <p:nvPr/>
        </p:nvSpPr>
        <p:spPr>
          <a:xfrm>
            <a:off x="2821182" y="4250538"/>
            <a:ext cx="7406640" cy="173736"/>
          </a:xfrm>
          <a:prstGeom prst="notched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7" name="Rounded Rectangle 8">
            <a:extLst>
              <a:ext uri="{FF2B5EF4-FFF2-40B4-BE49-F238E27FC236}">
                <a16:creationId xmlns:a16="http://schemas.microsoft.com/office/drawing/2014/main" id="{4BFF6AB3-C27C-4C4F-AD37-58894687C771}"/>
              </a:ext>
            </a:extLst>
          </p:cNvPr>
          <p:cNvSpPr/>
          <p:nvPr/>
        </p:nvSpPr>
        <p:spPr>
          <a:xfrm>
            <a:off x="1292254" y="2260793"/>
            <a:ext cx="1407991" cy="385738"/>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050" b="1" i="0" u="none" strike="noStrike" kern="1200" cap="none" spc="0" normalizeH="0" baseline="0" noProof="0" dirty="0">
                <a:ln>
                  <a:noFill/>
                </a:ln>
                <a:solidFill>
                  <a:srgbClr val="FFFFFF"/>
                </a:solidFill>
                <a:effectLst/>
                <a:uLnTx/>
                <a:uFillTx/>
                <a:latin typeface="Arial"/>
                <a:ea typeface="+mn-ea"/>
                <a:cs typeface="+mn-cs"/>
              </a:rPr>
              <a:t>Sponsored Guests</a:t>
            </a:r>
            <a:endParaRPr kumimoji="0" lang="fr-BE" sz="1050" b="1" i="0" u="none" strike="noStrike" kern="1200" cap="none" spc="0" normalizeH="0" baseline="0" noProof="0" dirty="0">
              <a:ln>
                <a:noFill/>
              </a:ln>
              <a:solidFill>
                <a:srgbClr val="FFFFFF"/>
              </a:solidFill>
              <a:effectLst/>
              <a:uLnTx/>
              <a:uFillTx/>
              <a:latin typeface="Arial"/>
              <a:ea typeface="+mn-ea"/>
              <a:cs typeface="+mn-cs"/>
            </a:endParaRPr>
          </a:p>
        </p:txBody>
      </p:sp>
      <p:sp>
        <p:nvSpPr>
          <p:cNvPr id="2" name="TextBox 1">
            <a:extLst>
              <a:ext uri="{FF2B5EF4-FFF2-40B4-BE49-F238E27FC236}">
                <a16:creationId xmlns:a16="http://schemas.microsoft.com/office/drawing/2014/main" id="{4C7E2033-641D-4E89-A7AD-147703392132}"/>
              </a:ext>
            </a:extLst>
          </p:cNvPr>
          <p:cNvSpPr txBox="1"/>
          <p:nvPr/>
        </p:nvSpPr>
        <p:spPr>
          <a:xfrm>
            <a:off x="4127034" y="1478422"/>
            <a:ext cx="114005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effectLst/>
                <a:uLnTx/>
                <a:uFillTx/>
                <a:latin typeface="Arial"/>
                <a:ea typeface="+mn-ea"/>
                <a:cs typeface="+mn-cs"/>
              </a:rPr>
              <a:t>15 Dec</a:t>
            </a:r>
            <a:endParaRPr kumimoji="0" lang="fr-FR" sz="1100" b="1" i="0" u="none" strike="noStrike" kern="1200" cap="none" spc="0" normalizeH="0" baseline="0" noProof="0" dirty="0">
              <a:ln>
                <a:noFill/>
              </a:ln>
              <a:effectLst/>
              <a:uLnTx/>
              <a:uFillTx/>
              <a:latin typeface="Arial"/>
              <a:ea typeface="+mn-ea"/>
              <a:cs typeface="+mn-cs"/>
            </a:endParaRPr>
          </a:p>
        </p:txBody>
      </p:sp>
      <p:sp>
        <p:nvSpPr>
          <p:cNvPr id="52" name="TextBox 51">
            <a:extLst>
              <a:ext uri="{FF2B5EF4-FFF2-40B4-BE49-F238E27FC236}">
                <a16:creationId xmlns:a16="http://schemas.microsoft.com/office/drawing/2014/main" id="{725378E9-22CD-46B5-8D2A-B0AE847F5A0A}"/>
              </a:ext>
            </a:extLst>
          </p:cNvPr>
          <p:cNvSpPr txBox="1"/>
          <p:nvPr/>
        </p:nvSpPr>
        <p:spPr>
          <a:xfrm>
            <a:off x="9067427" y="1459757"/>
            <a:ext cx="133922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4D4D4D"/>
                </a:solidFill>
                <a:effectLst/>
                <a:uLnTx/>
                <a:uFillTx/>
                <a:latin typeface="Arial"/>
                <a:ea typeface="+mn-ea"/>
                <a:cs typeface="+mn-cs"/>
              </a:rPr>
              <a:t>7-11 Feb. </a:t>
            </a:r>
            <a:endParaRPr kumimoji="0" lang="fr-FR" sz="1100" b="1" i="0" u="none" strike="noStrike" kern="1200" cap="none" spc="0" normalizeH="0" baseline="0" noProof="0" dirty="0">
              <a:ln>
                <a:noFill/>
              </a:ln>
              <a:solidFill>
                <a:srgbClr val="4D4D4D"/>
              </a:solidFill>
              <a:effectLst/>
              <a:uLnTx/>
              <a:uFillTx/>
              <a:latin typeface="Arial"/>
              <a:ea typeface="+mn-ea"/>
              <a:cs typeface="+mn-cs"/>
            </a:endParaRPr>
          </a:p>
        </p:txBody>
      </p:sp>
      <p:cxnSp>
        <p:nvCxnSpPr>
          <p:cNvPr id="53" name="Straight Connector 52">
            <a:extLst>
              <a:ext uri="{FF2B5EF4-FFF2-40B4-BE49-F238E27FC236}">
                <a16:creationId xmlns:a16="http://schemas.microsoft.com/office/drawing/2014/main" id="{251806C1-5A8C-44C1-BF3B-D793CA22CA68}"/>
              </a:ext>
            </a:extLst>
          </p:cNvPr>
          <p:cNvCxnSpPr/>
          <p:nvPr/>
        </p:nvCxnSpPr>
        <p:spPr>
          <a:xfrm>
            <a:off x="9653123" y="1809543"/>
            <a:ext cx="0" cy="365760"/>
          </a:xfrm>
          <a:prstGeom prst="line">
            <a:avLst/>
          </a:prstGeom>
          <a:ln w="38100">
            <a:prstDash val="sysDot"/>
          </a:ln>
        </p:spPr>
        <p:style>
          <a:lnRef idx="3">
            <a:schemeClr val="accent6"/>
          </a:lnRef>
          <a:fillRef idx="0">
            <a:schemeClr val="accent6"/>
          </a:fillRef>
          <a:effectRef idx="2">
            <a:schemeClr val="accent6"/>
          </a:effectRef>
          <a:fontRef idx="minor">
            <a:schemeClr val="tx1"/>
          </a:fontRef>
        </p:style>
      </p:cxnSp>
      <p:sp>
        <p:nvSpPr>
          <p:cNvPr id="54" name="TextBox 53">
            <a:extLst>
              <a:ext uri="{FF2B5EF4-FFF2-40B4-BE49-F238E27FC236}">
                <a16:creationId xmlns:a16="http://schemas.microsoft.com/office/drawing/2014/main" id="{EE59C350-E3AE-41BD-A17D-C09215453A9E}"/>
              </a:ext>
            </a:extLst>
          </p:cNvPr>
          <p:cNvSpPr txBox="1"/>
          <p:nvPr/>
        </p:nvSpPr>
        <p:spPr>
          <a:xfrm>
            <a:off x="8398699" y="1936925"/>
            <a:ext cx="130035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mn-cs"/>
              </a:rPr>
              <a:t>Speaker briefing</a:t>
            </a:r>
            <a:endParaRPr kumimoji="0" lang="fr-BE" sz="1200" b="0" i="0" u="none" strike="noStrike" kern="1200" cap="none" spc="0" normalizeH="0" baseline="0" noProof="0" dirty="0">
              <a:ln>
                <a:noFill/>
              </a:ln>
              <a:solidFill>
                <a:srgbClr val="4D4D4D"/>
              </a:solidFill>
              <a:effectLst/>
              <a:uLnTx/>
              <a:uFillTx/>
              <a:latin typeface="Arial"/>
              <a:ea typeface="+mn-ea"/>
              <a:cs typeface="+mn-cs"/>
            </a:endParaRPr>
          </a:p>
        </p:txBody>
      </p:sp>
      <p:sp>
        <p:nvSpPr>
          <p:cNvPr id="57" name="Notched Right Arrow 23">
            <a:extLst>
              <a:ext uri="{FF2B5EF4-FFF2-40B4-BE49-F238E27FC236}">
                <a16:creationId xmlns:a16="http://schemas.microsoft.com/office/drawing/2014/main" id="{C14D0B3E-F44E-48FA-8BAA-0F202EE06B14}"/>
              </a:ext>
            </a:extLst>
          </p:cNvPr>
          <p:cNvSpPr/>
          <p:nvPr/>
        </p:nvSpPr>
        <p:spPr>
          <a:xfrm>
            <a:off x="2908588" y="2366049"/>
            <a:ext cx="2800209" cy="173736"/>
          </a:xfrm>
          <a:prstGeom prst="notched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60" name="Straight Connector 59">
            <a:extLst>
              <a:ext uri="{FF2B5EF4-FFF2-40B4-BE49-F238E27FC236}">
                <a16:creationId xmlns:a16="http://schemas.microsoft.com/office/drawing/2014/main" id="{339ED0A9-8C2B-4B6C-8103-808ACE2E7940}"/>
              </a:ext>
            </a:extLst>
          </p:cNvPr>
          <p:cNvCxnSpPr>
            <a:cxnSpLocks/>
          </p:cNvCxnSpPr>
          <p:nvPr/>
        </p:nvCxnSpPr>
        <p:spPr>
          <a:xfrm>
            <a:off x="4420574" y="2499561"/>
            <a:ext cx="0" cy="365760"/>
          </a:xfrm>
          <a:prstGeom prst="line">
            <a:avLst/>
          </a:prstGeom>
          <a:ln w="38100">
            <a:prstDash val="sysDot"/>
          </a:ln>
        </p:spPr>
        <p:style>
          <a:lnRef idx="3">
            <a:schemeClr val="accent6"/>
          </a:lnRef>
          <a:fillRef idx="0">
            <a:schemeClr val="accent6"/>
          </a:fillRef>
          <a:effectRef idx="2">
            <a:schemeClr val="accent6"/>
          </a:effectRef>
          <a:fontRef idx="minor">
            <a:schemeClr val="tx1"/>
          </a:fontRef>
        </p:style>
      </p:cxnSp>
      <p:sp>
        <p:nvSpPr>
          <p:cNvPr id="62" name="TextBox 61">
            <a:extLst>
              <a:ext uri="{FF2B5EF4-FFF2-40B4-BE49-F238E27FC236}">
                <a16:creationId xmlns:a16="http://schemas.microsoft.com/office/drawing/2014/main" id="{7EE3EDAA-17D2-44B1-AE41-D1E14486C764}"/>
              </a:ext>
            </a:extLst>
          </p:cNvPr>
          <p:cNvSpPr txBox="1"/>
          <p:nvPr/>
        </p:nvSpPr>
        <p:spPr>
          <a:xfrm>
            <a:off x="4160847" y="2195262"/>
            <a:ext cx="78669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effectLst/>
                <a:uLnTx/>
                <a:uFillTx/>
                <a:latin typeface="Arial"/>
                <a:ea typeface="+mn-ea"/>
                <a:cs typeface="+mn-cs"/>
              </a:rPr>
              <a:t>15 Dec</a:t>
            </a:r>
            <a:endParaRPr kumimoji="0" lang="fr-FR" sz="1100" b="1" i="0" u="none" strike="noStrike" kern="1200" cap="none" spc="0" normalizeH="0" baseline="0" noProof="0" dirty="0">
              <a:ln>
                <a:noFill/>
              </a:ln>
              <a:effectLst/>
              <a:uLnTx/>
              <a:uFillTx/>
              <a:latin typeface="Arial"/>
              <a:ea typeface="+mn-ea"/>
              <a:cs typeface="+mn-cs"/>
            </a:endParaRPr>
          </a:p>
        </p:txBody>
      </p:sp>
      <p:sp>
        <p:nvSpPr>
          <p:cNvPr id="77" name="Rounded Rectangle 8">
            <a:extLst>
              <a:ext uri="{FF2B5EF4-FFF2-40B4-BE49-F238E27FC236}">
                <a16:creationId xmlns:a16="http://schemas.microsoft.com/office/drawing/2014/main" id="{D2A3BD14-C934-476C-AC01-7701697FD273}"/>
              </a:ext>
            </a:extLst>
          </p:cNvPr>
          <p:cNvSpPr/>
          <p:nvPr/>
        </p:nvSpPr>
        <p:spPr>
          <a:xfrm>
            <a:off x="1278232" y="2852302"/>
            <a:ext cx="1407991" cy="385738"/>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100" b="1" i="0" u="none" strike="noStrike" kern="1200" cap="none" spc="0" normalizeH="0" baseline="0" noProof="0" dirty="0">
                <a:ln>
                  <a:noFill/>
                </a:ln>
                <a:solidFill>
                  <a:srgbClr val="FFFFFF"/>
                </a:solidFill>
                <a:effectLst/>
                <a:uLnTx/>
                <a:uFillTx/>
                <a:latin typeface="Arial"/>
                <a:ea typeface="+mn-ea"/>
                <a:cs typeface="+mn-cs"/>
              </a:rPr>
              <a:t>Business </a:t>
            </a:r>
            <a:r>
              <a:rPr kumimoji="0" lang="en-US" sz="1100" b="1" i="0" u="none" strike="noStrike" kern="1200" cap="none" spc="0" normalizeH="0" baseline="0" noProof="0" dirty="0">
                <a:ln>
                  <a:noFill/>
                </a:ln>
                <a:solidFill>
                  <a:srgbClr val="FFFFFF"/>
                </a:solidFill>
                <a:effectLst/>
                <a:uLnTx/>
                <a:uFillTx/>
                <a:latin typeface="Arial"/>
                <a:ea typeface="+mn-ea"/>
                <a:cs typeface="+mn-cs"/>
              </a:rPr>
              <a:t>Declaration</a:t>
            </a:r>
            <a:r>
              <a:rPr kumimoji="0" lang="fr-BE" sz="1100" b="1" i="0" u="none" strike="noStrike" kern="1200" cap="none" spc="0" normalizeH="0" baseline="0" noProof="0" dirty="0">
                <a:ln>
                  <a:noFill/>
                </a:ln>
                <a:solidFill>
                  <a:srgbClr val="FFFFFF"/>
                </a:solidFill>
                <a:effectLst/>
                <a:uLnTx/>
                <a:uFillTx/>
                <a:latin typeface="Arial"/>
                <a:ea typeface="+mn-ea"/>
                <a:cs typeface="+mn-cs"/>
              </a:rPr>
              <a:t> </a:t>
            </a:r>
          </a:p>
        </p:txBody>
      </p:sp>
      <p:sp>
        <p:nvSpPr>
          <p:cNvPr id="78" name="Notched Right Arrow 23">
            <a:extLst>
              <a:ext uri="{FF2B5EF4-FFF2-40B4-BE49-F238E27FC236}">
                <a16:creationId xmlns:a16="http://schemas.microsoft.com/office/drawing/2014/main" id="{DFCFAD68-4B53-4422-833D-954D8B5B072B}"/>
              </a:ext>
            </a:extLst>
          </p:cNvPr>
          <p:cNvSpPr/>
          <p:nvPr/>
        </p:nvSpPr>
        <p:spPr>
          <a:xfrm>
            <a:off x="2904320" y="2944023"/>
            <a:ext cx="7406640" cy="133137"/>
          </a:xfrm>
          <a:prstGeom prst="notched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0" name="TextBox 79">
            <a:extLst>
              <a:ext uri="{FF2B5EF4-FFF2-40B4-BE49-F238E27FC236}">
                <a16:creationId xmlns:a16="http://schemas.microsoft.com/office/drawing/2014/main" id="{94CA2798-5131-47DC-9C72-70240A52BA94}"/>
              </a:ext>
            </a:extLst>
          </p:cNvPr>
          <p:cNvSpPr txBox="1"/>
          <p:nvPr/>
        </p:nvSpPr>
        <p:spPr>
          <a:xfrm>
            <a:off x="7002290" y="3073666"/>
            <a:ext cx="109009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0" i="0" u="none" strike="noStrike" kern="1200" cap="none" spc="0" normalizeH="0" baseline="0" noProof="0" dirty="0">
                <a:ln>
                  <a:noFill/>
                </a:ln>
                <a:solidFill>
                  <a:srgbClr val="4D4D4D"/>
                </a:solidFill>
                <a:effectLst/>
                <a:uLnTx/>
                <a:uFillTx/>
                <a:latin typeface="Arial"/>
                <a:ea typeface="+mn-ea"/>
                <a:cs typeface="+mn-cs"/>
              </a:rPr>
              <a:t>Business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rgbClr val="4D4D4D"/>
                </a:solidFill>
                <a:effectLst/>
                <a:uLnTx/>
                <a:uFillTx/>
                <a:latin typeface="Arial"/>
                <a:ea typeface="+mn-ea"/>
                <a:cs typeface="+mn-cs"/>
              </a:rPr>
              <a:t>Outcomes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rgbClr val="4D4D4D"/>
                </a:solidFill>
                <a:effectLst/>
                <a:uLnTx/>
                <a:uFillTx/>
                <a:latin typeface="Arial"/>
                <a:ea typeface="+mn-ea"/>
                <a:cs typeface="+mn-cs"/>
              </a:rPr>
              <a:t>&amp;Call </a:t>
            </a:r>
            <a:r>
              <a:rPr lang="en-US" sz="1100" dirty="0">
                <a:solidFill>
                  <a:srgbClr val="4D4D4D"/>
                </a:solidFill>
                <a:latin typeface="Arial"/>
              </a:rPr>
              <a:t>Action 1</a:t>
            </a:r>
            <a:r>
              <a:rPr lang="en-US" sz="1100" baseline="30000" dirty="0">
                <a:solidFill>
                  <a:srgbClr val="4D4D4D"/>
                </a:solidFill>
                <a:latin typeface="Arial"/>
              </a:rPr>
              <a:t>st</a:t>
            </a:r>
            <a:r>
              <a:rPr lang="en-US" sz="1100" dirty="0">
                <a:solidFill>
                  <a:srgbClr val="4D4D4D"/>
                </a:solidFill>
                <a:latin typeface="Arial"/>
              </a:rPr>
              <a:t> Draft</a:t>
            </a:r>
            <a:endParaRPr kumimoji="0" lang="en-US" sz="1100" b="0" i="0" u="none" strike="noStrike" kern="1200" cap="none" spc="0" normalizeH="0" baseline="0" dirty="0">
              <a:ln>
                <a:noFill/>
              </a:ln>
              <a:solidFill>
                <a:srgbClr val="4D4D4D"/>
              </a:solidFill>
              <a:effectLst/>
              <a:uLnTx/>
              <a:uFillTx/>
              <a:latin typeface="Arial"/>
              <a:ea typeface="+mn-ea"/>
              <a:cs typeface="+mn-cs"/>
            </a:endParaRPr>
          </a:p>
        </p:txBody>
      </p:sp>
      <p:cxnSp>
        <p:nvCxnSpPr>
          <p:cNvPr id="83" name="Straight Connector 82">
            <a:extLst>
              <a:ext uri="{FF2B5EF4-FFF2-40B4-BE49-F238E27FC236}">
                <a16:creationId xmlns:a16="http://schemas.microsoft.com/office/drawing/2014/main" id="{0B2E6D44-4BAF-46E8-A841-40A6B3A4AC0B}"/>
              </a:ext>
            </a:extLst>
          </p:cNvPr>
          <p:cNvCxnSpPr>
            <a:cxnSpLocks/>
          </p:cNvCxnSpPr>
          <p:nvPr/>
        </p:nvCxnSpPr>
        <p:spPr>
          <a:xfrm>
            <a:off x="7332857" y="3077795"/>
            <a:ext cx="0" cy="365760"/>
          </a:xfrm>
          <a:prstGeom prst="line">
            <a:avLst/>
          </a:prstGeom>
          <a:ln w="38100">
            <a:prstDash val="sysDot"/>
          </a:ln>
        </p:spPr>
        <p:style>
          <a:lnRef idx="3">
            <a:schemeClr val="accent6"/>
          </a:lnRef>
          <a:fillRef idx="0">
            <a:schemeClr val="accent6"/>
          </a:fillRef>
          <a:effectRef idx="2">
            <a:schemeClr val="accent6"/>
          </a:effectRef>
          <a:fontRef idx="minor">
            <a:schemeClr val="tx1"/>
          </a:fontRef>
        </p:style>
      </p:cxnSp>
      <p:sp>
        <p:nvSpPr>
          <p:cNvPr id="85" name="TextBox 84">
            <a:extLst>
              <a:ext uri="{FF2B5EF4-FFF2-40B4-BE49-F238E27FC236}">
                <a16:creationId xmlns:a16="http://schemas.microsoft.com/office/drawing/2014/main" id="{4F2EAFC5-A29E-4B9F-A75F-2897500BCABA}"/>
              </a:ext>
            </a:extLst>
          </p:cNvPr>
          <p:cNvSpPr txBox="1"/>
          <p:nvPr/>
        </p:nvSpPr>
        <p:spPr>
          <a:xfrm>
            <a:off x="7002289" y="2652130"/>
            <a:ext cx="114005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latin typeface="Arial"/>
              </a:rPr>
              <a:t>21</a:t>
            </a:r>
            <a:r>
              <a:rPr kumimoji="0" lang="en-US" sz="1100" b="1" i="0" u="none" strike="noStrike" kern="1200" cap="none" spc="0" normalizeH="0" baseline="0" noProof="0" dirty="0">
                <a:ln>
                  <a:noFill/>
                </a:ln>
                <a:effectLst/>
                <a:uLnTx/>
                <a:uFillTx/>
                <a:latin typeface="Arial"/>
                <a:ea typeface="+mn-ea"/>
                <a:cs typeface="+mn-cs"/>
              </a:rPr>
              <a:t> Jan</a:t>
            </a:r>
            <a:endParaRPr kumimoji="0" lang="fr-FR" sz="1100" b="1" i="0" u="none" strike="noStrike" kern="1200" cap="none" spc="0" normalizeH="0" baseline="0" noProof="0" dirty="0">
              <a:ln>
                <a:noFill/>
              </a:ln>
              <a:effectLst/>
              <a:uLnTx/>
              <a:uFillTx/>
              <a:latin typeface="Arial"/>
              <a:ea typeface="+mn-ea"/>
              <a:cs typeface="+mn-cs"/>
            </a:endParaRPr>
          </a:p>
        </p:txBody>
      </p:sp>
      <p:sp>
        <p:nvSpPr>
          <p:cNvPr id="96" name="Rounded Rectangle 42">
            <a:extLst>
              <a:ext uri="{FF2B5EF4-FFF2-40B4-BE49-F238E27FC236}">
                <a16:creationId xmlns:a16="http://schemas.microsoft.com/office/drawing/2014/main" id="{713AF7C2-A0F3-4BED-B2F8-D4DBF7CBBEB1}"/>
              </a:ext>
            </a:extLst>
          </p:cNvPr>
          <p:cNvSpPr/>
          <p:nvPr/>
        </p:nvSpPr>
        <p:spPr>
          <a:xfrm>
            <a:off x="838432" y="1601224"/>
            <a:ext cx="382427" cy="181304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050" b="1" i="0" u="none" strike="noStrike" kern="1200" cap="none" spc="0" normalizeH="0" baseline="0" noProof="0" dirty="0">
                <a:ln>
                  <a:noFill/>
                </a:ln>
                <a:solidFill>
                  <a:srgbClr val="FFFFFF"/>
                </a:solidFill>
                <a:effectLst/>
                <a:uLnTx/>
                <a:uFillTx/>
                <a:latin typeface="Arial"/>
                <a:ea typeface="+mn-ea"/>
                <a:cs typeface="+mn-cs"/>
              </a:rPr>
              <a:t>PHYSICAL EVENT</a:t>
            </a:r>
            <a:endParaRPr kumimoji="0" lang="fr-BE" sz="1050" b="1" i="0" u="none" strike="noStrike" kern="1200" cap="none" spc="0" normalizeH="0" baseline="0" noProof="0" dirty="0">
              <a:ln>
                <a:noFill/>
              </a:ln>
              <a:solidFill>
                <a:srgbClr val="FFFFFF"/>
              </a:solidFill>
              <a:effectLst/>
              <a:uLnTx/>
              <a:uFillTx/>
              <a:latin typeface="Arial"/>
              <a:ea typeface="+mn-ea"/>
              <a:cs typeface="+mn-cs"/>
            </a:endParaRPr>
          </a:p>
        </p:txBody>
      </p:sp>
      <p:sp>
        <p:nvSpPr>
          <p:cNvPr id="97" name="Rounded Rectangle 8">
            <a:extLst>
              <a:ext uri="{FF2B5EF4-FFF2-40B4-BE49-F238E27FC236}">
                <a16:creationId xmlns:a16="http://schemas.microsoft.com/office/drawing/2014/main" id="{1954CA8B-0C7A-4C62-A040-E112EACC74C4}"/>
              </a:ext>
            </a:extLst>
          </p:cNvPr>
          <p:cNvSpPr/>
          <p:nvPr/>
        </p:nvSpPr>
        <p:spPr>
          <a:xfrm>
            <a:off x="1299114" y="3947164"/>
            <a:ext cx="1407991" cy="1023253"/>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noProof="0" dirty="0">
                <a:solidFill>
                  <a:srgbClr val="FFFFFF"/>
                </a:solidFill>
                <a:latin typeface="Arial"/>
              </a:rPr>
              <a:t>Online w</a:t>
            </a:r>
            <a:r>
              <a:rPr kumimoji="0" lang="en-US" sz="1100" b="1" i="0" u="none" strike="noStrike" kern="1200" cap="none" spc="0" normalizeH="0" baseline="0" noProof="0" dirty="0">
                <a:ln>
                  <a:noFill/>
                </a:ln>
                <a:solidFill>
                  <a:srgbClr val="FFFFFF"/>
                </a:solidFill>
                <a:effectLst/>
                <a:uLnTx/>
                <a:uFillTx/>
                <a:latin typeface="Arial"/>
              </a:rPr>
              <a:t>orkshop/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Arial"/>
              </a:rPr>
              <a:t>Seminar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Arial"/>
                <a:ea typeface="+mn-ea"/>
                <a:cs typeface="+mn-cs"/>
              </a:rPr>
              <a:t>1 Hybrid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Arial"/>
                <a:ea typeface="+mn-ea"/>
                <a:cs typeface="+mn-cs"/>
              </a:rPr>
              <a:t>5 Online, incl. group B2B/B2G</a:t>
            </a:r>
          </a:p>
        </p:txBody>
      </p:sp>
      <p:cxnSp>
        <p:nvCxnSpPr>
          <p:cNvPr id="71" name="Straight Connector 70">
            <a:extLst>
              <a:ext uri="{FF2B5EF4-FFF2-40B4-BE49-F238E27FC236}">
                <a16:creationId xmlns:a16="http://schemas.microsoft.com/office/drawing/2014/main" id="{84E40878-74AA-461E-860A-F1261A93FA32}"/>
              </a:ext>
            </a:extLst>
          </p:cNvPr>
          <p:cNvCxnSpPr>
            <a:cxnSpLocks/>
          </p:cNvCxnSpPr>
          <p:nvPr/>
        </p:nvCxnSpPr>
        <p:spPr>
          <a:xfrm>
            <a:off x="6490393" y="4357148"/>
            <a:ext cx="0" cy="365760"/>
          </a:xfrm>
          <a:prstGeom prst="line">
            <a:avLst/>
          </a:prstGeom>
          <a:ln w="38100">
            <a:prstDash val="sysDot"/>
          </a:ln>
        </p:spPr>
        <p:style>
          <a:lnRef idx="3">
            <a:schemeClr val="accent6"/>
          </a:lnRef>
          <a:fillRef idx="0">
            <a:schemeClr val="accent6"/>
          </a:fillRef>
          <a:effectRef idx="2">
            <a:schemeClr val="accent6"/>
          </a:effectRef>
          <a:fontRef idx="minor">
            <a:schemeClr val="tx1"/>
          </a:fontRef>
        </p:style>
      </p:cxnSp>
      <p:sp>
        <p:nvSpPr>
          <p:cNvPr id="73" name="TextBox 72">
            <a:extLst>
              <a:ext uri="{FF2B5EF4-FFF2-40B4-BE49-F238E27FC236}">
                <a16:creationId xmlns:a16="http://schemas.microsoft.com/office/drawing/2014/main" id="{1A024C58-D0A2-4B67-903E-EB4A52C5523A}"/>
              </a:ext>
            </a:extLst>
          </p:cNvPr>
          <p:cNvSpPr txBox="1"/>
          <p:nvPr/>
        </p:nvSpPr>
        <p:spPr>
          <a:xfrm>
            <a:off x="5746702" y="4407217"/>
            <a:ext cx="1572317"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4D4D4D"/>
                </a:solidFill>
                <a:effectLst/>
                <a:uLnTx/>
                <a:uFillTx/>
                <a:latin typeface="Arial"/>
                <a:ea typeface="+mn-ea"/>
                <a:cs typeface="+mn-cs"/>
              </a:rPr>
              <a:t>Submission</a:t>
            </a:r>
            <a:r>
              <a:rPr kumimoji="0" lang="fr-BE" sz="1050" b="0" i="0" u="none" strike="noStrike" kern="1200" cap="none" spc="0" normalizeH="0" baseline="0" noProof="0" dirty="0">
                <a:ln>
                  <a:noFill/>
                </a:ln>
                <a:solidFill>
                  <a:srgbClr val="4D4D4D"/>
                </a:solidFill>
                <a:effectLst/>
                <a:uLnTx/>
                <a:uFillTx/>
                <a:latin typeface="Arial"/>
                <a:ea typeface="+mn-ea"/>
                <a:cs typeface="+mn-cs"/>
              </a:rPr>
              <a:t> of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050" b="0" i="0" u="none" strike="noStrike" kern="1200" cap="none" spc="0" normalizeH="0" baseline="0" noProof="0" dirty="0" err="1">
                <a:ln>
                  <a:noFill/>
                </a:ln>
                <a:solidFill>
                  <a:srgbClr val="4D4D4D"/>
                </a:solidFill>
                <a:effectLst/>
                <a:uLnTx/>
                <a:uFillTx/>
                <a:latin typeface="Arial"/>
                <a:ea typeface="+mn-ea"/>
                <a:cs typeface="+mn-cs"/>
              </a:rPr>
              <a:t>Events</a:t>
            </a:r>
            <a:r>
              <a:rPr lang="fr-BE" sz="1050" dirty="0">
                <a:solidFill>
                  <a:srgbClr val="4D4D4D"/>
                </a:solidFill>
                <a:latin typeface="Arial"/>
              </a:rPr>
              <a:t> t</a:t>
            </a:r>
            <a:r>
              <a:rPr kumimoji="0" lang="fr-BE" sz="1050" b="0" i="0" u="none" strike="noStrike" kern="1200" cap="none" spc="0" normalizeH="0" baseline="0" noProof="0" dirty="0" err="1">
                <a:ln>
                  <a:noFill/>
                </a:ln>
                <a:solidFill>
                  <a:srgbClr val="4D4D4D"/>
                </a:solidFill>
                <a:effectLst/>
                <a:uLnTx/>
                <a:uFillTx/>
                <a:latin typeface="Arial"/>
                <a:ea typeface="+mn-ea"/>
                <a:cs typeface="+mn-cs"/>
              </a:rPr>
              <a:t>opic</a:t>
            </a:r>
            <a:r>
              <a:rPr kumimoji="0" lang="fr-BE" sz="1050" b="0" i="0" u="none" strike="noStrike" kern="1200" cap="none" spc="0" normalizeH="0" baseline="0" noProof="0" dirty="0">
                <a:ln>
                  <a:noFill/>
                </a:ln>
                <a:solidFill>
                  <a:srgbClr val="4D4D4D"/>
                </a:solidFill>
                <a:effectLst/>
                <a:uLnTx/>
                <a:uFillTx/>
                <a:latin typeface="Arial"/>
                <a:ea typeface="+mn-ea"/>
                <a:cs typeface="+mn-cs"/>
              </a:rPr>
              <a:t>/ speakers</a:t>
            </a:r>
          </a:p>
        </p:txBody>
      </p:sp>
      <p:sp>
        <p:nvSpPr>
          <p:cNvPr id="74" name="TextBox 73">
            <a:extLst>
              <a:ext uri="{FF2B5EF4-FFF2-40B4-BE49-F238E27FC236}">
                <a16:creationId xmlns:a16="http://schemas.microsoft.com/office/drawing/2014/main" id="{09683611-2BC0-4FDB-98F2-FDB800BBC7A5}"/>
              </a:ext>
            </a:extLst>
          </p:cNvPr>
          <p:cNvSpPr txBox="1"/>
          <p:nvPr/>
        </p:nvSpPr>
        <p:spPr>
          <a:xfrm>
            <a:off x="5910614" y="4017891"/>
            <a:ext cx="1332044"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noProof="0" dirty="0">
                <a:ln>
                  <a:noFill/>
                </a:ln>
                <a:effectLst/>
                <a:uLnTx/>
                <a:uFillTx/>
                <a:latin typeface="Arial"/>
                <a:ea typeface="+mn-ea"/>
                <a:cs typeface="+mn-cs"/>
              </a:rPr>
              <a:t>13 Jan </a:t>
            </a:r>
            <a:r>
              <a:rPr kumimoji="0" lang="en-US" sz="1050" b="1" i="0" u="none" strike="noStrike" kern="1200" cap="none" spc="0" normalizeH="0" noProof="0" dirty="0">
                <a:ln>
                  <a:noFill/>
                </a:ln>
                <a:solidFill>
                  <a:srgbClr val="FF0000"/>
                </a:solidFill>
                <a:effectLst/>
                <a:uLnTx/>
                <a:uFillTx/>
                <a:latin typeface="Arial"/>
                <a:ea typeface="+mn-ea"/>
                <a:cs typeface="+mn-cs"/>
              </a:rPr>
              <a:t>(deadline)</a:t>
            </a:r>
            <a:endParaRPr kumimoji="0" lang="fr-FR" sz="1050" b="1" i="0" u="none" strike="noStrike" kern="1200" cap="none" spc="0" normalizeH="0" baseline="0" noProof="0" dirty="0">
              <a:ln>
                <a:noFill/>
              </a:ln>
              <a:solidFill>
                <a:srgbClr val="FF0000"/>
              </a:solidFill>
              <a:effectLst/>
              <a:uLnTx/>
              <a:uFillTx/>
              <a:latin typeface="Arial"/>
              <a:ea typeface="+mn-ea"/>
              <a:cs typeface="+mn-cs"/>
            </a:endParaRPr>
          </a:p>
        </p:txBody>
      </p:sp>
      <p:cxnSp>
        <p:nvCxnSpPr>
          <p:cNvPr id="101" name="Straight Connector 100">
            <a:extLst>
              <a:ext uri="{FF2B5EF4-FFF2-40B4-BE49-F238E27FC236}">
                <a16:creationId xmlns:a16="http://schemas.microsoft.com/office/drawing/2014/main" id="{805821AE-948F-4536-9A51-E1E69510C39D}"/>
              </a:ext>
            </a:extLst>
          </p:cNvPr>
          <p:cNvCxnSpPr>
            <a:cxnSpLocks/>
          </p:cNvCxnSpPr>
          <p:nvPr/>
        </p:nvCxnSpPr>
        <p:spPr>
          <a:xfrm>
            <a:off x="8173893" y="4357148"/>
            <a:ext cx="0" cy="365760"/>
          </a:xfrm>
          <a:prstGeom prst="line">
            <a:avLst/>
          </a:prstGeom>
          <a:ln w="38100">
            <a:prstDash val="sysDot"/>
          </a:ln>
        </p:spPr>
        <p:style>
          <a:lnRef idx="3">
            <a:schemeClr val="accent6"/>
          </a:lnRef>
          <a:fillRef idx="0">
            <a:schemeClr val="accent6"/>
          </a:fillRef>
          <a:effectRef idx="2">
            <a:schemeClr val="accent6"/>
          </a:effectRef>
          <a:fontRef idx="minor">
            <a:schemeClr val="tx1"/>
          </a:fontRef>
        </p:style>
      </p:cxnSp>
      <p:sp>
        <p:nvSpPr>
          <p:cNvPr id="102" name="TextBox 101">
            <a:extLst>
              <a:ext uri="{FF2B5EF4-FFF2-40B4-BE49-F238E27FC236}">
                <a16:creationId xmlns:a16="http://schemas.microsoft.com/office/drawing/2014/main" id="{0E4CF594-BAA2-4004-835B-76826EAC5476}"/>
              </a:ext>
            </a:extLst>
          </p:cNvPr>
          <p:cNvSpPr txBox="1"/>
          <p:nvPr/>
        </p:nvSpPr>
        <p:spPr>
          <a:xfrm>
            <a:off x="7035804" y="4396931"/>
            <a:ext cx="118974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0" i="0" u="none" strike="noStrike" kern="1200" cap="none" spc="0" normalizeH="0" baseline="0" noProof="0" dirty="0" err="1">
                <a:ln>
                  <a:noFill/>
                </a:ln>
                <a:solidFill>
                  <a:srgbClr val="4D4D4D"/>
                </a:solidFill>
                <a:effectLst/>
                <a:uLnTx/>
                <a:uFillTx/>
                <a:latin typeface="Arial"/>
                <a:ea typeface="+mn-ea"/>
                <a:cs typeface="+mn-cs"/>
              </a:rPr>
              <a:t>Event</a:t>
            </a:r>
            <a:r>
              <a:rPr kumimoji="0" lang="fr-BE" sz="1100" b="0" i="0" u="none" strike="noStrike" kern="1200" cap="none" spc="0" normalizeH="0" baseline="0" noProof="0" dirty="0">
                <a:ln>
                  <a:noFill/>
                </a:ln>
                <a:solidFill>
                  <a:srgbClr val="4D4D4D"/>
                </a:solidFill>
                <a:effectLst/>
                <a:uLnTx/>
                <a:uFillTx/>
                <a:latin typeface="Arial"/>
                <a:ea typeface="+mn-ea"/>
                <a:cs typeface="+mn-cs"/>
              </a:rPr>
              <a:t> </a:t>
            </a:r>
            <a:r>
              <a:rPr kumimoji="0" lang="en-US" sz="1100" b="0" i="0" u="none" strike="noStrike" kern="1200" cap="none" spc="0" normalizeH="0" baseline="0" noProof="0" dirty="0" err="1">
                <a:ln>
                  <a:noFill/>
                </a:ln>
                <a:solidFill>
                  <a:srgbClr val="4D4D4D"/>
                </a:solidFill>
                <a:effectLst/>
                <a:uLnTx/>
                <a:uFillTx/>
                <a:latin typeface="Arial"/>
                <a:ea typeface="+mn-ea"/>
                <a:cs typeface="+mn-cs"/>
              </a:rPr>
              <a:t>Finalised</a:t>
            </a:r>
            <a:r>
              <a:rPr kumimoji="0" lang="fr-BE" sz="1100" b="0" i="0" u="none" strike="noStrike" kern="1200" cap="none" spc="0" normalizeH="0" baseline="0" noProof="0" dirty="0">
                <a:ln>
                  <a:noFill/>
                </a:ln>
                <a:solidFill>
                  <a:srgbClr val="4D4D4D"/>
                </a:solidFill>
                <a:effectLst/>
                <a:uLnTx/>
                <a:uFillTx/>
                <a:latin typeface="Arial"/>
                <a:ea typeface="+mn-ea"/>
                <a:cs typeface="+mn-cs"/>
              </a:rPr>
              <a:t> </a:t>
            </a:r>
          </a:p>
        </p:txBody>
      </p:sp>
      <p:sp>
        <p:nvSpPr>
          <p:cNvPr id="103" name="TextBox 102">
            <a:extLst>
              <a:ext uri="{FF2B5EF4-FFF2-40B4-BE49-F238E27FC236}">
                <a16:creationId xmlns:a16="http://schemas.microsoft.com/office/drawing/2014/main" id="{DE492A81-382D-4A02-8593-44C458C7B65B}"/>
              </a:ext>
            </a:extLst>
          </p:cNvPr>
          <p:cNvSpPr txBox="1"/>
          <p:nvPr/>
        </p:nvSpPr>
        <p:spPr>
          <a:xfrm>
            <a:off x="8380890" y="4387034"/>
            <a:ext cx="130035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mn-cs"/>
              </a:rPr>
              <a:t>Speaker briefing</a:t>
            </a:r>
            <a:endParaRPr kumimoji="0" lang="fr-BE" sz="1200" b="0" i="0" u="none" strike="noStrike" kern="1200" cap="none" spc="0" normalizeH="0" baseline="0" noProof="0" dirty="0">
              <a:ln>
                <a:noFill/>
              </a:ln>
              <a:solidFill>
                <a:srgbClr val="4D4D4D"/>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7343FE1B-B4A1-48F9-A073-52EFE3EE89AA}"/>
              </a:ext>
            </a:extLst>
          </p:cNvPr>
          <p:cNvSpPr txBox="1"/>
          <p:nvPr/>
        </p:nvSpPr>
        <p:spPr>
          <a:xfrm>
            <a:off x="9067453" y="4019416"/>
            <a:ext cx="133922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4D4D4D"/>
                </a:solidFill>
                <a:effectLst/>
                <a:uLnTx/>
                <a:uFillTx/>
                <a:latin typeface="Arial"/>
                <a:ea typeface="+mn-ea"/>
                <a:cs typeface="+mn-cs"/>
              </a:rPr>
              <a:t>7-11 Feb. </a:t>
            </a:r>
            <a:endParaRPr kumimoji="0" lang="fr-FR" sz="1100" b="1" i="0" u="none" strike="noStrike" kern="1200" cap="none" spc="0" normalizeH="0" baseline="0" noProof="0" dirty="0">
              <a:ln>
                <a:noFill/>
              </a:ln>
              <a:solidFill>
                <a:srgbClr val="4D4D4D"/>
              </a:solidFill>
              <a:effectLst/>
              <a:uLnTx/>
              <a:uFillTx/>
              <a:latin typeface="Arial"/>
              <a:ea typeface="+mn-ea"/>
              <a:cs typeface="+mn-cs"/>
            </a:endParaRPr>
          </a:p>
        </p:txBody>
      </p:sp>
      <p:sp>
        <p:nvSpPr>
          <p:cNvPr id="106" name="Rounded Rectangle 8">
            <a:extLst>
              <a:ext uri="{FF2B5EF4-FFF2-40B4-BE49-F238E27FC236}">
                <a16:creationId xmlns:a16="http://schemas.microsoft.com/office/drawing/2014/main" id="{0F2E15E4-5ABE-48FE-9219-AC8917CD00D3}"/>
              </a:ext>
            </a:extLst>
          </p:cNvPr>
          <p:cNvSpPr/>
          <p:nvPr/>
        </p:nvSpPr>
        <p:spPr>
          <a:xfrm>
            <a:off x="1306172" y="5615233"/>
            <a:ext cx="1351934" cy="38073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Arial"/>
                <a:ea typeface="+mn-ea"/>
                <a:cs typeface="+mn-cs"/>
              </a:rPr>
              <a:t>Trade Fair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Arial"/>
                <a:ea typeface="+mn-ea"/>
                <a:cs typeface="+mn-cs"/>
              </a:rPr>
              <a:t>(</a:t>
            </a:r>
            <a:r>
              <a:rPr lang="en-US" sz="1000" b="1" dirty="0">
                <a:solidFill>
                  <a:srgbClr val="FFFFFF"/>
                </a:solidFill>
                <a:latin typeface="Arial"/>
              </a:rPr>
              <a:t>Online booths</a:t>
            </a:r>
            <a:r>
              <a:rPr kumimoji="0" lang="en-US" sz="1000" b="1" i="0" u="none" strike="noStrike" kern="1200" cap="none" spc="0" normalizeH="0" baseline="0" noProof="0" dirty="0">
                <a:ln>
                  <a:noFill/>
                </a:ln>
                <a:solidFill>
                  <a:srgbClr val="FFFFFF"/>
                </a:solidFill>
                <a:effectLst/>
                <a:uLnTx/>
                <a:uFillTx/>
                <a:latin typeface="Arial"/>
              </a:rPr>
              <a:t>)</a:t>
            </a:r>
            <a:endParaRPr kumimoji="0" lang="fr-BE" sz="1000" b="1" i="0" u="none" strike="noStrike" kern="1200" cap="none" spc="0" normalizeH="0" baseline="0" noProof="0" dirty="0">
              <a:ln>
                <a:noFill/>
              </a:ln>
              <a:solidFill>
                <a:srgbClr val="FFFFFF"/>
              </a:solidFill>
              <a:effectLst/>
              <a:uLnTx/>
              <a:uFillTx/>
              <a:latin typeface="Arial"/>
            </a:endParaRPr>
          </a:p>
        </p:txBody>
      </p:sp>
      <p:sp>
        <p:nvSpPr>
          <p:cNvPr id="108" name="Notched Right Arrow 23">
            <a:extLst>
              <a:ext uri="{FF2B5EF4-FFF2-40B4-BE49-F238E27FC236}">
                <a16:creationId xmlns:a16="http://schemas.microsoft.com/office/drawing/2014/main" id="{4C57AE87-A098-421C-8007-01AE3AFFDFB6}"/>
              </a:ext>
            </a:extLst>
          </p:cNvPr>
          <p:cNvSpPr/>
          <p:nvPr/>
        </p:nvSpPr>
        <p:spPr>
          <a:xfrm>
            <a:off x="2814847" y="5116618"/>
            <a:ext cx="7387687" cy="207388"/>
          </a:xfrm>
          <a:prstGeom prst="notched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109" name="Straight Connector 108">
            <a:extLst>
              <a:ext uri="{FF2B5EF4-FFF2-40B4-BE49-F238E27FC236}">
                <a16:creationId xmlns:a16="http://schemas.microsoft.com/office/drawing/2014/main" id="{8EB4AF80-7C14-4880-956A-3560A46EA487}"/>
              </a:ext>
            </a:extLst>
          </p:cNvPr>
          <p:cNvCxnSpPr>
            <a:cxnSpLocks/>
          </p:cNvCxnSpPr>
          <p:nvPr/>
        </p:nvCxnSpPr>
        <p:spPr>
          <a:xfrm>
            <a:off x="4435424" y="5208984"/>
            <a:ext cx="0" cy="365760"/>
          </a:xfrm>
          <a:prstGeom prst="line">
            <a:avLst/>
          </a:prstGeom>
          <a:ln w="38100">
            <a:prstDash val="sysDot"/>
          </a:ln>
        </p:spPr>
        <p:style>
          <a:lnRef idx="3">
            <a:schemeClr val="accent6"/>
          </a:lnRef>
          <a:fillRef idx="0">
            <a:schemeClr val="accent6"/>
          </a:fillRef>
          <a:effectRef idx="2">
            <a:schemeClr val="accent6"/>
          </a:effectRef>
          <a:fontRef idx="minor">
            <a:schemeClr val="tx1"/>
          </a:fontRef>
        </p:style>
      </p:cxnSp>
      <p:sp>
        <p:nvSpPr>
          <p:cNvPr id="110" name="TextBox 109">
            <a:extLst>
              <a:ext uri="{FF2B5EF4-FFF2-40B4-BE49-F238E27FC236}">
                <a16:creationId xmlns:a16="http://schemas.microsoft.com/office/drawing/2014/main" id="{44C4EBA4-6FD0-4BC7-B01B-DA6B2BA79F67}"/>
              </a:ext>
            </a:extLst>
          </p:cNvPr>
          <p:cNvSpPr txBox="1"/>
          <p:nvPr/>
        </p:nvSpPr>
        <p:spPr>
          <a:xfrm>
            <a:off x="3492839" y="4943326"/>
            <a:ext cx="224450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latin typeface="Arial"/>
              </a:rPr>
              <a:t>Registration open 16</a:t>
            </a:r>
            <a:r>
              <a:rPr lang="en-US" sz="1100" b="1" baseline="30000" dirty="0">
                <a:latin typeface="Arial"/>
              </a:rPr>
              <a:t>th</a:t>
            </a:r>
            <a:r>
              <a:rPr lang="en-US" sz="1100" b="1" dirty="0">
                <a:latin typeface="Arial"/>
              </a:rPr>
              <a:t> Dec</a:t>
            </a:r>
            <a:endParaRPr kumimoji="0" lang="fr-FR" sz="1100" b="1" i="0" u="none" strike="noStrike" kern="1200" cap="none" spc="0" normalizeH="0" baseline="0" noProof="0" dirty="0">
              <a:ln>
                <a:noFill/>
              </a:ln>
              <a:effectLst/>
              <a:uLnTx/>
              <a:uFillTx/>
              <a:latin typeface="Arial"/>
            </a:endParaRPr>
          </a:p>
        </p:txBody>
      </p:sp>
      <p:sp>
        <p:nvSpPr>
          <p:cNvPr id="116" name="TextBox 115">
            <a:extLst>
              <a:ext uri="{FF2B5EF4-FFF2-40B4-BE49-F238E27FC236}">
                <a16:creationId xmlns:a16="http://schemas.microsoft.com/office/drawing/2014/main" id="{D19CEA45-4FC6-4294-8127-DF3B43C72A52}"/>
              </a:ext>
            </a:extLst>
          </p:cNvPr>
          <p:cNvSpPr txBox="1"/>
          <p:nvPr/>
        </p:nvSpPr>
        <p:spPr>
          <a:xfrm>
            <a:off x="6363600" y="5755147"/>
            <a:ext cx="160172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mn-cs"/>
              </a:rPr>
              <a:t>Online Booth Set up </a:t>
            </a:r>
            <a:endParaRPr kumimoji="0" lang="fr-BE" sz="1200" b="0" i="0" u="none" strike="noStrike" kern="1200" cap="none" spc="0" normalizeH="0" baseline="0" noProof="0" dirty="0">
              <a:ln>
                <a:noFill/>
              </a:ln>
              <a:solidFill>
                <a:srgbClr val="4D4D4D"/>
              </a:solidFill>
              <a:effectLst/>
              <a:uLnTx/>
              <a:uFillTx/>
              <a:latin typeface="Arial"/>
              <a:ea typeface="+mn-ea"/>
              <a:cs typeface="+mn-cs"/>
            </a:endParaRPr>
          </a:p>
        </p:txBody>
      </p:sp>
      <p:sp>
        <p:nvSpPr>
          <p:cNvPr id="118" name="Rounded Rectangle 8">
            <a:extLst>
              <a:ext uri="{FF2B5EF4-FFF2-40B4-BE49-F238E27FC236}">
                <a16:creationId xmlns:a16="http://schemas.microsoft.com/office/drawing/2014/main" id="{71B19BDB-5808-4F86-9F8B-40C97A5826C9}"/>
              </a:ext>
            </a:extLst>
          </p:cNvPr>
          <p:cNvSpPr/>
          <p:nvPr/>
        </p:nvSpPr>
        <p:spPr>
          <a:xfrm>
            <a:off x="1311438" y="6167143"/>
            <a:ext cx="1407991" cy="385738"/>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Arial"/>
                <a:ea typeface="+mn-ea"/>
                <a:cs typeface="+mn-cs"/>
              </a:rPr>
              <a:t>Signatures/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Arial"/>
                <a:ea typeface="+mn-ea"/>
                <a:cs typeface="+mn-cs"/>
              </a:rPr>
              <a:t>Ceremonies</a:t>
            </a:r>
          </a:p>
        </p:txBody>
      </p:sp>
      <p:sp>
        <p:nvSpPr>
          <p:cNvPr id="119" name="Notched Right Arrow 23">
            <a:extLst>
              <a:ext uri="{FF2B5EF4-FFF2-40B4-BE49-F238E27FC236}">
                <a16:creationId xmlns:a16="http://schemas.microsoft.com/office/drawing/2014/main" id="{CDC1AB16-A0DB-4B1A-A81D-D3A3B7734F28}"/>
              </a:ext>
            </a:extLst>
          </p:cNvPr>
          <p:cNvSpPr/>
          <p:nvPr/>
        </p:nvSpPr>
        <p:spPr>
          <a:xfrm>
            <a:off x="2795894" y="5610477"/>
            <a:ext cx="7406640" cy="173736"/>
          </a:xfrm>
          <a:prstGeom prst="notched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120" name="Straight Connector 119">
            <a:extLst>
              <a:ext uri="{FF2B5EF4-FFF2-40B4-BE49-F238E27FC236}">
                <a16:creationId xmlns:a16="http://schemas.microsoft.com/office/drawing/2014/main" id="{13BCCF3E-91F2-4132-A7A8-17C9EBB548EC}"/>
              </a:ext>
            </a:extLst>
          </p:cNvPr>
          <p:cNvCxnSpPr>
            <a:cxnSpLocks/>
          </p:cNvCxnSpPr>
          <p:nvPr/>
        </p:nvCxnSpPr>
        <p:spPr>
          <a:xfrm>
            <a:off x="5099977" y="5693105"/>
            <a:ext cx="0" cy="365760"/>
          </a:xfrm>
          <a:prstGeom prst="line">
            <a:avLst/>
          </a:prstGeom>
          <a:ln w="38100">
            <a:prstDash val="sysDot"/>
          </a:ln>
        </p:spPr>
        <p:style>
          <a:lnRef idx="3">
            <a:schemeClr val="accent6"/>
          </a:lnRef>
          <a:fillRef idx="0">
            <a:schemeClr val="accent6"/>
          </a:fillRef>
          <a:effectRef idx="2">
            <a:schemeClr val="accent6"/>
          </a:effectRef>
          <a:fontRef idx="minor">
            <a:schemeClr val="tx1"/>
          </a:fontRef>
        </p:style>
      </p:cxnSp>
      <p:sp>
        <p:nvSpPr>
          <p:cNvPr id="121" name="TextBox 120">
            <a:extLst>
              <a:ext uri="{FF2B5EF4-FFF2-40B4-BE49-F238E27FC236}">
                <a16:creationId xmlns:a16="http://schemas.microsoft.com/office/drawing/2014/main" id="{C2773809-581D-41A8-8D1D-680AE1AA0FCC}"/>
              </a:ext>
            </a:extLst>
          </p:cNvPr>
          <p:cNvSpPr txBox="1"/>
          <p:nvPr/>
        </p:nvSpPr>
        <p:spPr>
          <a:xfrm>
            <a:off x="4651772" y="5436130"/>
            <a:ext cx="89641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effectLst/>
                <a:uLnTx/>
                <a:uFillTx/>
                <a:latin typeface="Arial"/>
                <a:ea typeface="+mn-ea"/>
                <a:cs typeface="+mn-cs"/>
              </a:rPr>
              <a:t>22 Dec</a:t>
            </a:r>
            <a:endParaRPr kumimoji="0" lang="fr-FR" sz="1100" b="1" i="0" u="none" strike="noStrike" kern="1200" cap="none" spc="0" normalizeH="0" baseline="0" noProof="0" dirty="0">
              <a:ln>
                <a:noFill/>
              </a:ln>
              <a:effectLst/>
              <a:uLnTx/>
              <a:uFillTx/>
              <a:latin typeface="Arial"/>
              <a:ea typeface="+mn-ea"/>
              <a:cs typeface="+mn-cs"/>
            </a:endParaRPr>
          </a:p>
        </p:txBody>
      </p:sp>
      <p:cxnSp>
        <p:nvCxnSpPr>
          <p:cNvPr id="123" name="Straight Connector 122">
            <a:extLst>
              <a:ext uri="{FF2B5EF4-FFF2-40B4-BE49-F238E27FC236}">
                <a16:creationId xmlns:a16="http://schemas.microsoft.com/office/drawing/2014/main" id="{5477A24A-3037-41F2-B133-F8A1787A4D35}"/>
              </a:ext>
            </a:extLst>
          </p:cNvPr>
          <p:cNvCxnSpPr>
            <a:cxnSpLocks/>
          </p:cNvCxnSpPr>
          <p:nvPr/>
        </p:nvCxnSpPr>
        <p:spPr>
          <a:xfrm>
            <a:off x="7915205" y="5774233"/>
            <a:ext cx="0" cy="365760"/>
          </a:xfrm>
          <a:prstGeom prst="line">
            <a:avLst/>
          </a:prstGeom>
          <a:ln w="38100">
            <a:prstDash val="sysDot"/>
          </a:ln>
        </p:spPr>
        <p:style>
          <a:lnRef idx="3">
            <a:schemeClr val="accent6"/>
          </a:lnRef>
          <a:fillRef idx="0">
            <a:schemeClr val="accent6"/>
          </a:fillRef>
          <a:effectRef idx="2">
            <a:schemeClr val="accent6"/>
          </a:effectRef>
          <a:fontRef idx="minor">
            <a:schemeClr val="tx1"/>
          </a:fontRef>
        </p:style>
      </p:cxnSp>
      <p:sp>
        <p:nvSpPr>
          <p:cNvPr id="124" name="TextBox 123">
            <a:extLst>
              <a:ext uri="{FF2B5EF4-FFF2-40B4-BE49-F238E27FC236}">
                <a16:creationId xmlns:a16="http://schemas.microsoft.com/office/drawing/2014/main" id="{6F914D34-EC11-4E35-A3FD-09CCCDC52AB4}"/>
              </a:ext>
            </a:extLst>
          </p:cNvPr>
          <p:cNvSpPr txBox="1"/>
          <p:nvPr/>
        </p:nvSpPr>
        <p:spPr>
          <a:xfrm>
            <a:off x="7329142" y="5354623"/>
            <a:ext cx="89641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050" b="1" dirty="0">
                <a:latin typeface="Arial"/>
              </a:rPr>
              <a:t>28 Jan</a:t>
            </a:r>
            <a:endParaRPr kumimoji="0" lang="fr-FR" sz="1050" b="1" i="0" u="none" strike="noStrike" kern="1200" cap="none" spc="0" normalizeH="0" baseline="0" noProof="0" dirty="0">
              <a:ln>
                <a:noFill/>
              </a:ln>
              <a:effectLst/>
              <a:uLnTx/>
              <a:uFillTx/>
              <a:latin typeface="Arial"/>
            </a:endParaRPr>
          </a:p>
        </p:txBody>
      </p:sp>
      <p:sp>
        <p:nvSpPr>
          <p:cNvPr id="125" name="TextBox 124">
            <a:extLst>
              <a:ext uri="{FF2B5EF4-FFF2-40B4-BE49-F238E27FC236}">
                <a16:creationId xmlns:a16="http://schemas.microsoft.com/office/drawing/2014/main" id="{71E968E0-49ED-441E-8CEB-19E9AE6B10C4}"/>
              </a:ext>
            </a:extLst>
          </p:cNvPr>
          <p:cNvSpPr txBox="1"/>
          <p:nvPr/>
        </p:nvSpPr>
        <p:spPr>
          <a:xfrm>
            <a:off x="5840708" y="5230679"/>
            <a:ext cx="95486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D4D4D"/>
                </a:solidFill>
                <a:effectLst/>
                <a:uLnTx/>
                <a:uFillTx/>
                <a:latin typeface="Arial"/>
                <a:ea typeface="+mn-ea"/>
                <a:cs typeface="+mn-cs"/>
              </a:rPr>
              <a:t>Outreach</a:t>
            </a:r>
          </a:p>
        </p:txBody>
      </p:sp>
      <p:cxnSp>
        <p:nvCxnSpPr>
          <p:cNvPr id="126" name="Straight Connector 125">
            <a:extLst>
              <a:ext uri="{FF2B5EF4-FFF2-40B4-BE49-F238E27FC236}">
                <a16:creationId xmlns:a16="http://schemas.microsoft.com/office/drawing/2014/main" id="{3A11101D-F30B-4BCA-8C30-3CA5E90E45BD}"/>
              </a:ext>
            </a:extLst>
          </p:cNvPr>
          <p:cNvCxnSpPr>
            <a:cxnSpLocks/>
          </p:cNvCxnSpPr>
          <p:nvPr/>
        </p:nvCxnSpPr>
        <p:spPr>
          <a:xfrm>
            <a:off x="9650552" y="5712057"/>
            <a:ext cx="0" cy="365760"/>
          </a:xfrm>
          <a:prstGeom prst="line">
            <a:avLst/>
          </a:prstGeom>
          <a:ln w="38100">
            <a:prstDash val="sysDot"/>
          </a:ln>
        </p:spPr>
        <p:style>
          <a:lnRef idx="3">
            <a:schemeClr val="accent6"/>
          </a:lnRef>
          <a:fillRef idx="0">
            <a:schemeClr val="accent6"/>
          </a:fillRef>
          <a:effectRef idx="2">
            <a:schemeClr val="accent6"/>
          </a:effectRef>
          <a:fontRef idx="minor">
            <a:schemeClr val="tx1"/>
          </a:fontRef>
        </p:style>
      </p:cxnSp>
      <p:sp>
        <p:nvSpPr>
          <p:cNvPr id="127" name="TextBox 126">
            <a:extLst>
              <a:ext uri="{FF2B5EF4-FFF2-40B4-BE49-F238E27FC236}">
                <a16:creationId xmlns:a16="http://schemas.microsoft.com/office/drawing/2014/main" id="{8BCD7D24-9EC4-4C6D-9655-9BC57A5FAED1}"/>
              </a:ext>
            </a:extLst>
          </p:cNvPr>
          <p:cNvSpPr txBox="1"/>
          <p:nvPr/>
        </p:nvSpPr>
        <p:spPr>
          <a:xfrm>
            <a:off x="8705108" y="5798931"/>
            <a:ext cx="95891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4D4D4D"/>
                </a:solidFill>
                <a:effectLst/>
                <a:uLnTx/>
                <a:uFillTx/>
                <a:latin typeface="Arial"/>
                <a:ea typeface="+mn-ea"/>
                <a:cs typeface="+mn-cs"/>
              </a:rPr>
              <a:t>Finalisation</a:t>
            </a:r>
            <a:endParaRPr kumimoji="0" lang="fr-BE" sz="1200" b="0" i="0" u="none" strike="noStrike" kern="1200" cap="none" spc="0" normalizeH="0" baseline="0" noProof="0" dirty="0">
              <a:ln>
                <a:noFill/>
              </a:ln>
              <a:solidFill>
                <a:srgbClr val="4D4D4D"/>
              </a:solidFill>
              <a:effectLst/>
              <a:uLnTx/>
              <a:uFillTx/>
              <a:latin typeface="Arial"/>
              <a:ea typeface="+mn-ea"/>
              <a:cs typeface="+mn-cs"/>
            </a:endParaRPr>
          </a:p>
        </p:txBody>
      </p:sp>
      <p:sp>
        <p:nvSpPr>
          <p:cNvPr id="130" name="Notched Right Arrow 23">
            <a:extLst>
              <a:ext uri="{FF2B5EF4-FFF2-40B4-BE49-F238E27FC236}">
                <a16:creationId xmlns:a16="http://schemas.microsoft.com/office/drawing/2014/main" id="{6156D83B-0392-48FF-BFB5-B025A0DE1DC7}"/>
              </a:ext>
            </a:extLst>
          </p:cNvPr>
          <p:cNvSpPr/>
          <p:nvPr/>
        </p:nvSpPr>
        <p:spPr>
          <a:xfrm>
            <a:off x="2795895" y="6246306"/>
            <a:ext cx="7406640" cy="141406"/>
          </a:xfrm>
          <a:prstGeom prst="notched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131" name="Straight Connector 130">
            <a:extLst>
              <a:ext uri="{FF2B5EF4-FFF2-40B4-BE49-F238E27FC236}">
                <a16:creationId xmlns:a16="http://schemas.microsoft.com/office/drawing/2014/main" id="{5B300418-1BD1-4B5A-B4C8-714D479930D3}"/>
              </a:ext>
            </a:extLst>
          </p:cNvPr>
          <p:cNvCxnSpPr>
            <a:cxnSpLocks/>
          </p:cNvCxnSpPr>
          <p:nvPr/>
        </p:nvCxnSpPr>
        <p:spPr>
          <a:xfrm>
            <a:off x="5099977" y="6381576"/>
            <a:ext cx="0" cy="274094"/>
          </a:xfrm>
          <a:prstGeom prst="line">
            <a:avLst/>
          </a:prstGeom>
          <a:ln w="38100">
            <a:prstDash val="sysDot"/>
          </a:ln>
        </p:spPr>
        <p:style>
          <a:lnRef idx="3">
            <a:schemeClr val="accent6"/>
          </a:lnRef>
          <a:fillRef idx="0">
            <a:schemeClr val="accent6"/>
          </a:fillRef>
          <a:effectRef idx="2">
            <a:schemeClr val="accent6"/>
          </a:effectRef>
          <a:fontRef idx="minor">
            <a:schemeClr val="tx1"/>
          </a:fontRef>
        </p:style>
      </p:cxnSp>
      <p:sp>
        <p:nvSpPr>
          <p:cNvPr id="140" name="TextBox 139">
            <a:extLst>
              <a:ext uri="{FF2B5EF4-FFF2-40B4-BE49-F238E27FC236}">
                <a16:creationId xmlns:a16="http://schemas.microsoft.com/office/drawing/2014/main" id="{74E48038-F676-44C5-981B-B2663B550E30}"/>
              </a:ext>
            </a:extLst>
          </p:cNvPr>
          <p:cNvSpPr txBox="1"/>
          <p:nvPr/>
        </p:nvSpPr>
        <p:spPr>
          <a:xfrm>
            <a:off x="7674913" y="4004173"/>
            <a:ext cx="114005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rgbClr val="4D4D4D"/>
                </a:solidFill>
                <a:latin typeface="Arial"/>
              </a:rPr>
              <a:t>30</a:t>
            </a:r>
            <a:r>
              <a:rPr kumimoji="0" lang="en-US" sz="1100" b="1" i="0" u="none" strike="noStrike" kern="1200" cap="none" spc="0" normalizeH="0" baseline="0" noProof="0" dirty="0">
                <a:ln>
                  <a:noFill/>
                </a:ln>
                <a:solidFill>
                  <a:srgbClr val="4D4D4D"/>
                </a:solidFill>
                <a:effectLst/>
                <a:uLnTx/>
                <a:uFillTx/>
                <a:latin typeface="Arial"/>
                <a:ea typeface="+mn-ea"/>
                <a:cs typeface="+mn-cs"/>
              </a:rPr>
              <a:t> Jan</a:t>
            </a:r>
            <a:endParaRPr kumimoji="0" lang="fr-FR" sz="1100" b="1" i="0" u="none" strike="noStrike" kern="1200" cap="none" spc="0" normalizeH="0" baseline="0" noProof="0" dirty="0">
              <a:ln>
                <a:noFill/>
              </a:ln>
              <a:solidFill>
                <a:srgbClr val="4D4D4D"/>
              </a:solidFill>
              <a:effectLst/>
              <a:uLnTx/>
              <a:uFillTx/>
              <a:latin typeface="Arial"/>
              <a:ea typeface="+mn-ea"/>
              <a:cs typeface="+mn-cs"/>
            </a:endParaRPr>
          </a:p>
        </p:txBody>
      </p:sp>
      <p:sp>
        <p:nvSpPr>
          <p:cNvPr id="146" name="Rounded Rectangle 42">
            <a:extLst>
              <a:ext uri="{FF2B5EF4-FFF2-40B4-BE49-F238E27FC236}">
                <a16:creationId xmlns:a16="http://schemas.microsoft.com/office/drawing/2014/main" id="{4BE12E7B-7F1B-43DF-9565-ABE43EBFACC3}"/>
              </a:ext>
            </a:extLst>
          </p:cNvPr>
          <p:cNvSpPr/>
          <p:nvPr/>
        </p:nvSpPr>
        <p:spPr>
          <a:xfrm>
            <a:off x="837515" y="3691480"/>
            <a:ext cx="384048" cy="288009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050" b="1" i="0" u="none" strike="noStrike" kern="1200" cap="none" spc="0" normalizeH="0" baseline="0" noProof="0" dirty="0">
                <a:ln>
                  <a:noFill/>
                </a:ln>
                <a:solidFill>
                  <a:srgbClr val="FFFFFF"/>
                </a:solidFill>
                <a:effectLst/>
                <a:uLnTx/>
                <a:uFillTx/>
                <a:latin typeface="Arial"/>
                <a:ea typeface="+mn-ea"/>
                <a:cs typeface="+mn-cs"/>
              </a:rPr>
              <a:t>ONLINE EVENT</a:t>
            </a:r>
            <a:endParaRPr kumimoji="0" lang="fr-BE" sz="1050" b="1" i="0" u="none" strike="noStrike" kern="1200" cap="none" spc="0" normalizeH="0" baseline="0" noProof="0" dirty="0">
              <a:ln>
                <a:noFill/>
              </a:ln>
              <a:solidFill>
                <a:srgbClr val="FFFFFF"/>
              </a:solidFill>
              <a:effectLst/>
              <a:uLnTx/>
              <a:uFillTx/>
              <a:latin typeface="Arial"/>
              <a:ea typeface="+mn-ea"/>
              <a:cs typeface="+mn-cs"/>
            </a:endParaRPr>
          </a:p>
        </p:txBody>
      </p:sp>
      <p:sp>
        <p:nvSpPr>
          <p:cNvPr id="132" name="TextBox 131">
            <a:extLst>
              <a:ext uri="{FF2B5EF4-FFF2-40B4-BE49-F238E27FC236}">
                <a16:creationId xmlns:a16="http://schemas.microsoft.com/office/drawing/2014/main" id="{5F43259F-41D5-4E22-A26E-ACD361B34175}"/>
              </a:ext>
            </a:extLst>
          </p:cNvPr>
          <p:cNvSpPr txBox="1"/>
          <p:nvPr/>
        </p:nvSpPr>
        <p:spPr>
          <a:xfrm>
            <a:off x="4589698" y="5739361"/>
            <a:ext cx="60011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0" i="0" u="none" strike="noStrike" kern="1200" cap="none" spc="0" normalizeH="0" baseline="0" noProof="0" dirty="0">
                <a:ln>
                  <a:noFill/>
                </a:ln>
                <a:solidFill>
                  <a:srgbClr val="4D4D4D"/>
                </a:solidFill>
                <a:effectLst/>
                <a:uLnTx/>
                <a:uFillTx/>
                <a:latin typeface="Arial"/>
                <a:ea typeface="+mn-ea"/>
                <a:cs typeface="+mn-cs"/>
              </a:rPr>
              <a:t>List</a:t>
            </a:r>
            <a:endParaRPr kumimoji="0" lang="en-US" sz="1050" b="0" i="0" u="none" strike="noStrike" kern="1200" cap="none" spc="0" normalizeH="0" baseline="0" noProof="0" dirty="0">
              <a:ln>
                <a:noFill/>
              </a:ln>
              <a:solidFill>
                <a:srgbClr val="4D4D4D"/>
              </a:solidFill>
              <a:effectLst/>
              <a:uLnTx/>
              <a:uFillTx/>
              <a:latin typeface="Arial"/>
              <a:ea typeface="+mn-ea"/>
              <a:cs typeface="+mn-cs"/>
            </a:endParaRPr>
          </a:p>
        </p:txBody>
      </p:sp>
      <p:sp>
        <p:nvSpPr>
          <p:cNvPr id="133" name="TextBox 132">
            <a:extLst>
              <a:ext uri="{FF2B5EF4-FFF2-40B4-BE49-F238E27FC236}">
                <a16:creationId xmlns:a16="http://schemas.microsoft.com/office/drawing/2014/main" id="{0682BBA9-5BA9-4EC7-9EB2-87AF2B80DBE9}"/>
              </a:ext>
            </a:extLst>
          </p:cNvPr>
          <p:cNvSpPr txBox="1"/>
          <p:nvPr/>
        </p:nvSpPr>
        <p:spPr>
          <a:xfrm>
            <a:off x="3320812" y="2513281"/>
            <a:ext cx="174919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err="1">
                <a:ln>
                  <a:noFill/>
                </a:ln>
                <a:solidFill>
                  <a:srgbClr val="4D4D4D"/>
                </a:solidFill>
                <a:effectLst/>
                <a:uLnTx/>
                <a:uFillTx/>
                <a:latin typeface="Arial"/>
                <a:ea typeface="+mn-ea"/>
                <a:cs typeface="+mn-cs"/>
              </a:rPr>
              <a:t>Suggested</a:t>
            </a:r>
            <a:r>
              <a:rPr kumimoji="0" lang="fr-BE" sz="1200" b="0" i="0" u="none" strike="noStrike" kern="1200" cap="none" spc="0" normalizeH="0" noProof="0" dirty="0">
                <a:ln>
                  <a:noFill/>
                </a:ln>
                <a:solidFill>
                  <a:srgbClr val="4D4D4D"/>
                </a:solidFill>
                <a:effectLst/>
                <a:uLnTx/>
                <a:uFillTx/>
                <a:latin typeface="Arial"/>
                <a:ea typeface="+mn-ea"/>
                <a:cs typeface="+mn-cs"/>
              </a:rPr>
              <a:t> </a:t>
            </a:r>
            <a:r>
              <a:rPr kumimoji="0" lang="fr-BE" sz="1200" b="0" i="0" u="none" strike="noStrike" kern="1200" cap="none" spc="0" normalizeH="0" noProof="0" dirty="0" err="1">
                <a:ln>
                  <a:noFill/>
                </a:ln>
                <a:solidFill>
                  <a:srgbClr val="4D4D4D"/>
                </a:solidFill>
                <a:effectLst/>
                <a:uLnTx/>
                <a:uFillTx/>
                <a:latin typeface="Arial"/>
                <a:ea typeface="+mn-ea"/>
                <a:cs typeface="+mn-cs"/>
              </a:rPr>
              <a:t>list</a:t>
            </a:r>
            <a:r>
              <a:rPr kumimoji="0" lang="fr-BE" sz="1200" b="0" i="0" u="none" strike="noStrike" kern="1200" cap="none" spc="0" normalizeH="0" noProof="0" dirty="0">
                <a:ln>
                  <a:noFill/>
                </a:ln>
                <a:solidFill>
                  <a:srgbClr val="4D4D4D"/>
                </a:solidFill>
                <a:effectLst/>
                <a:uLnTx/>
                <a:uFillTx/>
                <a:latin typeface="Arial"/>
                <a:ea typeface="+mn-ea"/>
                <a:cs typeface="+mn-cs"/>
              </a:rPr>
              <a:t>   by WG</a:t>
            </a:r>
            <a:endParaRPr kumimoji="0" lang="fr-BE" sz="1200" b="0" i="0" u="none" strike="noStrike" kern="1200" cap="none" spc="0" normalizeH="0" baseline="0" noProof="0" dirty="0">
              <a:ln>
                <a:noFill/>
              </a:ln>
              <a:solidFill>
                <a:srgbClr val="4D4D4D"/>
              </a:solidFill>
              <a:effectLst/>
              <a:uLnTx/>
              <a:uFillTx/>
              <a:latin typeface="Arial"/>
              <a:ea typeface="+mn-ea"/>
              <a:cs typeface="+mn-cs"/>
            </a:endParaRPr>
          </a:p>
        </p:txBody>
      </p:sp>
      <p:sp>
        <p:nvSpPr>
          <p:cNvPr id="92" name="Rounded Rectangle 8">
            <a:extLst>
              <a:ext uri="{FF2B5EF4-FFF2-40B4-BE49-F238E27FC236}">
                <a16:creationId xmlns:a16="http://schemas.microsoft.com/office/drawing/2014/main" id="{0F2E15E4-5ABE-48FE-9219-AC8917CD00D3}"/>
              </a:ext>
            </a:extLst>
          </p:cNvPr>
          <p:cNvSpPr/>
          <p:nvPr/>
        </p:nvSpPr>
        <p:spPr>
          <a:xfrm>
            <a:off x="1306172" y="5067489"/>
            <a:ext cx="1388090" cy="385738"/>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err="1">
                <a:ln>
                  <a:noFill/>
                </a:ln>
                <a:solidFill>
                  <a:srgbClr val="FFFFFF"/>
                </a:solidFill>
                <a:effectLst/>
                <a:uLnTx/>
                <a:uFillTx/>
                <a:latin typeface="Arial"/>
                <a:ea typeface="+mn-ea"/>
                <a:cs typeface="+mn-cs"/>
              </a:rPr>
              <a:t>Indiv</a:t>
            </a:r>
            <a:r>
              <a:rPr kumimoji="0" lang="en-US" sz="1100" b="1" i="0" u="none" strike="noStrike" kern="1200" cap="none" spc="0" normalizeH="0" baseline="0" noProof="0" dirty="0">
                <a:ln>
                  <a:noFill/>
                </a:ln>
                <a:solidFill>
                  <a:srgbClr val="FFFFFF"/>
                </a:solidFill>
                <a:effectLst/>
                <a:uLnTx/>
                <a:uFillTx/>
                <a:latin typeface="Arial"/>
                <a:ea typeface="+mn-ea"/>
                <a:cs typeface="+mn-cs"/>
              </a:rPr>
              <a:t>. B2B/B2Gs w/ registration </a:t>
            </a:r>
            <a:endParaRPr kumimoji="0" lang="fr-BE" sz="1100" b="1" i="0" u="none" strike="noStrike" kern="1200" cap="none" spc="0" normalizeH="0" baseline="0" noProof="0" dirty="0">
              <a:ln>
                <a:noFill/>
              </a:ln>
              <a:solidFill>
                <a:srgbClr val="FFFFFF"/>
              </a:solidFill>
              <a:effectLst/>
              <a:uLnTx/>
              <a:uFillTx/>
              <a:latin typeface="Arial"/>
              <a:ea typeface="+mn-ea"/>
              <a:cs typeface="+mn-cs"/>
            </a:endParaRPr>
          </a:p>
        </p:txBody>
      </p:sp>
      <p:sp>
        <p:nvSpPr>
          <p:cNvPr id="93" name="TextBox 92">
            <a:extLst>
              <a:ext uri="{FF2B5EF4-FFF2-40B4-BE49-F238E27FC236}">
                <a16:creationId xmlns:a16="http://schemas.microsoft.com/office/drawing/2014/main" id="{7343FE1B-B4A1-48F9-A073-52EFE3EE89AA}"/>
              </a:ext>
            </a:extLst>
          </p:cNvPr>
          <p:cNvSpPr txBox="1"/>
          <p:nvPr/>
        </p:nvSpPr>
        <p:spPr>
          <a:xfrm>
            <a:off x="8863310" y="5345963"/>
            <a:ext cx="133922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4D4D4D"/>
                </a:solidFill>
                <a:effectLst/>
                <a:uLnTx/>
                <a:uFillTx/>
                <a:latin typeface="Arial"/>
                <a:ea typeface="+mn-ea"/>
                <a:cs typeface="+mn-cs"/>
              </a:rPr>
              <a:t>7-11 Feb. </a:t>
            </a:r>
            <a:endParaRPr kumimoji="0" lang="fr-FR" sz="1100" b="1" i="0" u="none" strike="noStrike" kern="1200" cap="none" spc="0" normalizeH="0" baseline="0" noProof="0" dirty="0">
              <a:ln>
                <a:noFill/>
              </a:ln>
              <a:solidFill>
                <a:srgbClr val="4D4D4D"/>
              </a:solidFill>
              <a:effectLst/>
              <a:uLnTx/>
              <a:uFillTx/>
              <a:latin typeface="Arial"/>
              <a:ea typeface="+mn-ea"/>
              <a:cs typeface="+mn-cs"/>
            </a:endParaRPr>
          </a:p>
        </p:txBody>
      </p:sp>
      <p:cxnSp>
        <p:nvCxnSpPr>
          <p:cNvPr id="98" name="Straight Connector 97">
            <a:extLst>
              <a:ext uri="{FF2B5EF4-FFF2-40B4-BE49-F238E27FC236}">
                <a16:creationId xmlns:a16="http://schemas.microsoft.com/office/drawing/2014/main" id="{251806C1-5A8C-44C1-BF3B-D793CA22CA68}"/>
              </a:ext>
            </a:extLst>
          </p:cNvPr>
          <p:cNvCxnSpPr/>
          <p:nvPr/>
        </p:nvCxnSpPr>
        <p:spPr>
          <a:xfrm>
            <a:off x="9617438" y="4367390"/>
            <a:ext cx="0" cy="365760"/>
          </a:xfrm>
          <a:prstGeom prst="line">
            <a:avLst/>
          </a:prstGeom>
          <a:ln w="38100">
            <a:prstDash val="sysDot"/>
          </a:ln>
        </p:spPr>
        <p:style>
          <a:lnRef idx="3">
            <a:schemeClr val="accent6"/>
          </a:lnRef>
          <a:fillRef idx="0">
            <a:schemeClr val="accent6"/>
          </a:fillRef>
          <a:effectRef idx="2">
            <a:schemeClr val="accent6"/>
          </a:effectRef>
          <a:fontRef idx="minor">
            <a:schemeClr val="tx1"/>
          </a:fontRef>
        </p:style>
      </p:cxnSp>
      <p:sp>
        <p:nvSpPr>
          <p:cNvPr id="99" name="TextBox 98">
            <a:extLst>
              <a:ext uri="{FF2B5EF4-FFF2-40B4-BE49-F238E27FC236}">
                <a16:creationId xmlns:a16="http://schemas.microsoft.com/office/drawing/2014/main" id="{5F43259F-41D5-4E22-A26E-ACD361B34175}"/>
              </a:ext>
            </a:extLst>
          </p:cNvPr>
          <p:cNvSpPr txBox="1"/>
          <p:nvPr/>
        </p:nvSpPr>
        <p:spPr>
          <a:xfrm>
            <a:off x="4580066" y="6372103"/>
            <a:ext cx="60011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0" i="0" u="none" strike="noStrike" kern="1200" cap="none" spc="0" normalizeH="0" baseline="0" noProof="0" dirty="0">
                <a:ln>
                  <a:noFill/>
                </a:ln>
                <a:solidFill>
                  <a:srgbClr val="4D4D4D"/>
                </a:solidFill>
                <a:effectLst/>
                <a:uLnTx/>
                <a:uFillTx/>
                <a:latin typeface="Arial"/>
                <a:ea typeface="+mn-ea"/>
                <a:cs typeface="+mn-cs"/>
              </a:rPr>
              <a:t>List</a:t>
            </a:r>
            <a:endParaRPr kumimoji="0" lang="en-US" sz="1050" b="0" i="0" u="none" strike="noStrike" kern="1200" cap="none" spc="0" normalizeH="0" baseline="0" noProof="0" dirty="0">
              <a:ln>
                <a:noFill/>
              </a:ln>
              <a:solidFill>
                <a:srgbClr val="4D4D4D"/>
              </a:solidFill>
              <a:effectLst/>
              <a:uLnTx/>
              <a:uFillTx/>
              <a:latin typeface="Arial"/>
              <a:ea typeface="+mn-ea"/>
              <a:cs typeface="+mn-cs"/>
            </a:endParaRPr>
          </a:p>
        </p:txBody>
      </p:sp>
      <p:sp>
        <p:nvSpPr>
          <p:cNvPr id="100" name="TextBox 99">
            <a:extLst>
              <a:ext uri="{FF2B5EF4-FFF2-40B4-BE49-F238E27FC236}">
                <a16:creationId xmlns:a16="http://schemas.microsoft.com/office/drawing/2014/main" id="{725378E9-22CD-46B5-8D2A-B0AE847F5A0A}"/>
              </a:ext>
            </a:extLst>
          </p:cNvPr>
          <p:cNvSpPr txBox="1"/>
          <p:nvPr/>
        </p:nvSpPr>
        <p:spPr>
          <a:xfrm>
            <a:off x="8366145" y="2661278"/>
            <a:ext cx="133922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4D4D4D"/>
                </a:solidFill>
                <a:effectLst/>
                <a:uLnTx/>
                <a:uFillTx/>
                <a:latin typeface="Arial"/>
                <a:ea typeface="+mn-ea"/>
                <a:cs typeface="+mn-cs"/>
              </a:rPr>
              <a:t>1 Feb. </a:t>
            </a:r>
            <a:endParaRPr kumimoji="0" lang="fr-FR" sz="1100" b="1" i="0" u="none" strike="noStrike" kern="1200" cap="none" spc="0" normalizeH="0" baseline="0" noProof="0" dirty="0">
              <a:ln>
                <a:noFill/>
              </a:ln>
              <a:solidFill>
                <a:srgbClr val="4D4D4D"/>
              </a:solidFill>
              <a:effectLst/>
              <a:uLnTx/>
              <a:uFillTx/>
              <a:latin typeface="Arial"/>
              <a:ea typeface="+mn-ea"/>
              <a:cs typeface="+mn-cs"/>
            </a:endParaRPr>
          </a:p>
        </p:txBody>
      </p:sp>
      <p:sp>
        <p:nvSpPr>
          <p:cNvPr id="134" name="TextBox 133">
            <a:extLst>
              <a:ext uri="{FF2B5EF4-FFF2-40B4-BE49-F238E27FC236}">
                <a16:creationId xmlns:a16="http://schemas.microsoft.com/office/drawing/2014/main" id="{4F2EAFC5-A29E-4B9F-A75F-2897500BCABA}"/>
              </a:ext>
            </a:extLst>
          </p:cNvPr>
          <p:cNvSpPr txBox="1"/>
          <p:nvPr/>
        </p:nvSpPr>
        <p:spPr>
          <a:xfrm>
            <a:off x="7810861" y="2636981"/>
            <a:ext cx="114005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4D4D4D"/>
                </a:solidFill>
                <a:effectLst/>
                <a:uLnTx/>
                <a:uFillTx/>
                <a:latin typeface="Arial"/>
                <a:ea typeface="+mn-ea"/>
                <a:cs typeface="+mn-cs"/>
              </a:rPr>
              <a:t>28 Jan</a:t>
            </a:r>
            <a:endParaRPr kumimoji="0" lang="fr-FR" sz="1100" b="1" i="0" u="none" strike="noStrike" kern="1200" cap="none" spc="0" normalizeH="0" baseline="0" noProof="0" dirty="0">
              <a:ln>
                <a:noFill/>
              </a:ln>
              <a:solidFill>
                <a:srgbClr val="4D4D4D"/>
              </a:solidFill>
              <a:effectLst/>
              <a:uLnTx/>
              <a:uFillTx/>
              <a:latin typeface="Arial"/>
              <a:ea typeface="+mn-ea"/>
              <a:cs typeface="+mn-cs"/>
            </a:endParaRPr>
          </a:p>
        </p:txBody>
      </p:sp>
      <p:sp>
        <p:nvSpPr>
          <p:cNvPr id="135" name="TextBox 134">
            <a:extLst>
              <a:ext uri="{FF2B5EF4-FFF2-40B4-BE49-F238E27FC236}">
                <a16:creationId xmlns:a16="http://schemas.microsoft.com/office/drawing/2014/main" id="{94CA2798-5131-47DC-9C72-70240A52BA94}"/>
              </a:ext>
            </a:extLst>
          </p:cNvPr>
          <p:cNvSpPr txBox="1"/>
          <p:nvPr/>
        </p:nvSpPr>
        <p:spPr>
          <a:xfrm>
            <a:off x="7797649" y="3111229"/>
            <a:ext cx="118066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0" i="0" u="none" strike="noStrike" kern="1200" cap="none" spc="0" normalizeH="0" baseline="0" noProof="0" dirty="0">
                <a:ln>
                  <a:noFill/>
                </a:ln>
                <a:solidFill>
                  <a:srgbClr val="4D4D4D"/>
                </a:solidFill>
                <a:effectLst/>
                <a:uLnTx/>
                <a:uFillTx/>
                <a:latin typeface="Arial"/>
                <a:ea typeface="+mn-ea"/>
                <a:cs typeface="+mn-cs"/>
              </a:rPr>
              <a:t>2</a:t>
            </a:r>
            <a:r>
              <a:rPr kumimoji="0" lang="fr-BE" sz="1100" b="0" i="0" u="none" strike="noStrike" kern="1200" cap="none" spc="0" normalizeH="0" baseline="30000" noProof="0" dirty="0">
                <a:ln>
                  <a:noFill/>
                </a:ln>
                <a:solidFill>
                  <a:srgbClr val="4D4D4D"/>
                </a:solidFill>
                <a:effectLst/>
                <a:uLnTx/>
                <a:uFillTx/>
                <a:latin typeface="Arial"/>
                <a:ea typeface="+mn-ea"/>
                <a:cs typeface="+mn-cs"/>
              </a:rPr>
              <a:t>nd</a:t>
            </a:r>
            <a:r>
              <a:rPr kumimoji="0" lang="fr-BE" sz="1100" b="0" i="0" u="none" strike="noStrike" kern="1200" cap="none" spc="0" normalizeH="0" baseline="0" noProof="0" dirty="0">
                <a:ln>
                  <a:noFill/>
                </a:ln>
                <a:solidFill>
                  <a:srgbClr val="4D4D4D"/>
                </a:solidFill>
                <a:effectLst/>
                <a:uLnTx/>
                <a:uFillTx/>
                <a:latin typeface="Arial"/>
                <a:ea typeface="+mn-ea"/>
                <a:cs typeface="+mn-cs"/>
              </a:rPr>
              <a:t> Draft </a:t>
            </a:r>
          </a:p>
        </p:txBody>
      </p:sp>
      <p:cxnSp>
        <p:nvCxnSpPr>
          <p:cNvPr id="136" name="Straight Connector 135">
            <a:extLst>
              <a:ext uri="{FF2B5EF4-FFF2-40B4-BE49-F238E27FC236}">
                <a16:creationId xmlns:a16="http://schemas.microsoft.com/office/drawing/2014/main" id="{0B2E6D44-4BAF-46E8-A841-40A6B3A4AC0B}"/>
              </a:ext>
            </a:extLst>
          </p:cNvPr>
          <p:cNvCxnSpPr>
            <a:cxnSpLocks/>
          </p:cNvCxnSpPr>
          <p:nvPr/>
        </p:nvCxnSpPr>
        <p:spPr>
          <a:xfrm>
            <a:off x="8165170" y="3057995"/>
            <a:ext cx="0" cy="365760"/>
          </a:xfrm>
          <a:prstGeom prst="line">
            <a:avLst/>
          </a:prstGeom>
          <a:ln w="38100">
            <a:prstDash val="sysDot"/>
          </a:ln>
        </p:spPr>
        <p:style>
          <a:lnRef idx="3">
            <a:schemeClr val="accent6"/>
          </a:lnRef>
          <a:fillRef idx="0">
            <a:schemeClr val="accent6"/>
          </a:fillRef>
          <a:effectRef idx="2">
            <a:schemeClr val="accent6"/>
          </a:effectRef>
          <a:fontRef idx="minor">
            <a:schemeClr val="tx1"/>
          </a:fontRef>
        </p:style>
      </p:cxnSp>
      <p:cxnSp>
        <p:nvCxnSpPr>
          <p:cNvPr id="142" name="Straight Connector 141">
            <a:extLst>
              <a:ext uri="{FF2B5EF4-FFF2-40B4-BE49-F238E27FC236}">
                <a16:creationId xmlns:a16="http://schemas.microsoft.com/office/drawing/2014/main" id="{251806C1-5A8C-44C1-BF3B-D793CA22CA68}"/>
              </a:ext>
            </a:extLst>
          </p:cNvPr>
          <p:cNvCxnSpPr/>
          <p:nvPr/>
        </p:nvCxnSpPr>
        <p:spPr>
          <a:xfrm>
            <a:off x="8505930" y="3055160"/>
            <a:ext cx="0" cy="365760"/>
          </a:xfrm>
          <a:prstGeom prst="line">
            <a:avLst/>
          </a:prstGeom>
          <a:ln w="38100">
            <a:prstDash val="sysDot"/>
          </a:ln>
        </p:spPr>
        <p:style>
          <a:lnRef idx="3">
            <a:schemeClr val="accent6"/>
          </a:lnRef>
          <a:fillRef idx="0">
            <a:schemeClr val="accent6"/>
          </a:fillRef>
          <a:effectRef idx="2">
            <a:schemeClr val="accent6"/>
          </a:effectRef>
          <a:fontRef idx="minor">
            <a:schemeClr val="tx1"/>
          </a:fontRef>
        </p:style>
      </p:cxnSp>
      <p:sp>
        <p:nvSpPr>
          <p:cNvPr id="143" name="TextBox 142">
            <a:extLst>
              <a:ext uri="{FF2B5EF4-FFF2-40B4-BE49-F238E27FC236}">
                <a16:creationId xmlns:a16="http://schemas.microsoft.com/office/drawing/2014/main" id="{EE59C350-E3AE-41BD-A17D-C09215453A9E}"/>
              </a:ext>
            </a:extLst>
          </p:cNvPr>
          <p:cNvSpPr txBox="1"/>
          <p:nvPr/>
        </p:nvSpPr>
        <p:spPr>
          <a:xfrm>
            <a:off x="9104287" y="3105191"/>
            <a:ext cx="1018371"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effectLst/>
                <a:uLnTx/>
                <a:uFillTx/>
                <a:latin typeface="Arial"/>
                <a:ea typeface="+mn-ea"/>
                <a:cs typeface="+mn-cs"/>
              </a:rPr>
              <a:t>Fina</a:t>
            </a:r>
            <a:r>
              <a:rPr kumimoji="0" lang="en-US" sz="1100" i="0" u="none" strike="noStrike" kern="1200" cap="none" spc="0" normalizeH="0" baseline="0" noProof="0" dirty="0">
                <a:ln>
                  <a:noFill/>
                </a:ln>
                <a:effectLst/>
                <a:uLnTx/>
                <a:uFillTx/>
                <a:latin typeface="Arial"/>
                <a:ea typeface="+mn-ea"/>
                <a:cs typeface="+mn-cs"/>
              </a:rPr>
              <a:t>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a:rPr>
              <a:t>Draft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dirty="0">
                <a:ln>
                  <a:noFill/>
                </a:ln>
                <a:effectLst/>
                <a:uLnTx/>
                <a:uFillTx/>
                <a:latin typeface="Arial"/>
                <a:ea typeface="+mn-ea"/>
                <a:cs typeface="+mn-cs"/>
              </a:rPr>
              <a:t>Business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a:rPr>
              <a:t>Declaration </a:t>
            </a:r>
            <a:endParaRPr kumimoji="0" lang="fr-BE" sz="1100" i="0" u="none" strike="noStrike" kern="1200" cap="none" spc="0" normalizeH="0" baseline="0" noProof="0" dirty="0">
              <a:ln>
                <a:noFill/>
              </a:ln>
              <a:effectLst/>
              <a:uLnTx/>
              <a:uFillTx/>
              <a:latin typeface="Arial"/>
              <a:ea typeface="+mn-ea"/>
              <a:cs typeface="+mn-cs"/>
            </a:endParaRPr>
          </a:p>
        </p:txBody>
      </p:sp>
      <p:sp>
        <p:nvSpPr>
          <p:cNvPr id="144" name="TextBox 143">
            <a:extLst>
              <a:ext uri="{FF2B5EF4-FFF2-40B4-BE49-F238E27FC236}">
                <a16:creationId xmlns:a16="http://schemas.microsoft.com/office/drawing/2014/main" id="{6F914D34-EC11-4E35-A3FD-09CCCDC52AB4}"/>
              </a:ext>
            </a:extLst>
          </p:cNvPr>
          <p:cNvSpPr txBox="1"/>
          <p:nvPr/>
        </p:nvSpPr>
        <p:spPr>
          <a:xfrm>
            <a:off x="5852619" y="4972990"/>
            <a:ext cx="89641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050" b="1" dirty="0">
                <a:latin typeface="Arial"/>
              </a:rPr>
              <a:t>3-15 Jan</a:t>
            </a:r>
            <a:endParaRPr kumimoji="0" lang="fr-FR" sz="1050" b="1" i="0" u="none" strike="noStrike" kern="1200" cap="none" spc="0" normalizeH="0" baseline="0" noProof="0" dirty="0">
              <a:ln>
                <a:noFill/>
              </a:ln>
              <a:effectLst/>
              <a:uLnTx/>
              <a:uFillTx/>
              <a:latin typeface="Arial"/>
            </a:endParaRPr>
          </a:p>
        </p:txBody>
      </p:sp>
      <p:cxnSp>
        <p:nvCxnSpPr>
          <p:cNvPr id="145" name="Straight Connector 144">
            <a:extLst>
              <a:ext uri="{FF2B5EF4-FFF2-40B4-BE49-F238E27FC236}">
                <a16:creationId xmlns:a16="http://schemas.microsoft.com/office/drawing/2014/main" id="{5477A24A-3037-41F2-B133-F8A1787A4D35}"/>
              </a:ext>
            </a:extLst>
          </p:cNvPr>
          <p:cNvCxnSpPr>
            <a:cxnSpLocks/>
          </p:cNvCxnSpPr>
          <p:nvPr/>
        </p:nvCxnSpPr>
        <p:spPr>
          <a:xfrm>
            <a:off x="6580455" y="5233102"/>
            <a:ext cx="0" cy="365760"/>
          </a:xfrm>
          <a:prstGeom prst="line">
            <a:avLst/>
          </a:prstGeom>
          <a:ln w="38100">
            <a:prstDash val="sysDot"/>
          </a:ln>
        </p:spPr>
        <p:style>
          <a:lnRef idx="3">
            <a:schemeClr val="accent6"/>
          </a:lnRef>
          <a:fillRef idx="0">
            <a:schemeClr val="accent6"/>
          </a:fillRef>
          <a:effectRef idx="2">
            <a:schemeClr val="accent6"/>
          </a:effectRef>
          <a:fontRef idx="minor">
            <a:schemeClr val="tx1"/>
          </a:fontRef>
        </p:style>
      </p:cxnSp>
      <p:sp>
        <p:nvSpPr>
          <p:cNvPr id="147" name="TextBox 146">
            <a:extLst>
              <a:ext uri="{FF2B5EF4-FFF2-40B4-BE49-F238E27FC236}">
                <a16:creationId xmlns:a16="http://schemas.microsoft.com/office/drawing/2014/main" id="{C2773809-581D-41A8-8D1D-680AE1AA0FCC}"/>
              </a:ext>
            </a:extLst>
          </p:cNvPr>
          <p:cNvSpPr txBox="1"/>
          <p:nvPr/>
        </p:nvSpPr>
        <p:spPr>
          <a:xfrm>
            <a:off x="4604087" y="6060893"/>
            <a:ext cx="89641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effectLst/>
                <a:uLnTx/>
                <a:uFillTx/>
                <a:latin typeface="Arial"/>
                <a:ea typeface="+mn-ea"/>
                <a:cs typeface="+mn-cs"/>
              </a:rPr>
              <a:t>22 Dec</a:t>
            </a:r>
            <a:endParaRPr kumimoji="0" lang="fr-FR" sz="1100" b="1" i="0" u="none" strike="noStrike" kern="1200" cap="none" spc="0" normalizeH="0" baseline="0" noProof="0" dirty="0">
              <a:ln>
                <a:noFill/>
              </a:ln>
              <a:effectLst/>
              <a:uLnTx/>
              <a:uFillTx/>
              <a:latin typeface="Arial"/>
              <a:ea typeface="+mn-ea"/>
              <a:cs typeface="+mn-cs"/>
            </a:endParaRPr>
          </a:p>
        </p:txBody>
      </p:sp>
      <p:sp>
        <p:nvSpPr>
          <p:cNvPr id="69" name="TextBox 68">
            <a:extLst>
              <a:ext uri="{FF2B5EF4-FFF2-40B4-BE49-F238E27FC236}">
                <a16:creationId xmlns:a16="http://schemas.microsoft.com/office/drawing/2014/main" id="{6F914D34-EC11-4E35-A3FD-09CCCDC52AB4}"/>
              </a:ext>
            </a:extLst>
          </p:cNvPr>
          <p:cNvSpPr txBox="1"/>
          <p:nvPr/>
        </p:nvSpPr>
        <p:spPr>
          <a:xfrm>
            <a:off x="7314105" y="6073998"/>
            <a:ext cx="89641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050" b="1" dirty="0">
                <a:latin typeface="Arial"/>
              </a:rPr>
              <a:t>28 Jan</a:t>
            </a:r>
            <a:endParaRPr kumimoji="0" lang="fr-FR" sz="1050" b="1" i="0" u="none" strike="noStrike" kern="1200" cap="none" spc="0" normalizeH="0" baseline="0" noProof="0" dirty="0">
              <a:ln>
                <a:noFill/>
              </a:ln>
              <a:effectLst/>
              <a:uLnTx/>
              <a:uFillTx/>
              <a:latin typeface="Arial"/>
            </a:endParaRPr>
          </a:p>
        </p:txBody>
      </p:sp>
      <p:cxnSp>
        <p:nvCxnSpPr>
          <p:cNvPr id="70" name="Straight Connector 69">
            <a:extLst>
              <a:ext uri="{FF2B5EF4-FFF2-40B4-BE49-F238E27FC236}">
                <a16:creationId xmlns:a16="http://schemas.microsoft.com/office/drawing/2014/main" id="{5477A24A-3037-41F2-B133-F8A1787A4D35}"/>
              </a:ext>
            </a:extLst>
          </p:cNvPr>
          <p:cNvCxnSpPr>
            <a:cxnSpLocks/>
          </p:cNvCxnSpPr>
          <p:nvPr/>
        </p:nvCxnSpPr>
        <p:spPr>
          <a:xfrm>
            <a:off x="7915205" y="6426790"/>
            <a:ext cx="0" cy="365760"/>
          </a:xfrm>
          <a:prstGeom prst="line">
            <a:avLst/>
          </a:prstGeom>
          <a:ln w="38100">
            <a:prstDash val="sysDot"/>
          </a:ln>
        </p:spPr>
        <p:style>
          <a:lnRef idx="3">
            <a:schemeClr val="accent6"/>
          </a:lnRef>
          <a:fillRef idx="0">
            <a:schemeClr val="accent6"/>
          </a:fillRef>
          <a:effectRef idx="2">
            <a:schemeClr val="accent6"/>
          </a:effectRef>
          <a:fontRef idx="minor">
            <a:schemeClr val="tx1"/>
          </a:fontRef>
        </p:style>
      </p:cxnSp>
      <p:sp>
        <p:nvSpPr>
          <p:cNvPr id="72" name="TextBox 71">
            <a:extLst>
              <a:ext uri="{FF2B5EF4-FFF2-40B4-BE49-F238E27FC236}">
                <a16:creationId xmlns:a16="http://schemas.microsoft.com/office/drawing/2014/main" id="{D19CEA45-4FC6-4294-8127-DF3B43C72A52}"/>
              </a:ext>
            </a:extLst>
          </p:cNvPr>
          <p:cNvSpPr txBox="1"/>
          <p:nvPr/>
        </p:nvSpPr>
        <p:spPr>
          <a:xfrm>
            <a:off x="7167695" y="6426699"/>
            <a:ext cx="74732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4D4D4D"/>
                </a:solidFill>
                <a:effectLst/>
                <a:uLnTx/>
                <a:uFillTx/>
                <a:latin typeface="Arial"/>
                <a:ea typeface="+mn-ea"/>
                <a:cs typeface="+mn-cs"/>
              </a:rPr>
              <a:t>Fina</a:t>
            </a:r>
            <a:r>
              <a:rPr lang="en-US" sz="1200" dirty="0">
                <a:solidFill>
                  <a:srgbClr val="4D4D4D"/>
                </a:solidFill>
                <a:latin typeface="Arial"/>
              </a:rPr>
              <a:t>l list</a:t>
            </a:r>
            <a:endParaRPr kumimoji="0" lang="fr-BE" sz="1200" b="0" i="0" u="none" strike="noStrike" kern="1200" cap="none" spc="0" normalizeH="0" baseline="0" noProof="0" dirty="0">
              <a:ln>
                <a:noFill/>
              </a:ln>
              <a:solidFill>
                <a:srgbClr val="4D4D4D"/>
              </a:solidFill>
              <a:effectLst/>
              <a:uLnTx/>
              <a:uFillTx/>
              <a:latin typeface="Arial"/>
              <a:ea typeface="+mn-ea"/>
              <a:cs typeface="+mn-cs"/>
            </a:endParaRPr>
          </a:p>
        </p:txBody>
      </p:sp>
      <p:cxnSp>
        <p:nvCxnSpPr>
          <p:cNvPr id="75" name="Straight Connector 74">
            <a:extLst>
              <a:ext uri="{FF2B5EF4-FFF2-40B4-BE49-F238E27FC236}">
                <a16:creationId xmlns:a16="http://schemas.microsoft.com/office/drawing/2014/main" id="{6EB7B72E-AB96-45D8-A52C-B0F66DB2D75C}"/>
              </a:ext>
            </a:extLst>
          </p:cNvPr>
          <p:cNvCxnSpPr>
            <a:cxnSpLocks/>
          </p:cNvCxnSpPr>
          <p:nvPr/>
        </p:nvCxnSpPr>
        <p:spPr>
          <a:xfrm>
            <a:off x="9409021" y="3026824"/>
            <a:ext cx="0" cy="365760"/>
          </a:xfrm>
          <a:prstGeom prst="line">
            <a:avLst/>
          </a:prstGeom>
          <a:ln w="38100">
            <a:prstDash val="sysDot"/>
          </a:ln>
        </p:spPr>
        <p:style>
          <a:lnRef idx="3">
            <a:schemeClr val="accent6"/>
          </a:lnRef>
          <a:fillRef idx="0">
            <a:schemeClr val="accent6"/>
          </a:fillRef>
          <a:effectRef idx="2">
            <a:schemeClr val="accent6"/>
          </a:effectRef>
          <a:fontRef idx="minor">
            <a:schemeClr val="tx1"/>
          </a:fontRef>
        </p:style>
      </p:cxnSp>
      <p:sp>
        <p:nvSpPr>
          <p:cNvPr id="76" name="TextBox 75">
            <a:extLst>
              <a:ext uri="{FF2B5EF4-FFF2-40B4-BE49-F238E27FC236}">
                <a16:creationId xmlns:a16="http://schemas.microsoft.com/office/drawing/2014/main" id="{4F85D9B3-B679-4EED-8059-B143B5E3C16E}"/>
              </a:ext>
            </a:extLst>
          </p:cNvPr>
          <p:cNvSpPr txBox="1"/>
          <p:nvPr/>
        </p:nvSpPr>
        <p:spPr>
          <a:xfrm>
            <a:off x="9050400" y="2654102"/>
            <a:ext cx="114005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rgbClr val="4D4D4D"/>
                </a:solidFill>
                <a:latin typeface="Arial"/>
              </a:rPr>
              <a:t>14 Feb</a:t>
            </a:r>
            <a:endParaRPr kumimoji="0" lang="fr-FR" sz="1100" b="1" i="0" u="none" strike="noStrike" kern="1200" cap="none" spc="0" normalizeH="0" baseline="0" noProof="0" dirty="0">
              <a:ln>
                <a:noFill/>
              </a:ln>
              <a:solidFill>
                <a:srgbClr val="4D4D4D"/>
              </a:solidFill>
              <a:effectLst/>
              <a:uLnTx/>
              <a:uFillTx/>
              <a:latin typeface="Arial"/>
              <a:ea typeface="+mn-ea"/>
              <a:cs typeface="+mn-cs"/>
            </a:endParaRPr>
          </a:p>
        </p:txBody>
      </p:sp>
      <p:sp>
        <p:nvSpPr>
          <p:cNvPr id="79" name="TextBox 78">
            <a:extLst>
              <a:ext uri="{FF2B5EF4-FFF2-40B4-BE49-F238E27FC236}">
                <a16:creationId xmlns:a16="http://schemas.microsoft.com/office/drawing/2014/main" id="{31031081-6F8E-4942-B59C-D42B5B7CB94F}"/>
              </a:ext>
            </a:extLst>
          </p:cNvPr>
          <p:cNvSpPr txBox="1"/>
          <p:nvPr/>
        </p:nvSpPr>
        <p:spPr>
          <a:xfrm>
            <a:off x="8466604" y="3079252"/>
            <a:ext cx="66396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effectLst/>
                <a:uLnTx/>
                <a:uFillTx/>
                <a:latin typeface="Arial"/>
                <a:ea typeface="+mn-ea"/>
                <a:cs typeface="+mn-cs"/>
              </a:rPr>
              <a:t>Fina</a:t>
            </a:r>
            <a:r>
              <a:rPr kumimoji="0" lang="en-US" sz="1100" i="0" u="none" strike="noStrike" kern="1200" cap="none" spc="0" normalizeH="0" baseline="0" noProof="0" dirty="0">
                <a:ln>
                  <a:noFill/>
                </a:ln>
                <a:effectLst/>
                <a:uLnTx/>
                <a:uFillTx/>
                <a:latin typeface="Arial"/>
                <a:ea typeface="+mn-ea"/>
                <a:cs typeface="+mn-cs"/>
              </a:rPr>
              <a:t>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a:rPr>
              <a:t>BO/CA</a:t>
            </a:r>
            <a:endParaRPr kumimoji="0" lang="fr-BE" sz="1100" i="0" u="none" strike="noStrike" kern="1200" cap="none" spc="0" normalizeH="0" baseline="0" noProof="0" dirty="0">
              <a:ln>
                <a:noFill/>
              </a:ln>
              <a:effectLst/>
              <a:uLnTx/>
              <a:uFillTx/>
              <a:latin typeface="Arial"/>
              <a:ea typeface="+mn-ea"/>
              <a:cs typeface="+mn-cs"/>
            </a:endParaRPr>
          </a:p>
        </p:txBody>
      </p:sp>
      <p:sp>
        <p:nvSpPr>
          <p:cNvPr id="82" name="TextBox 81">
            <a:extLst>
              <a:ext uri="{FF2B5EF4-FFF2-40B4-BE49-F238E27FC236}">
                <a16:creationId xmlns:a16="http://schemas.microsoft.com/office/drawing/2014/main" id="{C874E056-2FEA-4289-83BA-72065A4C8C1D}"/>
              </a:ext>
            </a:extLst>
          </p:cNvPr>
          <p:cNvSpPr txBox="1"/>
          <p:nvPr/>
        </p:nvSpPr>
        <p:spPr>
          <a:xfrm>
            <a:off x="9679292" y="2649238"/>
            <a:ext cx="114005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rgbClr val="4D4D4D"/>
                </a:solidFill>
                <a:latin typeface="Arial"/>
              </a:rPr>
              <a:t>18 Feb</a:t>
            </a:r>
            <a:endParaRPr kumimoji="0" lang="fr-FR" sz="1100" b="1" i="0" u="none" strike="noStrike" kern="1200" cap="none" spc="0" normalizeH="0" baseline="0" noProof="0" dirty="0">
              <a:ln>
                <a:noFill/>
              </a:ln>
              <a:solidFill>
                <a:srgbClr val="4D4D4D"/>
              </a:solidFill>
              <a:effectLst/>
              <a:uLnTx/>
              <a:uFillTx/>
              <a:latin typeface="Arial"/>
              <a:ea typeface="+mn-ea"/>
              <a:cs typeface="+mn-cs"/>
            </a:endParaRPr>
          </a:p>
        </p:txBody>
      </p:sp>
      <p:cxnSp>
        <p:nvCxnSpPr>
          <p:cNvPr id="84" name="Straight Connector 83">
            <a:extLst>
              <a:ext uri="{FF2B5EF4-FFF2-40B4-BE49-F238E27FC236}">
                <a16:creationId xmlns:a16="http://schemas.microsoft.com/office/drawing/2014/main" id="{1E1F9ACF-B33B-4BFB-A622-6C7F7A00C9AB}"/>
              </a:ext>
            </a:extLst>
          </p:cNvPr>
          <p:cNvCxnSpPr>
            <a:cxnSpLocks/>
          </p:cNvCxnSpPr>
          <p:nvPr/>
        </p:nvCxnSpPr>
        <p:spPr>
          <a:xfrm>
            <a:off x="10129557" y="3054772"/>
            <a:ext cx="0" cy="365760"/>
          </a:xfrm>
          <a:prstGeom prst="line">
            <a:avLst/>
          </a:prstGeom>
          <a:ln w="38100">
            <a:prstDash val="sysDot"/>
          </a:ln>
        </p:spPr>
        <p:style>
          <a:lnRef idx="3">
            <a:schemeClr val="accent6"/>
          </a:lnRef>
          <a:fillRef idx="0">
            <a:schemeClr val="accent6"/>
          </a:fillRef>
          <a:effectRef idx="2">
            <a:schemeClr val="accent6"/>
          </a:effectRef>
          <a:fontRef idx="minor">
            <a:schemeClr val="tx1"/>
          </a:fontRef>
        </p:style>
      </p:cxnSp>
      <p:sp>
        <p:nvSpPr>
          <p:cNvPr id="86" name="TextBox 85">
            <a:extLst>
              <a:ext uri="{FF2B5EF4-FFF2-40B4-BE49-F238E27FC236}">
                <a16:creationId xmlns:a16="http://schemas.microsoft.com/office/drawing/2014/main" id="{CCB50AC1-7EC4-4B21-8D58-3F5AB376C68E}"/>
              </a:ext>
            </a:extLst>
          </p:cNvPr>
          <p:cNvSpPr txBox="1"/>
          <p:nvPr/>
        </p:nvSpPr>
        <p:spPr>
          <a:xfrm>
            <a:off x="9818951" y="3291320"/>
            <a:ext cx="851700"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FF0000"/>
                </a:solidFill>
                <a:effectLst/>
                <a:uLnTx/>
                <a:uFillTx/>
                <a:latin typeface="Arial"/>
                <a:ea typeface="+mn-ea"/>
                <a:cs typeface="+mn-cs"/>
              </a:rPr>
              <a:t>SUMMIT</a:t>
            </a:r>
            <a:r>
              <a:rPr lang="en-US" sz="900" dirty="0">
                <a:latin typeface="Arial"/>
              </a:rPr>
              <a:t> </a:t>
            </a:r>
            <a:endParaRPr kumimoji="0" lang="fr-BE" sz="1800" i="0" u="none" strike="noStrike" kern="1200" cap="none" spc="0" normalizeH="0" baseline="0" noProof="0" dirty="0">
              <a:ln>
                <a:noFill/>
              </a:ln>
              <a:effectLst/>
              <a:uLnTx/>
              <a:uFillTx/>
              <a:latin typeface="Arial"/>
              <a:ea typeface="+mn-ea"/>
              <a:cs typeface="+mn-cs"/>
            </a:endParaRPr>
          </a:p>
        </p:txBody>
      </p:sp>
      <p:sp>
        <p:nvSpPr>
          <p:cNvPr id="81" name="TextBox 80">
            <a:extLst>
              <a:ext uri="{FF2B5EF4-FFF2-40B4-BE49-F238E27FC236}">
                <a16:creationId xmlns:a16="http://schemas.microsoft.com/office/drawing/2014/main" id="{AFAF3651-ACBB-4AFC-B0DD-08AE37FB536E}"/>
              </a:ext>
            </a:extLst>
          </p:cNvPr>
          <p:cNvSpPr txBox="1"/>
          <p:nvPr/>
        </p:nvSpPr>
        <p:spPr>
          <a:xfrm>
            <a:off x="6390822" y="2659475"/>
            <a:ext cx="114005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effectLst/>
                <a:uLnTx/>
                <a:uFillTx/>
                <a:latin typeface="Arial"/>
                <a:ea typeface="+mn-ea"/>
                <a:cs typeface="+mn-cs"/>
              </a:rPr>
              <a:t>17 Jan</a:t>
            </a:r>
            <a:endParaRPr kumimoji="0" lang="fr-FR" sz="1100" b="1" i="0" u="none" strike="noStrike" kern="1200" cap="none" spc="0" normalizeH="0" baseline="0" noProof="0" dirty="0">
              <a:ln>
                <a:noFill/>
              </a:ln>
              <a:effectLst/>
              <a:uLnTx/>
              <a:uFillTx/>
              <a:latin typeface="Arial"/>
              <a:ea typeface="+mn-ea"/>
              <a:cs typeface="+mn-cs"/>
            </a:endParaRPr>
          </a:p>
        </p:txBody>
      </p:sp>
      <p:cxnSp>
        <p:nvCxnSpPr>
          <p:cNvPr id="87" name="Straight Connector 86">
            <a:extLst>
              <a:ext uri="{FF2B5EF4-FFF2-40B4-BE49-F238E27FC236}">
                <a16:creationId xmlns:a16="http://schemas.microsoft.com/office/drawing/2014/main" id="{DEBB0ABF-7B1A-466B-A175-E5E8558EDC59}"/>
              </a:ext>
            </a:extLst>
          </p:cNvPr>
          <p:cNvCxnSpPr>
            <a:cxnSpLocks/>
          </p:cNvCxnSpPr>
          <p:nvPr/>
        </p:nvCxnSpPr>
        <p:spPr>
          <a:xfrm>
            <a:off x="6607640" y="3054772"/>
            <a:ext cx="0" cy="365760"/>
          </a:xfrm>
          <a:prstGeom prst="line">
            <a:avLst/>
          </a:prstGeom>
          <a:ln w="38100">
            <a:prstDash val="sysDot"/>
          </a:ln>
        </p:spPr>
        <p:style>
          <a:lnRef idx="3">
            <a:schemeClr val="accent6"/>
          </a:lnRef>
          <a:fillRef idx="0">
            <a:schemeClr val="accent6"/>
          </a:fillRef>
          <a:effectRef idx="2">
            <a:schemeClr val="accent6"/>
          </a:effectRef>
          <a:fontRef idx="minor">
            <a:schemeClr val="tx1"/>
          </a:fontRef>
        </p:style>
      </p:cxnSp>
      <p:sp>
        <p:nvSpPr>
          <p:cNvPr id="88" name="TextBox 87">
            <a:extLst>
              <a:ext uri="{FF2B5EF4-FFF2-40B4-BE49-F238E27FC236}">
                <a16:creationId xmlns:a16="http://schemas.microsoft.com/office/drawing/2014/main" id="{6DE900A6-6951-41EF-BF22-D45D64B49EC6}"/>
              </a:ext>
            </a:extLst>
          </p:cNvPr>
          <p:cNvSpPr txBox="1"/>
          <p:nvPr/>
        </p:nvSpPr>
        <p:spPr>
          <a:xfrm>
            <a:off x="6091984" y="3087127"/>
            <a:ext cx="1643387"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100" dirty="0">
                <a:solidFill>
                  <a:srgbClr val="4D4D4D"/>
                </a:solidFill>
                <a:latin typeface="Arial"/>
              </a:rPr>
              <a:t>Set up EABF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0" i="0" u="none" strike="noStrike" kern="1200" cap="none" spc="0" normalizeH="0" baseline="0" dirty="0">
                <a:ln>
                  <a:noFill/>
                </a:ln>
                <a:solidFill>
                  <a:srgbClr val="4D4D4D"/>
                </a:solidFill>
                <a:effectLst/>
                <a:uLnTx/>
                <a:uFillTx/>
                <a:latin typeface="Arial"/>
                <a:ea typeface="+mn-ea"/>
                <a:cs typeface="+mn-cs"/>
              </a:rPr>
              <a:t>Drafting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0" i="0" u="none" strike="noStrike" kern="1200" cap="none" spc="0" normalizeH="0" baseline="0" dirty="0" err="1">
                <a:ln>
                  <a:noFill/>
                </a:ln>
                <a:solidFill>
                  <a:srgbClr val="4D4D4D"/>
                </a:solidFill>
                <a:effectLst/>
                <a:uLnTx/>
                <a:uFillTx/>
                <a:latin typeface="Arial"/>
                <a:ea typeface="+mn-ea"/>
                <a:cs typeface="+mn-cs"/>
              </a:rPr>
              <a:t>Committtee</a:t>
            </a:r>
            <a:endParaRPr kumimoji="0" lang="en-US" sz="1100" b="0" i="0" u="none" strike="noStrike" kern="1200" cap="none" spc="0" normalizeH="0" baseline="0" dirty="0">
              <a:ln>
                <a:noFill/>
              </a:ln>
              <a:solidFill>
                <a:srgbClr val="4D4D4D"/>
              </a:solidFill>
              <a:effectLst/>
              <a:uLnTx/>
              <a:uFillTx/>
              <a:latin typeface="Arial"/>
              <a:ea typeface="+mn-ea"/>
              <a:cs typeface="+mn-cs"/>
            </a:endParaRPr>
          </a:p>
        </p:txBody>
      </p:sp>
    </p:spTree>
    <p:extLst>
      <p:ext uri="{BB962C8B-B14F-4D97-AF65-F5344CB8AC3E}">
        <p14:creationId xmlns:p14="http://schemas.microsoft.com/office/powerpoint/2010/main" val="276522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ppt_x"/>
                                          </p:val>
                                        </p:tav>
                                        <p:tav tm="100000">
                                          <p:val>
                                            <p:strVal val="#ppt_x"/>
                                          </p:val>
                                        </p:tav>
                                      </p:tavLst>
                                    </p:anim>
                                    <p:anim calcmode="lin" valueType="num">
                                      <p:cBhvr additive="base">
                                        <p:cTn id="32"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7"/>
                                        </p:tgtEl>
                                        <p:attrNameLst>
                                          <p:attrName>style.visibility</p:attrName>
                                        </p:attrNameLst>
                                      </p:cBhvr>
                                      <p:to>
                                        <p:strVal val="visible"/>
                                      </p:to>
                                    </p:set>
                                    <p:anim calcmode="lin" valueType="num">
                                      <p:cBhvr additive="base">
                                        <p:cTn id="37" dur="500" fill="hold"/>
                                        <p:tgtEl>
                                          <p:spTgt spid="77"/>
                                        </p:tgtEl>
                                        <p:attrNameLst>
                                          <p:attrName>ppt_x</p:attrName>
                                        </p:attrNameLst>
                                      </p:cBhvr>
                                      <p:tavLst>
                                        <p:tav tm="0">
                                          <p:val>
                                            <p:strVal val="#ppt_x"/>
                                          </p:val>
                                        </p:tav>
                                        <p:tav tm="100000">
                                          <p:val>
                                            <p:strVal val="#ppt_x"/>
                                          </p:val>
                                        </p:tav>
                                      </p:tavLst>
                                    </p:anim>
                                    <p:anim calcmode="lin" valueType="num">
                                      <p:cBhvr additive="base">
                                        <p:cTn id="38" dur="500" fill="hold"/>
                                        <p:tgtEl>
                                          <p:spTgt spid="7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96"/>
                                        </p:tgtEl>
                                        <p:attrNameLst>
                                          <p:attrName>style.visibility</p:attrName>
                                        </p:attrNameLst>
                                      </p:cBhvr>
                                      <p:to>
                                        <p:strVal val="visible"/>
                                      </p:to>
                                    </p:set>
                                    <p:anim calcmode="lin" valueType="num">
                                      <p:cBhvr additive="base">
                                        <p:cTn id="41" dur="500" fill="hold"/>
                                        <p:tgtEl>
                                          <p:spTgt spid="96"/>
                                        </p:tgtEl>
                                        <p:attrNameLst>
                                          <p:attrName>ppt_x</p:attrName>
                                        </p:attrNameLst>
                                      </p:cBhvr>
                                      <p:tavLst>
                                        <p:tav tm="0">
                                          <p:val>
                                            <p:strVal val="#ppt_x"/>
                                          </p:val>
                                        </p:tav>
                                        <p:tav tm="100000">
                                          <p:val>
                                            <p:strVal val="#ppt_x"/>
                                          </p:val>
                                        </p:tav>
                                      </p:tavLst>
                                    </p:anim>
                                    <p:anim calcmode="lin" valueType="num">
                                      <p:cBhvr additive="base">
                                        <p:cTn id="42" dur="500" fill="hold"/>
                                        <p:tgtEl>
                                          <p:spTgt spid="9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97"/>
                                        </p:tgtEl>
                                        <p:attrNameLst>
                                          <p:attrName>style.visibility</p:attrName>
                                        </p:attrNameLst>
                                      </p:cBhvr>
                                      <p:to>
                                        <p:strVal val="visible"/>
                                      </p:to>
                                    </p:set>
                                    <p:anim calcmode="lin" valueType="num">
                                      <p:cBhvr additive="base">
                                        <p:cTn id="47" dur="500" fill="hold"/>
                                        <p:tgtEl>
                                          <p:spTgt spid="97"/>
                                        </p:tgtEl>
                                        <p:attrNameLst>
                                          <p:attrName>ppt_x</p:attrName>
                                        </p:attrNameLst>
                                      </p:cBhvr>
                                      <p:tavLst>
                                        <p:tav tm="0">
                                          <p:val>
                                            <p:strVal val="#ppt_x"/>
                                          </p:val>
                                        </p:tav>
                                        <p:tav tm="100000">
                                          <p:val>
                                            <p:strVal val="#ppt_x"/>
                                          </p:val>
                                        </p:tav>
                                      </p:tavLst>
                                    </p:anim>
                                    <p:anim calcmode="lin" valueType="num">
                                      <p:cBhvr additive="base">
                                        <p:cTn id="48"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06"/>
                                        </p:tgtEl>
                                        <p:attrNameLst>
                                          <p:attrName>style.visibility</p:attrName>
                                        </p:attrNameLst>
                                      </p:cBhvr>
                                      <p:to>
                                        <p:strVal val="visible"/>
                                      </p:to>
                                    </p:set>
                                    <p:anim calcmode="lin" valueType="num">
                                      <p:cBhvr additive="base">
                                        <p:cTn id="53" dur="500" fill="hold"/>
                                        <p:tgtEl>
                                          <p:spTgt spid="106"/>
                                        </p:tgtEl>
                                        <p:attrNameLst>
                                          <p:attrName>ppt_x</p:attrName>
                                        </p:attrNameLst>
                                      </p:cBhvr>
                                      <p:tavLst>
                                        <p:tav tm="0">
                                          <p:val>
                                            <p:strVal val="#ppt_x"/>
                                          </p:val>
                                        </p:tav>
                                        <p:tav tm="100000">
                                          <p:val>
                                            <p:strVal val="#ppt_x"/>
                                          </p:val>
                                        </p:tav>
                                      </p:tavLst>
                                    </p:anim>
                                    <p:anim calcmode="lin" valueType="num">
                                      <p:cBhvr additive="base">
                                        <p:cTn id="54" dur="500" fill="hold"/>
                                        <p:tgtEl>
                                          <p:spTgt spid="10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18"/>
                                        </p:tgtEl>
                                        <p:attrNameLst>
                                          <p:attrName>style.visibility</p:attrName>
                                        </p:attrNameLst>
                                      </p:cBhvr>
                                      <p:to>
                                        <p:strVal val="visible"/>
                                      </p:to>
                                    </p:set>
                                    <p:anim calcmode="lin" valueType="num">
                                      <p:cBhvr additive="base">
                                        <p:cTn id="59" dur="500" fill="hold"/>
                                        <p:tgtEl>
                                          <p:spTgt spid="118"/>
                                        </p:tgtEl>
                                        <p:attrNameLst>
                                          <p:attrName>ppt_x</p:attrName>
                                        </p:attrNameLst>
                                      </p:cBhvr>
                                      <p:tavLst>
                                        <p:tav tm="0">
                                          <p:val>
                                            <p:strVal val="#ppt_x"/>
                                          </p:val>
                                        </p:tav>
                                        <p:tav tm="100000">
                                          <p:val>
                                            <p:strVal val="#ppt_x"/>
                                          </p:val>
                                        </p:tav>
                                      </p:tavLst>
                                    </p:anim>
                                    <p:anim calcmode="lin" valueType="num">
                                      <p:cBhvr additive="base">
                                        <p:cTn id="60" dur="500" fill="hold"/>
                                        <p:tgtEl>
                                          <p:spTgt spid="11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6"/>
                                        </p:tgtEl>
                                        <p:attrNameLst>
                                          <p:attrName>style.visibility</p:attrName>
                                        </p:attrNameLst>
                                      </p:cBhvr>
                                      <p:to>
                                        <p:strVal val="visible"/>
                                      </p:to>
                                    </p:set>
                                    <p:anim calcmode="lin" valueType="num">
                                      <p:cBhvr additive="base">
                                        <p:cTn id="63" dur="500" fill="hold"/>
                                        <p:tgtEl>
                                          <p:spTgt spid="146"/>
                                        </p:tgtEl>
                                        <p:attrNameLst>
                                          <p:attrName>ppt_x</p:attrName>
                                        </p:attrNameLst>
                                      </p:cBhvr>
                                      <p:tavLst>
                                        <p:tav tm="0">
                                          <p:val>
                                            <p:strVal val="#ppt_x"/>
                                          </p:val>
                                        </p:tav>
                                        <p:tav tm="100000">
                                          <p:val>
                                            <p:strVal val="#ppt_x"/>
                                          </p:val>
                                        </p:tav>
                                      </p:tavLst>
                                    </p:anim>
                                    <p:anim calcmode="lin" valueType="num">
                                      <p:cBhvr additive="base">
                                        <p:cTn id="64" dur="500" fill="hold"/>
                                        <p:tgtEl>
                                          <p:spTgt spid="146"/>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fill="hold"/>
                                        <p:tgtEl>
                                          <p:spTgt spid="92"/>
                                        </p:tgtEl>
                                        <p:attrNameLst>
                                          <p:attrName>ppt_x</p:attrName>
                                        </p:attrNameLst>
                                      </p:cBhvr>
                                      <p:tavLst>
                                        <p:tav tm="0">
                                          <p:val>
                                            <p:strVal val="#ppt_x"/>
                                          </p:val>
                                        </p:tav>
                                        <p:tav tm="100000">
                                          <p:val>
                                            <p:strVal val="#ppt_x"/>
                                          </p:val>
                                        </p:tav>
                                      </p:tavLst>
                                    </p:anim>
                                    <p:anim calcmode="lin" valueType="num">
                                      <p:cBhvr additive="base">
                                        <p:cTn id="70" dur="500" fill="hold"/>
                                        <p:tgtEl>
                                          <p:spTgt spid="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P spid="17" grpId="0" animBg="1"/>
      <p:bldP spid="18" grpId="0" animBg="1"/>
      <p:bldP spid="47" grpId="0" animBg="1"/>
      <p:bldP spid="77" grpId="0" animBg="1"/>
      <p:bldP spid="96" grpId="0" animBg="1"/>
      <p:bldP spid="97" grpId="0" animBg="1"/>
      <p:bldP spid="106" grpId="0" animBg="1"/>
      <p:bldP spid="118" grpId="0" animBg="1"/>
      <p:bldP spid="146" grpId="0" animBg="1"/>
      <p:bldP spid="9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72887" y="261313"/>
            <a:ext cx="10515600" cy="782357"/>
          </a:xfrm>
        </p:spPr>
        <p:txBody>
          <a:bodyPr/>
          <a:lstStyle/>
          <a:p>
            <a:r>
              <a:rPr lang="en-GB" dirty="0" smtClean="0">
                <a:solidFill>
                  <a:srgbClr val="0070C0"/>
                </a:solidFill>
              </a:rPr>
              <a:t>Working Groups – Update</a:t>
            </a:r>
            <a:endParaRPr lang="en-GB" dirty="0">
              <a:solidFill>
                <a:srgbClr val="0070C0"/>
              </a:solidFill>
            </a:endParaRPr>
          </a:p>
        </p:txBody>
      </p:sp>
      <p:graphicFrame>
        <p:nvGraphicFramePr>
          <p:cNvPr id="5" name="Table 4"/>
          <p:cNvGraphicFramePr>
            <a:graphicFrameLocks noGrp="1"/>
          </p:cNvGraphicFramePr>
          <p:nvPr>
            <p:extLst/>
          </p:nvPr>
        </p:nvGraphicFramePr>
        <p:xfrm>
          <a:off x="1140529" y="2240011"/>
          <a:ext cx="9460130" cy="3472314"/>
        </p:xfrm>
        <a:graphic>
          <a:graphicData uri="http://schemas.openxmlformats.org/drawingml/2006/table">
            <a:tbl>
              <a:tblPr firstRow="1" bandRow="1">
                <a:tableStyleId>{5940675A-B579-460E-94D1-54222C63F5DA}</a:tableStyleId>
              </a:tblPr>
              <a:tblGrid>
                <a:gridCol w="1892026">
                  <a:extLst>
                    <a:ext uri="{9D8B030D-6E8A-4147-A177-3AD203B41FA5}">
                      <a16:colId xmlns:a16="http://schemas.microsoft.com/office/drawing/2014/main" val="3552054037"/>
                    </a:ext>
                  </a:extLst>
                </a:gridCol>
                <a:gridCol w="1892026">
                  <a:extLst>
                    <a:ext uri="{9D8B030D-6E8A-4147-A177-3AD203B41FA5}">
                      <a16:colId xmlns:a16="http://schemas.microsoft.com/office/drawing/2014/main" val="1495470279"/>
                    </a:ext>
                  </a:extLst>
                </a:gridCol>
                <a:gridCol w="1892026">
                  <a:extLst>
                    <a:ext uri="{9D8B030D-6E8A-4147-A177-3AD203B41FA5}">
                      <a16:colId xmlns:a16="http://schemas.microsoft.com/office/drawing/2014/main" val="1602577705"/>
                    </a:ext>
                  </a:extLst>
                </a:gridCol>
                <a:gridCol w="1892026">
                  <a:extLst>
                    <a:ext uri="{9D8B030D-6E8A-4147-A177-3AD203B41FA5}">
                      <a16:colId xmlns:a16="http://schemas.microsoft.com/office/drawing/2014/main" val="3943282999"/>
                    </a:ext>
                  </a:extLst>
                </a:gridCol>
                <a:gridCol w="1892026">
                  <a:extLst>
                    <a:ext uri="{9D8B030D-6E8A-4147-A177-3AD203B41FA5}">
                      <a16:colId xmlns:a16="http://schemas.microsoft.com/office/drawing/2014/main" val="2592111114"/>
                    </a:ext>
                  </a:extLst>
                </a:gridCol>
              </a:tblGrid>
              <a:tr h="659598">
                <a:tc>
                  <a:txBody>
                    <a:bodyPr/>
                    <a:lstStyle/>
                    <a:p>
                      <a:r>
                        <a:rPr lang="fr-BE" sz="1400" b="1" kern="1200" dirty="0" smtClean="0">
                          <a:solidFill>
                            <a:schemeClr val="tx2"/>
                          </a:solidFill>
                          <a:latin typeface="+mn-lt"/>
                          <a:ea typeface="+mn-ea"/>
                          <a:cs typeface="+mn-cs"/>
                        </a:rPr>
                        <a:t>10/01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BE" sz="1200" b="0" i="0" u="none" strike="noStrike" kern="1200" cap="none" spc="0" normalizeH="0" baseline="0" noProof="0" dirty="0" smtClean="0">
                          <a:ln>
                            <a:noFill/>
                          </a:ln>
                          <a:solidFill>
                            <a:schemeClr val="tx1">
                              <a:lumMod val="50000"/>
                            </a:schemeClr>
                          </a:solidFill>
                          <a:effectLst/>
                          <a:uLnTx/>
                          <a:uFillTx/>
                          <a:latin typeface="+mn-lt"/>
                          <a:ea typeface="+mn-ea"/>
                          <a:cs typeface="+mn-cs"/>
                        </a:rPr>
                        <a:t>Fashion 9:30am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BE" sz="1200" b="0" i="0" u="none" strike="noStrike" kern="1200" cap="none" spc="0" normalizeH="0" baseline="0" noProof="0" dirty="0" smtClean="0">
                          <a:ln>
                            <a:noFill/>
                          </a:ln>
                          <a:solidFill>
                            <a:schemeClr val="tx1">
                              <a:lumMod val="50000"/>
                            </a:schemeClr>
                          </a:solidFill>
                          <a:effectLst/>
                          <a:uLnTx/>
                          <a:uFillTx/>
                          <a:latin typeface="+mn-lt"/>
                          <a:ea typeface="+mn-ea"/>
                          <a:cs typeface="+mn-cs"/>
                        </a:rPr>
                        <a:t>Health 2pm</a:t>
                      </a:r>
                      <a:endParaRPr lang="fr-BE" sz="1400" kern="1200" dirty="0" smtClean="0">
                        <a:solidFill>
                          <a:schemeClr val="tx1">
                            <a:lumMod val="50000"/>
                          </a:schemeClr>
                        </a:solidFill>
                        <a:latin typeface="+mn-lt"/>
                        <a:ea typeface="+mn-ea"/>
                        <a:cs typeface="+mn-cs"/>
                      </a:endParaRPr>
                    </a:p>
                  </a:txBody>
                  <a:tcPr>
                    <a:solidFill>
                      <a:schemeClr val="accent6">
                        <a:lumMod val="40000"/>
                        <a:lumOff val="60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BE" sz="1200" b="0" i="0" u="none" strike="noStrike" kern="1200" cap="none" spc="0" normalizeH="0" baseline="0" noProof="0" dirty="0" smtClean="0">
                          <a:ln>
                            <a:noFill/>
                          </a:ln>
                          <a:solidFill>
                            <a:schemeClr val="tx1">
                              <a:lumMod val="50000"/>
                            </a:schemeClr>
                          </a:solidFill>
                          <a:effectLst/>
                          <a:uLnTx/>
                          <a:uFillTx/>
                          <a:latin typeface="+mn-lt"/>
                          <a:ea typeface="+mn-ea"/>
                          <a:cs typeface="+mn-cs"/>
                        </a:rPr>
                        <a:t>Youth 9:30am</a:t>
                      </a:r>
                      <a:endParaRPr kumimoji="0" lang="en-IE" sz="1200" b="0" i="0" u="none" strike="noStrike" kern="1200" cap="none" spc="0" normalizeH="0" baseline="0" noProof="0" dirty="0" smtClean="0">
                        <a:ln>
                          <a:noFill/>
                        </a:ln>
                        <a:solidFill>
                          <a:schemeClr val="tx1">
                            <a:lumMod val="50000"/>
                          </a:schemeClr>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BE" sz="1200" b="0" i="0" u="none" strike="noStrike" kern="1200" cap="none" spc="0" normalizeH="0" baseline="0" noProof="0" dirty="0" smtClean="0">
                          <a:ln>
                            <a:noFill/>
                          </a:ln>
                          <a:solidFill>
                            <a:schemeClr val="tx1">
                              <a:lumMod val="50000"/>
                            </a:schemeClr>
                          </a:solidFill>
                          <a:effectLst/>
                          <a:uLnTx/>
                          <a:uFillTx/>
                          <a:latin typeface="+mn-lt"/>
                          <a:ea typeface="+mn-ea"/>
                          <a:cs typeface="+mn-cs"/>
                        </a:rPr>
                        <a:t>Digital 11:30am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BE" sz="1200" b="0" i="0" u="none" strike="noStrike" kern="1200" cap="none" spc="0" normalizeH="0" baseline="0" noProof="0" dirty="0" smtClean="0">
                          <a:ln>
                            <a:noFill/>
                          </a:ln>
                          <a:solidFill>
                            <a:schemeClr val="tx1">
                              <a:lumMod val="50000"/>
                            </a:schemeClr>
                          </a:solidFill>
                          <a:effectLst/>
                          <a:uLnTx/>
                          <a:uFillTx/>
                          <a:latin typeface="+mn-lt"/>
                          <a:ea typeface="+mn-ea"/>
                          <a:cs typeface="+mn-cs"/>
                        </a:rPr>
                        <a:t>Finance 2pm</a:t>
                      </a:r>
                    </a:p>
                    <a:p>
                      <a:pPr marL="0" algn="l" defTabSz="914400" rtl="0" eaLnBrk="1" latinLnBrk="0" hangingPunct="1"/>
                      <a:endParaRPr kumimoji="0" lang="en-IE" sz="1200" b="0" i="0" u="none" strike="noStrike" kern="1200" cap="none" spc="0" normalizeH="0" baseline="0" dirty="0">
                        <a:ln>
                          <a:noFill/>
                        </a:ln>
                        <a:solidFill>
                          <a:schemeClr val="tx1">
                            <a:lumMod val="50000"/>
                          </a:schemeClr>
                        </a:solidFill>
                        <a:effectLst/>
                        <a:uLnTx/>
                        <a:uFillTx/>
                        <a:latin typeface="+mn-lt"/>
                        <a:ea typeface="+mn-ea"/>
                        <a:cs typeface="+mn-cs"/>
                      </a:endParaRPr>
                    </a:p>
                  </a:txBody>
                  <a:tcPr>
                    <a:solidFill>
                      <a:schemeClr val="accent6">
                        <a:lumMod val="40000"/>
                        <a:lumOff val="60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BE" sz="1200" b="0" i="0" u="none" strike="noStrike" kern="1200" cap="none" spc="0" normalizeH="0" baseline="0" noProof="0" dirty="0" smtClean="0">
                          <a:ln>
                            <a:noFill/>
                          </a:ln>
                          <a:solidFill>
                            <a:schemeClr val="tx1">
                              <a:lumMod val="50000"/>
                            </a:schemeClr>
                          </a:solidFill>
                          <a:effectLst/>
                          <a:uLnTx/>
                          <a:uFillTx/>
                          <a:latin typeface="+mn-lt"/>
                          <a:ea typeface="+mn-ea"/>
                          <a:cs typeface="+mn-cs"/>
                        </a:rPr>
                        <a:t>PANAF 11am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BE" sz="1200" b="0" i="0" u="none" strike="noStrike" kern="1200" cap="none" spc="0" normalizeH="0" baseline="0" noProof="0" dirty="0" smtClean="0">
                          <a:ln>
                            <a:noFill/>
                          </a:ln>
                          <a:solidFill>
                            <a:schemeClr val="tx1">
                              <a:lumMod val="50000"/>
                            </a:schemeClr>
                          </a:solidFill>
                          <a:effectLst/>
                          <a:uLnTx/>
                          <a:uFillTx/>
                          <a:latin typeface="+mn-lt"/>
                          <a:ea typeface="+mn-ea"/>
                          <a:cs typeface="+mn-cs"/>
                        </a:rPr>
                        <a:t>Agri-</a:t>
                      </a:r>
                      <a:r>
                        <a:rPr kumimoji="0" lang="fr-BE" sz="1200" b="0" i="0" u="none" strike="noStrike" kern="1200" cap="none" spc="0" normalizeH="0" baseline="0" noProof="0" dirty="0" err="1" smtClean="0">
                          <a:ln>
                            <a:noFill/>
                          </a:ln>
                          <a:solidFill>
                            <a:schemeClr val="tx1">
                              <a:lumMod val="50000"/>
                            </a:schemeClr>
                          </a:solidFill>
                          <a:effectLst/>
                          <a:uLnTx/>
                          <a:uFillTx/>
                          <a:latin typeface="+mn-lt"/>
                          <a:ea typeface="+mn-ea"/>
                          <a:cs typeface="+mn-cs"/>
                        </a:rPr>
                        <a:t>food</a:t>
                      </a:r>
                      <a:r>
                        <a:rPr kumimoji="0" lang="fr-BE" sz="1200" b="0" i="0" u="none" strike="noStrike" kern="1200" cap="none" spc="0" normalizeH="0" baseline="0" noProof="0" dirty="0" smtClean="0">
                          <a:ln>
                            <a:noFill/>
                          </a:ln>
                          <a:solidFill>
                            <a:schemeClr val="tx1">
                              <a:lumMod val="50000"/>
                            </a:schemeClr>
                          </a:solidFill>
                          <a:effectLst/>
                          <a:uLnTx/>
                          <a:uFillTx/>
                          <a:latin typeface="+mn-lt"/>
                          <a:ea typeface="+mn-ea"/>
                          <a:cs typeface="+mn-cs"/>
                        </a:rPr>
                        <a:t> 2pm</a:t>
                      </a:r>
                      <a:endParaRPr kumimoji="0" lang="en-IE" sz="1200" b="0" i="0" u="none" strike="noStrike" kern="1200" cap="none" spc="0" normalizeH="0" baseline="0" noProof="0" dirty="0" smtClean="0">
                        <a:ln>
                          <a:noFill/>
                        </a:ln>
                        <a:solidFill>
                          <a:schemeClr val="tx1">
                            <a:lumMod val="50000"/>
                          </a:schemeClr>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200" b="0" i="0" u="none" strike="noStrike" kern="1200" cap="none" spc="0" normalizeH="0" baseline="0" noProof="0" dirty="0" smtClean="0">
                        <a:ln>
                          <a:noFill/>
                        </a:ln>
                        <a:solidFill>
                          <a:schemeClr val="tx1">
                            <a:lumMod val="50000"/>
                          </a:schemeClr>
                        </a:solidFill>
                        <a:effectLst/>
                        <a:uLnTx/>
                        <a:uFillTx/>
                        <a:latin typeface="+mn-lt"/>
                        <a:ea typeface="+mn-ea"/>
                        <a:cs typeface="+mn-cs"/>
                      </a:endParaRPr>
                    </a:p>
                  </a:txBody>
                  <a:tcPr>
                    <a:solidFill>
                      <a:schemeClr val="accent6">
                        <a:lumMod val="40000"/>
                        <a:lumOff val="60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BE" sz="1200" b="0" i="0" u="none" strike="noStrike" kern="1200" cap="none" spc="0" normalizeH="0" baseline="0" noProof="0" dirty="0" smtClean="0">
                          <a:ln>
                            <a:noFill/>
                          </a:ln>
                          <a:solidFill>
                            <a:schemeClr val="tx1">
                              <a:lumMod val="50000"/>
                            </a:schemeClr>
                          </a:solidFill>
                          <a:effectLst/>
                          <a:uLnTx/>
                          <a:uFillTx/>
                          <a:latin typeface="+mn-lt"/>
                          <a:ea typeface="+mn-ea"/>
                          <a:cs typeface="+mn-cs"/>
                        </a:rPr>
                        <a:t>Infrastructure 9am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BE" sz="1200" b="0" i="0" u="none" strike="noStrike" kern="1200" cap="none" spc="0" normalizeH="0" baseline="0" noProof="0" dirty="0" smtClean="0">
                          <a:ln>
                            <a:noFill/>
                          </a:ln>
                          <a:solidFill>
                            <a:schemeClr val="tx1">
                              <a:lumMod val="50000"/>
                            </a:schemeClr>
                          </a:solidFill>
                          <a:effectLst/>
                          <a:uLnTx/>
                          <a:uFillTx/>
                          <a:latin typeface="+mn-lt"/>
                          <a:ea typeface="+mn-ea"/>
                          <a:cs typeface="+mn-cs"/>
                        </a:rPr>
                        <a:t>EU-</a:t>
                      </a:r>
                      <a:r>
                        <a:rPr kumimoji="0" lang="fr-BE" sz="1200" b="0" i="0" u="none" strike="noStrike" kern="1200" cap="none" spc="0" normalizeH="0" baseline="0" noProof="0" dirty="0" err="1" smtClean="0">
                          <a:ln>
                            <a:noFill/>
                          </a:ln>
                          <a:solidFill>
                            <a:schemeClr val="tx1">
                              <a:lumMod val="50000"/>
                            </a:schemeClr>
                          </a:solidFill>
                          <a:effectLst/>
                          <a:uLnTx/>
                          <a:uFillTx/>
                          <a:latin typeface="+mn-lt"/>
                          <a:ea typeface="+mn-ea"/>
                          <a:cs typeface="+mn-cs"/>
                        </a:rPr>
                        <a:t>Africa</a:t>
                      </a:r>
                      <a:r>
                        <a:rPr kumimoji="0" lang="fr-BE" sz="1200" b="0" i="0" u="none" strike="noStrike" kern="1200" cap="none" spc="0" normalizeH="0" baseline="0" noProof="0" dirty="0" smtClean="0">
                          <a:ln>
                            <a:noFill/>
                          </a:ln>
                          <a:solidFill>
                            <a:schemeClr val="tx1">
                              <a:lumMod val="50000"/>
                            </a:schemeClr>
                          </a:solidFill>
                          <a:effectLst/>
                          <a:uLnTx/>
                          <a:uFillTx/>
                          <a:latin typeface="+mn-lt"/>
                          <a:ea typeface="+mn-ea"/>
                          <a:cs typeface="+mn-cs"/>
                        </a:rPr>
                        <a:t> VCs 11am</a:t>
                      </a:r>
                      <a:endParaRPr kumimoji="0" lang="en-IE" sz="1200" b="0" i="0" u="none" strike="noStrike" kern="1200" cap="none" spc="0" normalizeH="0" baseline="0" noProof="0" dirty="0" smtClean="0">
                        <a:ln>
                          <a:noFill/>
                        </a:ln>
                        <a:solidFill>
                          <a:schemeClr val="tx1">
                            <a:lumMod val="50000"/>
                          </a:schemeClr>
                        </a:solidFill>
                        <a:effectLst/>
                        <a:uLnTx/>
                        <a:uFillTx/>
                        <a:latin typeface="+mn-lt"/>
                        <a:ea typeface="+mn-ea"/>
                        <a:cs typeface="+mn-cs"/>
                      </a:endParaRPr>
                    </a:p>
                  </a:txBody>
                  <a:tcPr>
                    <a:solidFill>
                      <a:schemeClr val="accent6">
                        <a:lumMod val="40000"/>
                        <a:lumOff val="60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BE" sz="1200" b="0" i="0" u="none" strike="noStrike" kern="1200" cap="none" spc="0" normalizeH="0" baseline="0" noProof="0" dirty="0" smtClean="0">
                          <a:ln>
                            <a:noFill/>
                          </a:ln>
                          <a:solidFill>
                            <a:schemeClr val="tx1">
                              <a:lumMod val="50000"/>
                            </a:schemeClr>
                          </a:solidFill>
                          <a:effectLst/>
                          <a:uLnTx/>
                          <a:uFillTx/>
                          <a:latin typeface="+mn-lt"/>
                          <a:ea typeface="+mn-ea"/>
                          <a:cs typeface="+mn-cs"/>
                        </a:rPr>
                        <a:t>Raw material 9:30am</a:t>
                      </a:r>
                      <a:endParaRPr kumimoji="0" lang="fr-BE" sz="1200" b="0" i="0" u="none" strike="noStrike" kern="1200" cap="none" spc="0" normalizeH="0" baseline="0" dirty="0" smtClean="0">
                        <a:ln>
                          <a:noFill/>
                        </a:ln>
                        <a:solidFill>
                          <a:schemeClr val="tx1">
                            <a:lumMod val="50000"/>
                          </a:schemeClr>
                        </a:solidFill>
                        <a:effectLst/>
                        <a:uLnTx/>
                        <a:uFillTx/>
                        <a:latin typeface="+mn-lt"/>
                        <a:ea typeface="+mn-ea"/>
                        <a:cs typeface="+mn-cs"/>
                      </a:endParaRPr>
                    </a:p>
                    <a:p>
                      <a:pPr marL="171450" indent="-171450" algn="l" defTabSz="914400" rtl="0" eaLnBrk="1" latinLnBrk="0" hangingPunct="1">
                        <a:buFont typeface="Arial" panose="020B0604020202020204" pitchFamily="34" charset="0"/>
                        <a:buChar char="•"/>
                      </a:pPr>
                      <a:r>
                        <a:rPr kumimoji="0" lang="fr-BE" sz="1200" b="0" i="0" u="none" strike="noStrike" kern="1200" cap="none" spc="0" normalizeH="0" baseline="0" noProof="0" dirty="0" smtClean="0">
                          <a:ln>
                            <a:noFill/>
                          </a:ln>
                          <a:solidFill>
                            <a:schemeClr val="tx1">
                              <a:lumMod val="50000"/>
                            </a:schemeClr>
                          </a:solidFill>
                          <a:effectLst/>
                          <a:uLnTx/>
                          <a:uFillTx/>
                          <a:latin typeface="+mn-lt"/>
                          <a:ea typeface="+mn-ea"/>
                          <a:cs typeface="+mn-cs"/>
                        </a:rPr>
                        <a:t>Energy 11am</a:t>
                      </a:r>
                    </a:p>
                    <a:p>
                      <a:pPr marL="171450" indent="-171450" algn="l" defTabSz="914400" rtl="0" eaLnBrk="1" latinLnBrk="0" hangingPunct="1">
                        <a:buFont typeface="Arial" panose="020B0604020202020204" pitchFamily="34" charset="0"/>
                        <a:buChar char="•"/>
                      </a:pPr>
                      <a:r>
                        <a:rPr kumimoji="0" lang="fr-BE" sz="1200" b="0" i="0" u="none" strike="noStrike" kern="1200" cap="none" spc="0" normalizeH="0" baseline="0" noProof="0" dirty="0" smtClean="0">
                          <a:ln>
                            <a:noFill/>
                          </a:ln>
                          <a:solidFill>
                            <a:schemeClr val="tx1">
                              <a:lumMod val="50000"/>
                            </a:schemeClr>
                          </a:solidFill>
                          <a:effectLst/>
                          <a:uLnTx/>
                          <a:uFillTx/>
                          <a:latin typeface="+mn-lt"/>
                          <a:ea typeface="+mn-ea"/>
                          <a:cs typeface="+mn-cs"/>
                        </a:rPr>
                        <a:t>Automotive 2pm</a:t>
                      </a:r>
                      <a:endParaRPr kumimoji="0" lang="en-IE" sz="1200" b="0" i="0" u="none" strike="noStrike" kern="1200" cap="none" spc="0" normalizeH="0" baseline="0" dirty="0">
                        <a:ln>
                          <a:noFill/>
                        </a:ln>
                        <a:solidFill>
                          <a:schemeClr val="tx1">
                            <a:lumMod val="50000"/>
                          </a:schemeClr>
                        </a:solidFill>
                        <a:effectLst/>
                        <a:uLnTx/>
                        <a:uFillTx/>
                        <a:latin typeface="+mn-lt"/>
                        <a:ea typeface="+mn-ea"/>
                        <a:cs typeface="+mn-cs"/>
                      </a:endParaRPr>
                    </a:p>
                  </a:txBody>
                  <a:tcPr>
                    <a:solidFill>
                      <a:schemeClr val="accent6">
                        <a:lumMod val="40000"/>
                        <a:lumOff val="60000"/>
                      </a:schemeClr>
                    </a:solidFill>
                  </a:tcPr>
                </a:tc>
                <a:extLst>
                  <a:ext uri="{0D108BD9-81ED-4DB2-BD59-A6C34878D82A}">
                    <a16:rowId xmlns:a16="http://schemas.microsoft.com/office/drawing/2014/main" val="4059935968"/>
                  </a:ext>
                </a:extLst>
              </a:tr>
              <a:tr h="659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b="1" kern="1200" dirty="0" smtClean="0">
                          <a:solidFill>
                            <a:schemeClr val="tx2"/>
                          </a:solidFill>
                          <a:latin typeface="+mn-lt"/>
                          <a:ea typeface="+mn-ea"/>
                          <a:cs typeface="+mn-cs"/>
                        </a:rPr>
                        <a:t>17/01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BE" sz="1200" b="0" i="0" u="none" strike="noStrike" kern="1200" cap="none" spc="0" normalizeH="0" baseline="0" dirty="0" smtClean="0">
                          <a:ln>
                            <a:noFill/>
                          </a:ln>
                          <a:solidFill>
                            <a:schemeClr val="tx1">
                              <a:lumMod val="50000"/>
                            </a:schemeClr>
                          </a:solidFill>
                          <a:effectLst/>
                          <a:uLnTx/>
                          <a:uFillTx/>
                          <a:latin typeface="+mn-lt"/>
                          <a:ea typeface="+mn-ea"/>
                          <a:cs typeface="+mn-cs"/>
                        </a:rPr>
                        <a:t>Fashion </a:t>
                      </a:r>
                      <a:r>
                        <a:rPr kumimoji="0" lang="fr-BE" sz="1200" b="0" i="0" u="none" strike="noStrike" kern="1200" cap="none" spc="0" normalizeH="0" baseline="0" noProof="0" dirty="0" smtClean="0">
                          <a:ln>
                            <a:noFill/>
                          </a:ln>
                          <a:solidFill>
                            <a:schemeClr val="tx1">
                              <a:lumMod val="50000"/>
                            </a:schemeClr>
                          </a:solidFill>
                          <a:effectLst/>
                          <a:uLnTx/>
                          <a:uFillTx/>
                          <a:latin typeface="+mn-lt"/>
                          <a:ea typeface="+mn-ea"/>
                          <a:cs typeface="+mn-cs"/>
                        </a:rPr>
                        <a:t>9:30am</a:t>
                      </a:r>
                      <a:endParaRPr kumimoji="0" lang="fr-BE" sz="1200" b="0" i="0" u="none" strike="noStrike" kern="1200" cap="none" spc="0" normalizeH="0" baseline="0" dirty="0" smtClean="0">
                        <a:ln>
                          <a:noFill/>
                        </a:ln>
                        <a:solidFill>
                          <a:schemeClr val="tx1">
                            <a:lumMod val="50000"/>
                          </a:schemeClr>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r-BE" sz="1200" b="0" i="0" u="none" strike="noStrike" kern="1200" cap="none" spc="0" normalizeH="0" baseline="0" dirty="0" smtClean="0">
                        <a:ln>
                          <a:noFill/>
                        </a:ln>
                        <a:solidFill>
                          <a:schemeClr val="tx1">
                            <a:lumMod val="50000"/>
                          </a:schemeClr>
                        </a:solidFill>
                        <a:effectLst/>
                        <a:uLnTx/>
                        <a:uFillTx/>
                        <a:latin typeface="+mn-lt"/>
                        <a:ea typeface="+mn-ea"/>
                        <a:cs typeface="+mn-cs"/>
                      </a:endParaRPr>
                    </a:p>
                  </a:txBody>
                  <a:tcPr>
                    <a:solidFill>
                      <a:schemeClr val="accent5">
                        <a:lumMod val="40000"/>
                        <a:lumOff val="60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BE" sz="1200" b="0" i="0" u="none" strike="noStrike" kern="1200" cap="none" spc="0" normalizeH="0" baseline="0" dirty="0" smtClean="0">
                          <a:ln>
                            <a:noFill/>
                          </a:ln>
                          <a:solidFill>
                            <a:schemeClr val="tx1">
                              <a:lumMod val="50000"/>
                            </a:schemeClr>
                          </a:solidFill>
                          <a:effectLst/>
                          <a:uLnTx/>
                          <a:uFillTx/>
                          <a:latin typeface="+mn-lt"/>
                          <a:ea typeface="+mn-ea"/>
                          <a:cs typeface="+mn-cs"/>
                        </a:rPr>
                        <a:t>Youth </a:t>
                      </a:r>
                      <a:r>
                        <a:rPr kumimoji="0" lang="fr-BE" sz="1200" b="0" i="0" u="none" strike="noStrike" kern="1200" cap="none" spc="0" normalizeH="0" baseline="0" noProof="0" dirty="0" smtClean="0">
                          <a:ln>
                            <a:noFill/>
                          </a:ln>
                          <a:solidFill>
                            <a:schemeClr val="tx1">
                              <a:lumMod val="50000"/>
                            </a:schemeClr>
                          </a:solidFill>
                          <a:effectLst/>
                          <a:uLnTx/>
                          <a:uFillTx/>
                          <a:latin typeface="+mn-lt"/>
                          <a:ea typeface="+mn-ea"/>
                          <a:cs typeface="+mn-cs"/>
                        </a:rPr>
                        <a:t>9:30am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BE" sz="1200" b="0" i="0" u="none" strike="noStrike" kern="1200" cap="none" spc="0" normalizeH="0" baseline="0" noProof="0" dirty="0" smtClean="0">
                          <a:ln>
                            <a:noFill/>
                          </a:ln>
                          <a:solidFill>
                            <a:schemeClr val="tx1">
                              <a:lumMod val="50000"/>
                            </a:schemeClr>
                          </a:solidFill>
                          <a:effectLst/>
                          <a:uLnTx/>
                          <a:uFillTx/>
                          <a:latin typeface="+mn-lt"/>
                          <a:ea typeface="+mn-ea"/>
                          <a:cs typeface="+mn-cs"/>
                        </a:rPr>
                        <a:t>Digital 11:30am</a:t>
                      </a:r>
                      <a:endParaRPr kumimoji="0" lang="fr-BE" sz="1200" b="0" i="0" u="none" strike="noStrike" kern="1200" cap="none" spc="0" normalizeH="0" baseline="0" dirty="0" smtClean="0">
                        <a:ln>
                          <a:noFill/>
                        </a:ln>
                        <a:solidFill>
                          <a:schemeClr val="tx1">
                            <a:lumMod val="50000"/>
                          </a:schemeClr>
                        </a:solidFill>
                        <a:effectLst/>
                        <a:uLnTx/>
                        <a:uFillTx/>
                        <a:latin typeface="+mn-lt"/>
                        <a:ea typeface="+mn-ea"/>
                        <a:cs typeface="+mn-cs"/>
                      </a:endParaRPr>
                    </a:p>
                  </a:txBody>
                  <a:tcPr>
                    <a:solidFill>
                      <a:schemeClr val="accent5">
                        <a:lumMod val="40000"/>
                        <a:lumOff val="60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BE" sz="1200" b="0" i="0" u="none" strike="noStrike" kern="1200" cap="none" spc="0" normalizeH="0" baseline="0" noProof="0" dirty="0" smtClean="0">
                          <a:ln>
                            <a:noFill/>
                          </a:ln>
                          <a:solidFill>
                            <a:schemeClr val="tx1">
                              <a:lumMod val="50000"/>
                            </a:schemeClr>
                          </a:solidFill>
                          <a:effectLst/>
                          <a:uLnTx/>
                          <a:uFillTx/>
                          <a:latin typeface="+mn-lt"/>
                          <a:ea typeface="+mn-ea"/>
                          <a:cs typeface="+mn-cs"/>
                        </a:rPr>
                        <a:t>Agri-</a:t>
                      </a:r>
                      <a:r>
                        <a:rPr kumimoji="0" lang="fr-BE" sz="1200" b="0" i="0" u="none" strike="noStrike" kern="1200" cap="none" spc="0" normalizeH="0" baseline="0" noProof="0" dirty="0" err="1" smtClean="0">
                          <a:ln>
                            <a:noFill/>
                          </a:ln>
                          <a:solidFill>
                            <a:schemeClr val="tx1">
                              <a:lumMod val="50000"/>
                            </a:schemeClr>
                          </a:solidFill>
                          <a:effectLst/>
                          <a:uLnTx/>
                          <a:uFillTx/>
                          <a:latin typeface="+mn-lt"/>
                          <a:ea typeface="+mn-ea"/>
                          <a:cs typeface="+mn-cs"/>
                        </a:rPr>
                        <a:t>food</a:t>
                      </a:r>
                      <a:r>
                        <a:rPr kumimoji="0" lang="fr-BE" sz="1200" b="0" i="0" u="none" strike="noStrike" kern="1200" cap="none" spc="0" normalizeH="0" baseline="0" noProof="0" dirty="0" smtClean="0">
                          <a:ln>
                            <a:noFill/>
                          </a:ln>
                          <a:solidFill>
                            <a:schemeClr val="tx1">
                              <a:lumMod val="50000"/>
                            </a:schemeClr>
                          </a:solidFill>
                          <a:effectLst/>
                          <a:uLnTx/>
                          <a:uFillTx/>
                          <a:latin typeface="+mn-lt"/>
                          <a:ea typeface="+mn-ea"/>
                          <a:cs typeface="+mn-cs"/>
                        </a:rPr>
                        <a:t> 2pm</a:t>
                      </a:r>
                      <a:endParaRPr kumimoji="0" lang="en-IE" sz="1200" b="0" i="0" u="none" strike="noStrike" kern="1200" cap="none" spc="0" normalizeH="0" baseline="0" noProof="0" dirty="0" smtClean="0">
                        <a:ln>
                          <a:noFill/>
                        </a:ln>
                        <a:solidFill>
                          <a:schemeClr val="tx1">
                            <a:lumMod val="50000"/>
                          </a:schemeClr>
                        </a:solidFill>
                        <a:effectLst/>
                        <a:uLnTx/>
                        <a:uFillTx/>
                        <a:latin typeface="+mn-lt"/>
                        <a:ea typeface="+mn-ea"/>
                        <a:cs typeface="+mn-cs"/>
                      </a:endParaRPr>
                    </a:p>
                    <a:p>
                      <a:pPr marL="0" algn="l" defTabSz="914400" rtl="0" eaLnBrk="1" latinLnBrk="0" hangingPunct="1"/>
                      <a:endParaRPr lang="en-IE" sz="1200" kern="1200" dirty="0">
                        <a:solidFill>
                          <a:schemeClr val="tx1"/>
                        </a:solidFill>
                        <a:latin typeface="+mn-lt"/>
                        <a:ea typeface="+mn-ea"/>
                        <a:cs typeface="+mn-cs"/>
                      </a:endParaRPr>
                    </a:p>
                  </a:txBody>
                  <a:tcPr>
                    <a:solidFill>
                      <a:schemeClr val="accent5">
                        <a:lumMod val="40000"/>
                        <a:lumOff val="60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BE" sz="1200" b="0" i="0" u="none" strike="noStrike" kern="1200" cap="none" spc="0" normalizeH="0" baseline="0" noProof="0" dirty="0" smtClean="0">
                          <a:ln>
                            <a:noFill/>
                          </a:ln>
                          <a:solidFill>
                            <a:schemeClr val="tx1">
                              <a:lumMod val="50000"/>
                            </a:schemeClr>
                          </a:solidFill>
                          <a:effectLst/>
                          <a:uLnTx/>
                          <a:uFillTx/>
                          <a:latin typeface="+mn-lt"/>
                          <a:ea typeface="+mn-ea"/>
                          <a:cs typeface="+mn-cs"/>
                        </a:rPr>
                        <a:t>EU-</a:t>
                      </a:r>
                      <a:r>
                        <a:rPr kumimoji="0" lang="fr-BE" sz="1200" b="0" i="0" u="none" strike="noStrike" kern="1200" cap="none" spc="0" normalizeH="0" baseline="0" noProof="0" dirty="0" err="1" smtClean="0">
                          <a:ln>
                            <a:noFill/>
                          </a:ln>
                          <a:solidFill>
                            <a:schemeClr val="tx1">
                              <a:lumMod val="50000"/>
                            </a:schemeClr>
                          </a:solidFill>
                          <a:effectLst/>
                          <a:uLnTx/>
                          <a:uFillTx/>
                          <a:latin typeface="+mn-lt"/>
                          <a:ea typeface="+mn-ea"/>
                          <a:cs typeface="+mn-cs"/>
                        </a:rPr>
                        <a:t>Africa</a:t>
                      </a:r>
                      <a:r>
                        <a:rPr kumimoji="0" lang="fr-BE" sz="1200" b="0" i="0" u="none" strike="noStrike" kern="1200" cap="none" spc="0" normalizeH="0" baseline="0" noProof="0" dirty="0" smtClean="0">
                          <a:ln>
                            <a:noFill/>
                          </a:ln>
                          <a:solidFill>
                            <a:schemeClr val="tx1">
                              <a:lumMod val="50000"/>
                            </a:schemeClr>
                          </a:solidFill>
                          <a:effectLst/>
                          <a:uLnTx/>
                          <a:uFillTx/>
                          <a:latin typeface="+mn-lt"/>
                          <a:ea typeface="+mn-ea"/>
                          <a:cs typeface="+mn-cs"/>
                        </a:rPr>
                        <a:t> VCs 11am</a:t>
                      </a:r>
                      <a:endParaRPr kumimoji="0" lang="en-IE" sz="1200" b="0" i="0" u="none" strike="noStrike" kern="1200" cap="none" spc="0" normalizeH="0" baseline="0" noProof="0" dirty="0" smtClean="0">
                        <a:ln>
                          <a:noFill/>
                        </a:ln>
                        <a:solidFill>
                          <a:schemeClr val="tx1">
                            <a:lumMod val="50000"/>
                          </a:schemeClr>
                        </a:solidFill>
                        <a:effectLst/>
                        <a:uLnTx/>
                        <a:uFillTx/>
                        <a:latin typeface="+mn-lt"/>
                        <a:ea typeface="+mn-ea"/>
                        <a:cs typeface="+mn-cs"/>
                      </a:endParaRPr>
                    </a:p>
                  </a:txBody>
                  <a:tcPr>
                    <a:solidFill>
                      <a:schemeClr val="accent5">
                        <a:lumMod val="40000"/>
                        <a:lumOff val="60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BE" sz="1200" b="0" i="0" u="none" strike="noStrike" kern="1200" cap="none" spc="0" normalizeH="0" baseline="0" dirty="0" smtClean="0">
                          <a:ln>
                            <a:noFill/>
                          </a:ln>
                          <a:solidFill>
                            <a:schemeClr val="tx1">
                              <a:lumMod val="50000"/>
                            </a:schemeClr>
                          </a:solidFill>
                          <a:effectLst/>
                          <a:uLnTx/>
                          <a:uFillTx/>
                          <a:latin typeface="+mn-lt"/>
                          <a:ea typeface="+mn-ea"/>
                          <a:cs typeface="+mn-cs"/>
                        </a:rPr>
                        <a:t>Raw material </a:t>
                      </a:r>
                      <a:r>
                        <a:rPr kumimoji="0" lang="fr-BE" sz="1200" b="0" i="0" u="none" strike="noStrike" kern="1200" cap="none" spc="0" normalizeH="0" baseline="0" noProof="0" dirty="0" smtClean="0">
                          <a:ln>
                            <a:noFill/>
                          </a:ln>
                          <a:solidFill>
                            <a:schemeClr val="tx1">
                              <a:lumMod val="50000"/>
                            </a:schemeClr>
                          </a:solidFill>
                          <a:effectLst/>
                          <a:uLnTx/>
                          <a:uFillTx/>
                          <a:latin typeface="+mn-lt"/>
                          <a:ea typeface="+mn-ea"/>
                          <a:cs typeface="+mn-cs"/>
                        </a:rPr>
                        <a:t>9:30am</a:t>
                      </a:r>
                      <a:endParaRPr kumimoji="0" lang="fr-BE" sz="1200" b="0" i="0" u="none" strike="noStrike" kern="1200" cap="none" spc="0" normalizeH="0" baseline="0" dirty="0" smtClean="0">
                        <a:ln>
                          <a:noFill/>
                        </a:ln>
                        <a:solidFill>
                          <a:schemeClr val="tx1">
                            <a:lumMod val="50000"/>
                          </a:schemeClr>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BE" sz="1200" b="0" i="0" u="none" strike="noStrike" kern="1200" cap="none" spc="0" normalizeH="0" baseline="0" dirty="0" smtClean="0">
                          <a:ln>
                            <a:noFill/>
                          </a:ln>
                          <a:solidFill>
                            <a:schemeClr val="tx1">
                              <a:lumMod val="50000"/>
                            </a:schemeClr>
                          </a:solidFill>
                          <a:effectLst/>
                          <a:uLnTx/>
                          <a:uFillTx/>
                          <a:latin typeface="+mn-lt"/>
                          <a:ea typeface="+mn-ea"/>
                          <a:cs typeface="+mn-cs"/>
                        </a:rPr>
                        <a:t>Automotive </a:t>
                      </a:r>
                      <a:r>
                        <a:rPr kumimoji="0" lang="fr-BE" sz="1200" b="0" i="0" u="none" strike="noStrike" kern="1200" cap="none" spc="0" normalizeH="0" baseline="0" noProof="0" dirty="0" smtClean="0">
                          <a:ln>
                            <a:noFill/>
                          </a:ln>
                          <a:solidFill>
                            <a:schemeClr val="tx1">
                              <a:lumMod val="50000"/>
                            </a:schemeClr>
                          </a:solidFill>
                          <a:effectLst/>
                          <a:uLnTx/>
                          <a:uFillTx/>
                          <a:latin typeface="+mn-lt"/>
                          <a:ea typeface="+mn-ea"/>
                          <a:cs typeface="+mn-cs"/>
                        </a:rPr>
                        <a:t>2pm</a:t>
                      </a:r>
                      <a:endParaRPr kumimoji="0" lang="fr-BE" sz="1200" b="0" i="0" u="none" strike="noStrike" kern="1200" cap="none" spc="0" normalizeH="0" baseline="0" dirty="0" smtClean="0">
                        <a:ln>
                          <a:noFill/>
                        </a:ln>
                        <a:solidFill>
                          <a:schemeClr val="tx1">
                            <a:lumMod val="50000"/>
                          </a:schemeClr>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E" sz="1200" b="0" i="0" u="none" strike="noStrike" kern="1200" cap="none" spc="0" normalizeH="0" baseline="0" dirty="0">
                        <a:ln>
                          <a:noFill/>
                        </a:ln>
                        <a:solidFill>
                          <a:schemeClr val="tx1">
                            <a:lumMod val="50000"/>
                          </a:schemeClr>
                        </a:solidFill>
                        <a:effectLst/>
                        <a:uLnTx/>
                        <a:uFillTx/>
                        <a:latin typeface="+mn-lt"/>
                        <a:ea typeface="+mn-ea"/>
                        <a:cs typeface="+mn-cs"/>
                      </a:endParaRPr>
                    </a:p>
                  </a:txBody>
                  <a:tcPr>
                    <a:solidFill>
                      <a:schemeClr val="accent5">
                        <a:lumMod val="40000"/>
                        <a:lumOff val="60000"/>
                      </a:schemeClr>
                    </a:solidFill>
                  </a:tcPr>
                </a:tc>
                <a:extLst>
                  <a:ext uri="{0D108BD9-81ED-4DB2-BD59-A6C34878D82A}">
                    <a16:rowId xmlns:a16="http://schemas.microsoft.com/office/drawing/2014/main" val="4131009143"/>
                  </a:ext>
                </a:extLst>
              </a:tr>
              <a:tr h="659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b="1" kern="1200" dirty="0" smtClean="0">
                          <a:solidFill>
                            <a:schemeClr val="tx2"/>
                          </a:solidFill>
                          <a:latin typeface="+mn-lt"/>
                          <a:ea typeface="+mn-ea"/>
                          <a:cs typeface="+mn-cs"/>
                        </a:rPr>
                        <a:t>24/01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BE" sz="1200" b="0" i="0" u="none" strike="noStrike" kern="1200" cap="none" spc="0" normalizeH="0" baseline="0" dirty="0" smtClean="0">
                          <a:ln>
                            <a:noFill/>
                          </a:ln>
                          <a:solidFill>
                            <a:schemeClr val="tx1">
                              <a:lumMod val="50000"/>
                            </a:schemeClr>
                          </a:solidFill>
                          <a:effectLst/>
                          <a:uLnTx/>
                          <a:uFillTx/>
                          <a:latin typeface="+mn-lt"/>
                          <a:ea typeface="+mn-ea"/>
                          <a:cs typeface="+mn-cs"/>
                        </a:rPr>
                        <a:t>Health </a:t>
                      </a:r>
                      <a:r>
                        <a:rPr kumimoji="0" lang="fr-BE" sz="1200" b="0" i="0" u="none" strike="noStrike" kern="1200" cap="none" spc="0" normalizeH="0" baseline="0" noProof="0" dirty="0" smtClean="0">
                          <a:ln>
                            <a:noFill/>
                          </a:ln>
                          <a:solidFill>
                            <a:schemeClr val="tx1">
                              <a:lumMod val="50000"/>
                            </a:schemeClr>
                          </a:solidFill>
                          <a:effectLst/>
                          <a:uLnTx/>
                          <a:uFillTx/>
                          <a:latin typeface="+mn-lt"/>
                          <a:ea typeface="+mn-ea"/>
                          <a:cs typeface="+mn-cs"/>
                        </a:rPr>
                        <a:t>2pm</a:t>
                      </a:r>
                      <a:endParaRPr kumimoji="0" lang="fr-BE" sz="1200" b="0" i="0" u="none" strike="noStrike" kern="1200" cap="none" spc="0" normalizeH="0" baseline="0" dirty="0" smtClean="0">
                        <a:ln>
                          <a:noFill/>
                        </a:ln>
                        <a:solidFill>
                          <a:schemeClr val="tx1">
                            <a:lumMod val="50000"/>
                          </a:schemeClr>
                        </a:solidFill>
                        <a:effectLst/>
                        <a:uLnTx/>
                        <a:uFillTx/>
                        <a:latin typeface="+mn-lt"/>
                        <a:ea typeface="+mn-ea"/>
                        <a:cs typeface="+mn-cs"/>
                      </a:endParaRPr>
                    </a:p>
                  </a:txBody>
                  <a:tcPr>
                    <a:solidFill>
                      <a:schemeClr val="accent5">
                        <a:lumMod val="40000"/>
                        <a:lumOff val="60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BE" sz="1200" b="0" i="0" u="none" strike="noStrike" kern="1200" cap="none" spc="0" normalizeH="0" baseline="0" dirty="0" smtClean="0">
                          <a:ln>
                            <a:noFill/>
                          </a:ln>
                          <a:solidFill>
                            <a:schemeClr val="tx1">
                              <a:lumMod val="50000"/>
                            </a:schemeClr>
                          </a:solidFill>
                          <a:effectLst/>
                          <a:uLnTx/>
                          <a:uFillTx/>
                          <a:latin typeface="+mn-lt"/>
                          <a:ea typeface="+mn-ea"/>
                          <a:cs typeface="+mn-cs"/>
                        </a:rPr>
                        <a:t>Finance </a:t>
                      </a:r>
                      <a:r>
                        <a:rPr kumimoji="0" lang="fr-BE" sz="1200" b="0" i="0" u="none" strike="noStrike" kern="1200" cap="none" spc="0" normalizeH="0" baseline="0" noProof="0" dirty="0" smtClean="0">
                          <a:ln>
                            <a:noFill/>
                          </a:ln>
                          <a:solidFill>
                            <a:schemeClr val="tx1">
                              <a:lumMod val="50000"/>
                            </a:schemeClr>
                          </a:solidFill>
                          <a:effectLst/>
                          <a:uLnTx/>
                          <a:uFillTx/>
                          <a:latin typeface="+mn-lt"/>
                          <a:ea typeface="+mn-ea"/>
                          <a:cs typeface="+mn-cs"/>
                        </a:rPr>
                        <a:t>2pm</a:t>
                      </a:r>
                      <a:endParaRPr kumimoji="0" lang="fr-BE" sz="1200" b="0" i="0" u="none" strike="noStrike" kern="1200" cap="none" spc="0" normalizeH="0" baseline="0" dirty="0" smtClean="0">
                        <a:ln>
                          <a:noFill/>
                        </a:ln>
                        <a:solidFill>
                          <a:schemeClr val="tx1">
                            <a:lumMod val="50000"/>
                          </a:schemeClr>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E" sz="1100" b="0" kern="1200" dirty="0">
                        <a:solidFill>
                          <a:schemeClr val="tx2"/>
                        </a:solidFill>
                        <a:latin typeface="+mn-lt"/>
                        <a:ea typeface="+mn-ea"/>
                        <a:cs typeface="+mn-cs"/>
                      </a:endParaRPr>
                    </a:p>
                  </a:txBody>
                  <a:tcPr>
                    <a:solidFill>
                      <a:schemeClr val="accent5">
                        <a:lumMod val="40000"/>
                        <a:lumOff val="6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BE" sz="1200" b="0" i="0" u="none" strike="noStrike" kern="1200" cap="none" spc="0" normalizeH="0" baseline="0" noProof="0" dirty="0" smtClean="0">
                          <a:ln>
                            <a:noFill/>
                          </a:ln>
                          <a:solidFill>
                            <a:schemeClr val="tx1">
                              <a:lumMod val="50000"/>
                            </a:schemeClr>
                          </a:solidFill>
                          <a:effectLst/>
                          <a:uLnTx/>
                          <a:uFillTx/>
                          <a:latin typeface="+mn-lt"/>
                          <a:ea typeface="+mn-ea"/>
                          <a:cs typeface="+mn-cs"/>
                        </a:rPr>
                        <a:t>PANAF 11am</a:t>
                      </a:r>
                      <a:endParaRPr kumimoji="0" lang="en-IE" sz="1200" b="0" i="0" u="none" strike="noStrike" kern="1200" cap="none" spc="0" normalizeH="0" baseline="0" noProof="0" dirty="0" smtClean="0">
                        <a:ln>
                          <a:noFill/>
                        </a:ln>
                        <a:solidFill>
                          <a:schemeClr val="tx1">
                            <a:lumMod val="50000"/>
                          </a:schemeClr>
                        </a:solidFill>
                        <a:effectLst/>
                        <a:uLnTx/>
                        <a:uFillTx/>
                        <a:latin typeface="+mn-lt"/>
                        <a:ea typeface="+mn-ea"/>
                        <a:cs typeface="+mn-cs"/>
                      </a:endParaRPr>
                    </a:p>
                    <a:p>
                      <a:pPr marL="0" algn="l" defTabSz="914400" rtl="0" eaLnBrk="1" latinLnBrk="0" hangingPunct="1"/>
                      <a:endParaRPr lang="en-IE" sz="1400" kern="1200" dirty="0">
                        <a:solidFill>
                          <a:schemeClr val="tx1"/>
                        </a:solidFill>
                        <a:latin typeface="+mn-lt"/>
                        <a:ea typeface="+mn-ea"/>
                        <a:cs typeface="+mn-cs"/>
                      </a:endParaRPr>
                    </a:p>
                  </a:txBody>
                  <a:tcPr>
                    <a:solidFill>
                      <a:schemeClr val="accent5">
                        <a:lumMod val="40000"/>
                        <a:lumOff val="60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BE" sz="1200" b="0" i="0" u="none" strike="noStrike" kern="1200" cap="none" spc="0" normalizeH="0" baseline="0" noProof="0" dirty="0" smtClean="0">
                          <a:ln>
                            <a:noFill/>
                          </a:ln>
                          <a:solidFill>
                            <a:schemeClr val="tx1">
                              <a:lumMod val="50000"/>
                            </a:schemeClr>
                          </a:solidFill>
                          <a:effectLst/>
                          <a:uLnTx/>
                          <a:uFillTx/>
                          <a:latin typeface="+mn-lt"/>
                          <a:ea typeface="+mn-ea"/>
                          <a:cs typeface="+mn-cs"/>
                        </a:rPr>
                        <a:t>Infrastructure 9am</a:t>
                      </a:r>
                      <a:endParaRPr kumimoji="0" lang="en-IE" sz="1200" b="0" i="0" u="none" strike="noStrike" kern="1200" cap="none" spc="0" normalizeH="0" baseline="0" dirty="0">
                        <a:ln>
                          <a:noFill/>
                        </a:ln>
                        <a:solidFill>
                          <a:schemeClr val="tx1">
                            <a:lumMod val="50000"/>
                          </a:schemeClr>
                        </a:solidFill>
                        <a:effectLst/>
                        <a:uLnTx/>
                        <a:uFillTx/>
                        <a:latin typeface="+mn-lt"/>
                        <a:ea typeface="+mn-ea"/>
                        <a:cs typeface="+mn-cs"/>
                      </a:endParaRPr>
                    </a:p>
                  </a:txBody>
                  <a:tcPr>
                    <a:solidFill>
                      <a:schemeClr val="accent5">
                        <a:lumMod val="40000"/>
                        <a:lumOff val="60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BE" sz="1200" b="0" i="0" u="none" strike="noStrike" kern="1200" cap="none" spc="0" normalizeH="0" baseline="0" noProof="0" dirty="0" smtClean="0">
                          <a:ln>
                            <a:noFill/>
                          </a:ln>
                          <a:solidFill>
                            <a:schemeClr val="tx1">
                              <a:lumMod val="50000"/>
                            </a:schemeClr>
                          </a:solidFill>
                          <a:effectLst/>
                          <a:uLnTx/>
                          <a:uFillTx/>
                          <a:latin typeface="+mn-lt"/>
                          <a:ea typeface="+mn-ea"/>
                          <a:cs typeface="+mn-cs"/>
                        </a:rPr>
                        <a:t>Energy 11am</a:t>
                      </a:r>
                      <a:endParaRPr kumimoji="0" lang="en-IE" sz="1200" b="0" i="0" u="none" strike="noStrike" kern="1200" cap="none" spc="0" normalizeH="0" baseline="0" dirty="0">
                        <a:ln>
                          <a:noFill/>
                        </a:ln>
                        <a:solidFill>
                          <a:schemeClr val="tx1">
                            <a:lumMod val="50000"/>
                          </a:schemeClr>
                        </a:solidFill>
                        <a:effectLst/>
                        <a:uLnTx/>
                        <a:uFillTx/>
                        <a:latin typeface="+mn-lt"/>
                        <a:ea typeface="+mn-ea"/>
                        <a:cs typeface="+mn-cs"/>
                      </a:endParaRPr>
                    </a:p>
                  </a:txBody>
                  <a:tcPr>
                    <a:solidFill>
                      <a:schemeClr val="accent5">
                        <a:lumMod val="40000"/>
                        <a:lumOff val="60000"/>
                      </a:schemeClr>
                    </a:solidFill>
                  </a:tcPr>
                </a:tc>
                <a:extLst>
                  <a:ext uri="{0D108BD9-81ED-4DB2-BD59-A6C34878D82A}">
                    <a16:rowId xmlns:a16="http://schemas.microsoft.com/office/drawing/2014/main" val="1389399964"/>
                  </a:ext>
                </a:extLst>
              </a:tr>
              <a:tr h="659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b="1" kern="1200" dirty="0" smtClean="0">
                          <a:solidFill>
                            <a:schemeClr val="tx2"/>
                          </a:solidFill>
                          <a:latin typeface="+mn-lt"/>
                          <a:ea typeface="+mn-ea"/>
                          <a:cs typeface="+mn-cs"/>
                        </a:rPr>
                        <a:t>31/01</a:t>
                      </a:r>
                      <a:endParaRPr lang="en-IE" sz="1400" b="1" kern="1200" dirty="0">
                        <a:solidFill>
                          <a:schemeClr val="tx2"/>
                        </a:solidFill>
                        <a:latin typeface="+mn-lt"/>
                        <a:ea typeface="+mn-ea"/>
                        <a:cs typeface="+mn-cs"/>
                      </a:endParaRP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100" b="0" i="0" u="none" strike="noStrike" kern="1200" cap="none" spc="0" normalizeH="0" baseline="0" noProof="0" dirty="0" smtClean="0">
                        <a:ln>
                          <a:noFill/>
                        </a:ln>
                        <a:solidFill>
                          <a:srgbClr val="034EA2"/>
                        </a:solidFill>
                        <a:effectLst/>
                        <a:uLnTx/>
                        <a:uFillTx/>
                        <a:latin typeface="+mn-lt"/>
                        <a:ea typeface="+mn-ea"/>
                        <a:cs typeface="+mn-cs"/>
                      </a:endParaRPr>
                    </a:p>
                  </a:txBody>
                  <a:tcPr>
                    <a:solidFill>
                      <a:schemeClr val="bg1">
                        <a:lumMod val="85000"/>
                      </a:schemeClr>
                    </a:solidFill>
                  </a:tcPr>
                </a:tc>
                <a:tc>
                  <a:txBody>
                    <a:bodyPr/>
                    <a:lstStyle/>
                    <a:p>
                      <a:pPr marL="0" algn="l" defTabSz="914400" rtl="0" eaLnBrk="1" latinLnBrk="0" hangingPunct="1"/>
                      <a:endParaRPr lang="en-IE" sz="1400" kern="1200" dirty="0">
                        <a:solidFill>
                          <a:schemeClr val="tx1"/>
                        </a:solidFill>
                        <a:latin typeface="+mn-lt"/>
                        <a:ea typeface="+mn-ea"/>
                        <a:cs typeface="+mn-cs"/>
                      </a:endParaRPr>
                    </a:p>
                  </a:txBody>
                  <a:tcPr>
                    <a:solidFill>
                      <a:schemeClr val="bg1">
                        <a:lumMod val="85000"/>
                      </a:schemeClr>
                    </a:solidFill>
                  </a:tcPr>
                </a:tc>
                <a:tc>
                  <a:txBody>
                    <a:bodyPr/>
                    <a:lstStyle/>
                    <a:p>
                      <a:pPr marL="0" algn="l" defTabSz="914400" rtl="0" eaLnBrk="1" latinLnBrk="0" hangingPunct="1"/>
                      <a:endParaRPr lang="en-IE" sz="1400" kern="1200" dirty="0">
                        <a:solidFill>
                          <a:schemeClr val="tx1"/>
                        </a:solidFill>
                        <a:latin typeface="+mn-lt"/>
                        <a:ea typeface="+mn-ea"/>
                        <a:cs typeface="+mn-cs"/>
                      </a:endParaRPr>
                    </a:p>
                  </a:txBody>
                  <a:tcPr>
                    <a:solidFill>
                      <a:schemeClr val="bg1">
                        <a:lumMod val="85000"/>
                      </a:schemeClr>
                    </a:solidFill>
                  </a:tcPr>
                </a:tc>
                <a:tc>
                  <a:txBody>
                    <a:bodyPr/>
                    <a:lstStyle/>
                    <a:p>
                      <a:pPr marL="0" algn="l" defTabSz="914400" rtl="0" eaLnBrk="1" latinLnBrk="0" hangingPunct="1"/>
                      <a:endParaRPr lang="en-IE" sz="1400" kern="1200" dirty="0">
                        <a:solidFill>
                          <a:schemeClr val="tx1"/>
                        </a:solidFill>
                        <a:latin typeface="+mn-lt"/>
                        <a:ea typeface="+mn-ea"/>
                        <a:cs typeface="+mn-cs"/>
                      </a:endParaRPr>
                    </a:p>
                  </a:txBody>
                  <a:tcPr>
                    <a:solidFill>
                      <a:schemeClr val="bg1">
                        <a:lumMod val="85000"/>
                      </a:schemeClr>
                    </a:solidFill>
                  </a:tcPr>
                </a:tc>
                <a:extLst>
                  <a:ext uri="{0D108BD9-81ED-4DB2-BD59-A6C34878D82A}">
                    <a16:rowId xmlns:a16="http://schemas.microsoft.com/office/drawing/2014/main" val="3381703003"/>
                  </a:ext>
                </a:extLst>
              </a:tr>
              <a:tr h="659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b="1" kern="1200" dirty="0" smtClean="0">
                          <a:solidFill>
                            <a:schemeClr val="tx2"/>
                          </a:solidFill>
                          <a:latin typeface="+mn-lt"/>
                          <a:ea typeface="+mn-ea"/>
                          <a:cs typeface="+mn-cs"/>
                        </a:rPr>
                        <a:t>07/02</a:t>
                      </a:r>
                      <a:endParaRPr lang="en-IE" sz="1400" b="1" kern="1200" dirty="0">
                        <a:solidFill>
                          <a:schemeClr val="tx2"/>
                        </a:solidFill>
                        <a:latin typeface="+mn-lt"/>
                        <a:ea typeface="+mn-ea"/>
                        <a:cs typeface="+mn-cs"/>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100" b="0" i="0" u="none" strike="noStrike" kern="1200" cap="none" spc="0" normalizeH="0" baseline="0" noProof="0" dirty="0" smtClean="0">
                        <a:ln>
                          <a:noFill/>
                        </a:ln>
                        <a:solidFill>
                          <a:srgbClr val="034EA2"/>
                        </a:solidFill>
                        <a:effectLst/>
                        <a:uLnTx/>
                        <a:uFillTx/>
                        <a:latin typeface="+mn-lt"/>
                        <a:ea typeface="+mn-ea"/>
                        <a:cs typeface="+mn-cs"/>
                      </a:endParaRPr>
                    </a:p>
                  </a:txBody>
                  <a:tcPr>
                    <a:noFill/>
                  </a:tcPr>
                </a:tc>
                <a:tc>
                  <a:txBody>
                    <a:bodyPr/>
                    <a:lstStyle/>
                    <a:p>
                      <a:pPr marL="0" algn="l" defTabSz="914400" rtl="0" eaLnBrk="1" latinLnBrk="0" hangingPunct="1"/>
                      <a:endParaRPr lang="en-IE" sz="1400" kern="1200" dirty="0">
                        <a:solidFill>
                          <a:schemeClr val="tx1"/>
                        </a:solidFill>
                        <a:latin typeface="+mn-lt"/>
                        <a:ea typeface="+mn-ea"/>
                        <a:cs typeface="+mn-cs"/>
                      </a:endParaRPr>
                    </a:p>
                  </a:txBody>
                  <a:tcPr>
                    <a:noFill/>
                  </a:tcPr>
                </a:tc>
                <a:tc>
                  <a:txBody>
                    <a:bodyPr/>
                    <a:lstStyle/>
                    <a:p>
                      <a:pPr marL="0" algn="l" defTabSz="914400" rtl="0" eaLnBrk="1" latinLnBrk="0" hangingPunct="1"/>
                      <a:endParaRPr lang="en-IE" sz="1400" kern="1200" dirty="0">
                        <a:solidFill>
                          <a:schemeClr val="tx1"/>
                        </a:solidFill>
                        <a:latin typeface="+mn-lt"/>
                        <a:ea typeface="+mn-ea"/>
                        <a:cs typeface="+mn-cs"/>
                      </a:endParaRPr>
                    </a:p>
                  </a:txBody>
                  <a:tcPr>
                    <a:noFill/>
                  </a:tcPr>
                </a:tc>
                <a:tc>
                  <a:txBody>
                    <a:bodyPr/>
                    <a:lstStyle/>
                    <a:p>
                      <a:pPr marL="0" algn="l" defTabSz="914400" rtl="0" eaLnBrk="1" latinLnBrk="0" hangingPunct="1"/>
                      <a:endParaRPr lang="en-IE" sz="1400" kern="1200" dirty="0">
                        <a:solidFill>
                          <a:schemeClr val="tx1"/>
                        </a:solidFill>
                        <a:latin typeface="+mn-lt"/>
                        <a:ea typeface="+mn-ea"/>
                        <a:cs typeface="+mn-cs"/>
                      </a:endParaRPr>
                    </a:p>
                  </a:txBody>
                  <a:tcPr>
                    <a:noFill/>
                  </a:tcPr>
                </a:tc>
                <a:extLst>
                  <a:ext uri="{0D108BD9-81ED-4DB2-BD59-A6C34878D82A}">
                    <a16:rowId xmlns:a16="http://schemas.microsoft.com/office/drawing/2014/main" val="1504809729"/>
                  </a:ext>
                </a:extLst>
              </a:tr>
            </a:tbl>
          </a:graphicData>
        </a:graphic>
      </p:graphicFrame>
      <p:sp>
        <p:nvSpPr>
          <p:cNvPr id="7" name="TextBox 6"/>
          <p:cNvSpPr txBox="1"/>
          <p:nvPr/>
        </p:nvSpPr>
        <p:spPr>
          <a:xfrm>
            <a:off x="3412517" y="6370150"/>
            <a:ext cx="158569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srgbClr val="4D4D4D"/>
                </a:solidFill>
                <a:effectLst/>
                <a:uLnTx/>
                <a:uFillTx/>
                <a:latin typeface="Arial"/>
                <a:ea typeface="+mn-ea"/>
                <a:cs typeface="+mn-cs"/>
              </a:rPr>
              <a:t>Full WG meeting #4</a:t>
            </a:r>
            <a:endParaRPr kumimoji="0" lang="en-IE" sz="1200" b="0" i="0" u="none" strike="noStrike" kern="1200" cap="none" spc="0" normalizeH="0" baseline="0" noProof="0" dirty="0">
              <a:ln>
                <a:noFill/>
              </a:ln>
              <a:solidFill>
                <a:srgbClr val="4D4D4D"/>
              </a:solidFill>
              <a:effectLst/>
              <a:uLnTx/>
              <a:uFillTx/>
              <a:latin typeface="Arial"/>
              <a:ea typeface="+mn-ea"/>
              <a:cs typeface="+mn-cs"/>
            </a:endParaRPr>
          </a:p>
        </p:txBody>
      </p:sp>
      <p:graphicFrame>
        <p:nvGraphicFramePr>
          <p:cNvPr id="8" name="Table 7"/>
          <p:cNvGraphicFramePr>
            <a:graphicFrameLocks noGrp="1"/>
          </p:cNvGraphicFramePr>
          <p:nvPr>
            <p:extLst/>
          </p:nvPr>
        </p:nvGraphicFramePr>
        <p:xfrm>
          <a:off x="1248530" y="1854172"/>
          <a:ext cx="9173052" cy="335280"/>
        </p:xfrm>
        <a:graphic>
          <a:graphicData uri="http://schemas.openxmlformats.org/drawingml/2006/table">
            <a:tbl>
              <a:tblPr firstRow="1" bandRow="1">
                <a:tableStyleId>{2D5ABB26-0587-4C30-8999-92F81FD0307C}</a:tableStyleId>
              </a:tblPr>
              <a:tblGrid>
                <a:gridCol w="1834611">
                  <a:extLst>
                    <a:ext uri="{9D8B030D-6E8A-4147-A177-3AD203B41FA5}">
                      <a16:colId xmlns:a16="http://schemas.microsoft.com/office/drawing/2014/main" val="2295049782"/>
                    </a:ext>
                  </a:extLst>
                </a:gridCol>
                <a:gridCol w="1785521">
                  <a:extLst>
                    <a:ext uri="{9D8B030D-6E8A-4147-A177-3AD203B41FA5}">
                      <a16:colId xmlns:a16="http://schemas.microsoft.com/office/drawing/2014/main" val="3666806388"/>
                    </a:ext>
                  </a:extLst>
                </a:gridCol>
                <a:gridCol w="2259004">
                  <a:extLst>
                    <a:ext uri="{9D8B030D-6E8A-4147-A177-3AD203B41FA5}">
                      <a16:colId xmlns:a16="http://schemas.microsoft.com/office/drawing/2014/main" val="3168794360"/>
                    </a:ext>
                  </a:extLst>
                </a:gridCol>
                <a:gridCol w="1491165">
                  <a:extLst>
                    <a:ext uri="{9D8B030D-6E8A-4147-A177-3AD203B41FA5}">
                      <a16:colId xmlns:a16="http://schemas.microsoft.com/office/drawing/2014/main" val="3113211946"/>
                    </a:ext>
                  </a:extLst>
                </a:gridCol>
                <a:gridCol w="1802751">
                  <a:extLst>
                    <a:ext uri="{9D8B030D-6E8A-4147-A177-3AD203B41FA5}">
                      <a16:colId xmlns:a16="http://schemas.microsoft.com/office/drawing/2014/main" val="3310365103"/>
                    </a:ext>
                  </a:extLst>
                </a:gridCol>
              </a:tblGrid>
              <a:tr h="291224">
                <a:tc>
                  <a:txBody>
                    <a:bodyPr/>
                    <a:lstStyle/>
                    <a:p>
                      <a:pPr algn="ctr"/>
                      <a:r>
                        <a:rPr lang="en-IE" sz="1600" b="1" noProof="0" dirty="0" smtClean="0">
                          <a:solidFill>
                            <a:schemeClr val="tx2"/>
                          </a:solidFill>
                        </a:rPr>
                        <a:t>Monday</a:t>
                      </a:r>
                      <a:endParaRPr lang="en-IE" sz="1600" b="1" noProof="0" dirty="0">
                        <a:solidFill>
                          <a:schemeClr val="tx2"/>
                        </a:solidFill>
                      </a:endParaRPr>
                    </a:p>
                  </a:txBody>
                  <a:tcPr/>
                </a:tc>
                <a:tc>
                  <a:txBody>
                    <a:bodyPr/>
                    <a:lstStyle/>
                    <a:p>
                      <a:pPr algn="ctr"/>
                      <a:r>
                        <a:rPr lang="en-IE" sz="1600" b="1" noProof="0" dirty="0" smtClean="0">
                          <a:solidFill>
                            <a:schemeClr val="tx2"/>
                          </a:solidFill>
                        </a:rPr>
                        <a:t>Tuesday</a:t>
                      </a:r>
                      <a:endParaRPr lang="en-IE" sz="1600" b="1" noProof="0" dirty="0">
                        <a:solidFill>
                          <a:schemeClr val="tx2"/>
                        </a:solidFill>
                      </a:endParaRPr>
                    </a:p>
                  </a:txBody>
                  <a:tcPr/>
                </a:tc>
                <a:tc>
                  <a:txBody>
                    <a:bodyPr/>
                    <a:lstStyle/>
                    <a:p>
                      <a:pPr algn="ctr"/>
                      <a:r>
                        <a:rPr lang="en-IE" sz="1600" b="1" noProof="0" dirty="0" smtClean="0">
                          <a:solidFill>
                            <a:schemeClr val="tx2"/>
                          </a:solidFill>
                        </a:rPr>
                        <a:t>Wednesday</a:t>
                      </a:r>
                      <a:endParaRPr lang="en-IE" sz="1600" b="1" noProof="0" dirty="0">
                        <a:solidFill>
                          <a:schemeClr val="tx2"/>
                        </a:solidFill>
                      </a:endParaRPr>
                    </a:p>
                  </a:txBody>
                  <a:tcPr/>
                </a:tc>
                <a:tc>
                  <a:txBody>
                    <a:bodyPr/>
                    <a:lstStyle/>
                    <a:p>
                      <a:pPr algn="ctr"/>
                      <a:r>
                        <a:rPr lang="en-IE" sz="1600" b="1" noProof="0" dirty="0" smtClean="0">
                          <a:solidFill>
                            <a:schemeClr val="tx2"/>
                          </a:solidFill>
                        </a:rPr>
                        <a:t>Thursday</a:t>
                      </a:r>
                      <a:endParaRPr lang="en-IE" sz="1600" b="1" noProof="0" dirty="0">
                        <a:solidFill>
                          <a:schemeClr val="tx2"/>
                        </a:solidFill>
                      </a:endParaRPr>
                    </a:p>
                  </a:txBody>
                  <a:tcPr/>
                </a:tc>
                <a:tc>
                  <a:txBody>
                    <a:bodyPr/>
                    <a:lstStyle/>
                    <a:p>
                      <a:pPr algn="ctr"/>
                      <a:r>
                        <a:rPr lang="en-IE" sz="1600" b="1" noProof="0" dirty="0" smtClean="0">
                          <a:solidFill>
                            <a:schemeClr val="tx2"/>
                          </a:solidFill>
                        </a:rPr>
                        <a:t>Friday</a:t>
                      </a:r>
                      <a:endParaRPr lang="en-IE" sz="1600" b="1" noProof="0" dirty="0">
                        <a:solidFill>
                          <a:schemeClr val="tx2"/>
                        </a:solidFill>
                      </a:endParaRPr>
                    </a:p>
                  </a:txBody>
                  <a:tcPr/>
                </a:tc>
                <a:extLst>
                  <a:ext uri="{0D108BD9-81ED-4DB2-BD59-A6C34878D82A}">
                    <a16:rowId xmlns:a16="http://schemas.microsoft.com/office/drawing/2014/main" val="3297635673"/>
                  </a:ext>
                </a:extLst>
              </a:tr>
            </a:tbl>
          </a:graphicData>
        </a:graphic>
      </p:graphicFrame>
      <p:sp>
        <p:nvSpPr>
          <p:cNvPr id="10" name="Rectangle 9"/>
          <p:cNvSpPr/>
          <p:nvPr/>
        </p:nvSpPr>
        <p:spPr>
          <a:xfrm>
            <a:off x="972887" y="1418980"/>
            <a:ext cx="497493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34EA2">
                    <a:lumMod val="75000"/>
                  </a:srgbClr>
                </a:solidFill>
                <a:effectLst/>
                <a:uLnTx/>
                <a:uFillTx/>
                <a:latin typeface="Arial"/>
              </a:rPr>
              <a:t>WG meetings calendar </a:t>
            </a:r>
            <a:r>
              <a:rPr lang="en-US" sz="1600" dirty="0">
                <a:solidFill>
                  <a:srgbClr val="034EA2">
                    <a:lumMod val="75000"/>
                  </a:srgbClr>
                </a:solidFill>
                <a:latin typeface="Arial"/>
              </a:rPr>
              <a:t>January/February 2022</a:t>
            </a:r>
          </a:p>
        </p:txBody>
      </p:sp>
      <p:sp>
        <p:nvSpPr>
          <p:cNvPr id="12" name="Rectangle 11"/>
          <p:cNvSpPr/>
          <p:nvPr/>
        </p:nvSpPr>
        <p:spPr>
          <a:xfrm>
            <a:off x="1140529" y="6360215"/>
            <a:ext cx="226002" cy="243752"/>
          </a:xfrm>
          <a:prstGeom prst="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100" b="0" i="0" u="none" strike="noStrike" kern="1200" cap="none" spc="0" normalizeH="0" baseline="0" noProof="0" dirty="0">
              <a:ln>
                <a:noFill/>
              </a:ln>
              <a:solidFill>
                <a:srgbClr val="034EA2">
                  <a:lumMod val="50000"/>
                </a:srgbClr>
              </a:solidFill>
              <a:effectLst/>
              <a:uLnTx/>
              <a:uFillTx/>
              <a:latin typeface="Calibri" panose="020F0502020204030204"/>
              <a:ea typeface="+mn-ea"/>
              <a:cs typeface="+mn-cs"/>
            </a:endParaRPr>
          </a:p>
        </p:txBody>
      </p:sp>
      <p:sp>
        <p:nvSpPr>
          <p:cNvPr id="13" name="TextBox 12"/>
          <p:cNvSpPr txBox="1"/>
          <p:nvPr/>
        </p:nvSpPr>
        <p:spPr>
          <a:xfrm>
            <a:off x="1366531" y="6348559"/>
            <a:ext cx="1542410" cy="276999"/>
          </a:xfrm>
          <a:prstGeom prst="rect">
            <a:avLst/>
          </a:prstGeom>
          <a:noFill/>
        </p:spPr>
        <p:txBody>
          <a:bodyPr wrap="none" rtlCol="0">
            <a:spAutoFit/>
          </a:bodyPr>
          <a:lstStyle/>
          <a:p>
            <a:pPr lvl="0">
              <a:defRPr/>
            </a:pPr>
            <a:r>
              <a:rPr lang="fr-BE" sz="1200" dirty="0">
                <a:solidFill>
                  <a:srgbClr val="4D4D4D"/>
                </a:solidFill>
              </a:rPr>
              <a:t>Full WG meeting </a:t>
            </a:r>
            <a:r>
              <a:rPr lang="fr-BE" sz="1200" dirty="0" smtClean="0">
                <a:solidFill>
                  <a:srgbClr val="4D4D4D"/>
                </a:solidFill>
              </a:rPr>
              <a:t>#3</a:t>
            </a:r>
            <a:endParaRPr lang="en-IE" sz="1200" dirty="0">
              <a:solidFill>
                <a:srgbClr val="4D4D4D"/>
              </a:solidFill>
            </a:endParaRPr>
          </a:p>
        </p:txBody>
      </p:sp>
      <p:sp>
        <p:nvSpPr>
          <p:cNvPr id="14" name="Rectangle 13"/>
          <p:cNvSpPr/>
          <p:nvPr/>
        </p:nvSpPr>
        <p:spPr>
          <a:xfrm>
            <a:off x="3186515" y="6386282"/>
            <a:ext cx="226002" cy="243752"/>
          </a:xfrm>
          <a:prstGeom prst="rect">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100" b="0" i="0" u="none" strike="noStrike" kern="1200" cap="none" spc="0" normalizeH="0" baseline="0" noProof="0" dirty="0">
              <a:ln>
                <a:noFill/>
              </a:ln>
              <a:solidFill>
                <a:srgbClr val="034EA2">
                  <a:lumMod val="50000"/>
                </a:srgbClr>
              </a:solidFill>
              <a:effectLst/>
              <a:uLnTx/>
              <a:uFillTx/>
              <a:latin typeface="Calibri" panose="020F0502020204030204"/>
              <a:ea typeface="+mn-ea"/>
              <a:cs typeface="+mn-cs"/>
            </a:endParaRPr>
          </a:p>
        </p:txBody>
      </p:sp>
      <p:sp>
        <p:nvSpPr>
          <p:cNvPr id="17" name="Rectangle 16"/>
          <p:cNvSpPr/>
          <p:nvPr/>
        </p:nvSpPr>
        <p:spPr>
          <a:xfrm>
            <a:off x="5167291" y="6381806"/>
            <a:ext cx="226002" cy="243752"/>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100" b="0" i="0" u="none" strike="noStrike" kern="1200" cap="none" spc="0" normalizeH="0" baseline="0" noProof="0" dirty="0">
              <a:ln>
                <a:noFill/>
              </a:ln>
              <a:solidFill>
                <a:srgbClr val="034EA2">
                  <a:lumMod val="50000"/>
                </a:srgbClr>
              </a:solidFill>
              <a:effectLst/>
              <a:uLnTx/>
              <a:uFillTx/>
              <a:latin typeface="Calibri" panose="020F0502020204030204"/>
              <a:ea typeface="+mn-ea"/>
              <a:cs typeface="+mn-cs"/>
            </a:endParaRPr>
          </a:p>
        </p:txBody>
      </p:sp>
      <p:sp>
        <p:nvSpPr>
          <p:cNvPr id="18" name="TextBox 17"/>
          <p:cNvSpPr txBox="1"/>
          <p:nvPr/>
        </p:nvSpPr>
        <p:spPr>
          <a:xfrm>
            <a:off x="5393293" y="6363958"/>
            <a:ext cx="390844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err="1" smtClean="0">
                <a:ln>
                  <a:noFill/>
                </a:ln>
                <a:solidFill>
                  <a:srgbClr val="4D4D4D"/>
                </a:solidFill>
                <a:effectLst/>
                <a:uLnTx/>
                <a:uFillTx/>
                <a:latin typeface="Arial"/>
                <a:ea typeface="+mn-ea"/>
                <a:cs typeface="+mn-cs"/>
              </a:rPr>
              <a:t>Potential</a:t>
            </a:r>
            <a:r>
              <a:rPr kumimoji="0" lang="fr-BE" sz="1200" b="0" i="0" u="none" strike="noStrike" kern="1200" cap="none" spc="0" normalizeH="0" baseline="0" noProof="0" dirty="0" smtClean="0">
                <a:ln>
                  <a:noFill/>
                </a:ln>
                <a:solidFill>
                  <a:srgbClr val="4D4D4D"/>
                </a:solidFill>
                <a:effectLst/>
                <a:uLnTx/>
                <a:uFillTx/>
                <a:latin typeface="Arial"/>
                <a:ea typeface="+mn-ea"/>
                <a:cs typeface="+mn-cs"/>
              </a:rPr>
              <a:t> </a:t>
            </a:r>
            <a:r>
              <a:rPr kumimoji="0" lang="fr-BE" sz="1200" b="0" i="0" u="none" strike="noStrike" kern="1200" cap="none" spc="0" normalizeH="0" baseline="0" noProof="0" dirty="0" err="1" smtClean="0">
                <a:ln>
                  <a:noFill/>
                </a:ln>
                <a:solidFill>
                  <a:srgbClr val="4D4D4D"/>
                </a:solidFill>
                <a:effectLst/>
                <a:uLnTx/>
                <a:uFillTx/>
                <a:latin typeface="Arial"/>
                <a:ea typeface="+mn-ea"/>
                <a:cs typeface="+mn-cs"/>
              </a:rPr>
              <a:t>additional</a:t>
            </a:r>
            <a:r>
              <a:rPr kumimoji="0" lang="fr-BE" sz="1200" b="0" i="0" u="none" strike="noStrike" kern="1200" cap="none" spc="0" normalizeH="0" noProof="0" dirty="0" smtClean="0">
                <a:ln>
                  <a:noFill/>
                </a:ln>
                <a:solidFill>
                  <a:srgbClr val="4D4D4D"/>
                </a:solidFill>
                <a:effectLst/>
                <a:uLnTx/>
                <a:uFillTx/>
                <a:latin typeface="Arial"/>
                <a:ea typeface="+mn-ea"/>
                <a:cs typeface="+mn-cs"/>
              </a:rPr>
              <a:t> </a:t>
            </a:r>
            <a:r>
              <a:rPr kumimoji="0" lang="fr-BE" sz="1200" b="0" i="0" u="none" strike="noStrike" kern="1200" cap="none" spc="0" normalizeH="0" baseline="0" noProof="0" dirty="0" smtClean="0">
                <a:ln>
                  <a:noFill/>
                </a:ln>
                <a:solidFill>
                  <a:srgbClr val="4D4D4D"/>
                </a:solidFill>
                <a:effectLst/>
                <a:uLnTx/>
                <a:uFillTx/>
                <a:latin typeface="Arial"/>
                <a:ea typeface="+mn-ea"/>
                <a:cs typeface="+mn-cs"/>
              </a:rPr>
              <a:t>WG meeting </a:t>
            </a:r>
            <a:r>
              <a:rPr lang="fr-BE" sz="1200" dirty="0" smtClean="0">
                <a:solidFill>
                  <a:srgbClr val="4D4D4D"/>
                </a:solidFill>
                <a:latin typeface="Arial"/>
              </a:rPr>
              <a:t>(</a:t>
            </a:r>
            <a:r>
              <a:rPr lang="fr-BE" sz="1200" dirty="0" err="1" smtClean="0">
                <a:solidFill>
                  <a:srgbClr val="4D4D4D"/>
                </a:solidFill>
                <a:latin typeface="Arial"/>
              </a:rPr>
              <a:t>depending</a:t>
            </a:r>
            <a:r>
              <a:rPr lang="fr-BE" sz="1200" dirty="0" smtClean="0">
                <a:solidFill>
                  <a:srgbClr val="4D4D4D"/>
                </a:solidFill>
                <a:latin typeface="Arial"/>
              </a:rPr>
              <a:t> on </a:t>
            </a:r>
            <a:r>
              <a:rPr lang="fr-BE" sz="1200" dirty="0" err="1" smtClean="0">
                <a:solidFill>
                  <a:srgbClr val="4D4D4D"/>
                </a:solidFill>
                <a:latin typeface="Arial"/>
              </a:rPr>
              <a:t>needs</a:t>
            </a:r>
            <a:r>
              <a:rPr lang="fr-BE" sz="1200" dirty="0" smtClean="0">
                <a:solidFill>
                  <a:srgbClr val="4D4D4D"/>
                </a:solidFill>
                <a:latin typeface="Arial"/>
              </a:rPr>
              <a:t>)</a:t>
            </a:r>
            <a:endParaRPr kumimoji="0" lang="en-IE" sz="1200" b="0" i="0" u="none" strike="noStrike" kern="1200" cap="none" spc="0" normalizeH="0" baseline="0" noProof="0" dirty="0">
              <a:ln>
                <a:noFill/>
              </a:ln>
              <a:solidFill>
                <a:srgbClr val="4D4D4D"/>
              </a:solidFill>
              <a:effectLst/>
              <a:uLnTx/>
              <a:uFillTx/>
              <a:latin typeface="Arial"/>
              <a:ea typeface="+mn-ea"/>
              <a:cs typeface="+mn-cs"/>
            </a:endParaRPr>
          </a:p>
        </p:txBody>
      </p:sp>
    </p:spTree>
    <p:extLst>
      <p:ext uri="{BB962C8B-B14F-4D97-AF65-F5344CB8AC3E}">
        <p14:creationId xmlns:p14="http://schemas.microsoft.com/office/powerpoint/2010/main" val="1814591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Online events </a:t>
            </a:r>
            <a:endParaRPr lang="en-GB" dirty="0">
              <a:solidFill>
                <a:srgbClr val="FF0000"/>
              </a:solidFill>
            </a:endParaRPr>
          </a:p>
        </p:txBody>
      </p:sp>
    </p:spTree>
    <p:extLst>
      <p:ext uri="{BB962C8B-B14F-4D97-AF65-F5344CB8AC3E}">
        <p14:creationId xmlns:p14="http://schemas.microsoft.com/office/powerpoint/2010/main" val="3639061137"/>
      </p:ext>
    </p:extLst>
  </p:cSld>
  <p:clrMapOvr>
    <a:masterClrMapping/>
  </p:clrMapOvr>
</p:sld>
</file>

<file path=ppt/theme/theme1.xml><?xml version="1.0" encoding="utf-8"?>
<a:theme xmlns:a="http://schemas.openxmlformats.org/drawingml/2006/main" name="1_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2_Office Theme">
  <a:themeElements>
    <a:clrScheme name="TCCC Palette">
      <a:dk1>
        <a:srgbClr val="000000"/>
      </a:dk1>
      <a:lt1>
        <a:srgbClr val="FFFFFF"/>
      </a:lt1>
      <a:dk2>
        <a:srgbClr val="44546A"/>
      </a:dk2>
      <a:lt2>
        <a:srgbClr val="E7E6E6"/>
      </a:lt2>
      <a:accent1>
        <a:srgbClr val="F30009"/>
      </a:accent1>
      <a:accent2>
        <a:srgbClr val="FF560E"/>
      </a:accent2>
      <a:accent3>
        <a:srgbClr val="E5813E"/>
      </a:accent3>
      <a:accent4>
        <a:srgbClr val="B59E74"/>
      </a:accent4>
      <a:accent5>
        <a:srgbClr val="69C9CE"/>
      </a:accent5>
      <a:accent6>
        <a:srgbClr val="69C97F"/>
      </a:accent6>
      <a:hlink>
        <a:srgbClr val="F30009"/>
      </a:hlink>
      <a:folHlink>
        <a:srgbClr val="999999"/>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11133</TotalTime>
  <Words>8220</Words>
  <Application>Microsoft Office PowerPoint</Application>
  <PresentationFormat>Widescreen</PresentationFormat>
  <Paragraphs>1212</Paragraphs>
  <Slides>47</Slides>
  <Notes>2</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2</vt:i4>
      </vt:variant>
      <vt:variant>
        <vt:lpstr>Slide Titles</vt:lpstr>
      </vt:variant>
      <vt:variant>
        <vt:i4>47</vt:i4>
      </vt:variant>
    </vt:vector>
  </HeadingPairs>
  <TitlesOfParts>
    <vt:vector size="60" baseType="lpstr">
      <vt:lpstr>Arial</vt:lpstr>
      <vt:lpstr>Calibri</vt:lpstr>
      <vt:lpstr>EC Square Sans Pro</vt:lpstr>
      <vt:lpstr>EC Square Sans Pro Light</vt:lpstr>
      <vt:lpstr>EC Square Sans Pro Medium</vt:lpstr>
      <vt:lpstr>Times New Roman</vt:lpstr>
      <vt:lpstr>Verdana</vt:lpstr>
      <vt:lpstr>Wingdings</vt:lpstr>
      <vt:lpstr>1_Office Theme</vt:lpstr>
      <vt:lpstr>2_Office Theme</vt:lpstr>
      <vt:lpstr>3_Office Theme</vt:lpstr>
      <vt:lpstr>Worksheet</vt:lpstr>
      <vt:lpstr>Document</vt:lpstr>
      <vt:lpstr>Core Group Agenda, 13/01/2022</vt:lpstr>
      <vt:lpstr>General update</vt:lpstr>
      <vt:lpstr>Technical update</vt:lpstr>
      <vt:lpstr>Registration Platform</vt:lpstr>
      <vt:lpstr>Working groups</vt:lpstr>
      <vt:lpstr>Working Groups – Update</vt:lpstr>
      <vt:lpstr>WG Outputs and Timeline </vt:lpstr>
      <vt:lpstr>Working Groups – Update</vt:lpstr>
      <vt:lpstr>Online events </vt:lpstr>
      <vt:lpstr>OVERALL ANALYSIS</vt:lpstr>
      <vt:lpstr>OVERALL ANALYSIS</vt:lpstr>
      <vt:lpstr>HIGH-LEVEL HYBRID EVENTS</vt:lpstr>
      <vt:lpstr>HIGH-LEVEL HYBRID EVENTS</vt:lpstr>
      <vt:lpstr>PARTNERS</vt:lpstr>
      <vt:lpstr>PARTNERS APPLICATIONS (1)</vt:lpstr>
      <vt:lpstr>PARTNERS APPLICATIONS (2)</vt:lpstr>
      <vt:lpstr>WORKSHOPS &amp; SEMINARS</vt:lpstr>
      <vt:lpstr>WORKSHOPS AND SEMINARS PROPOSED SELECTION (1)</vt:lpstr>
      <vt:lpstr>WORKSHOPS AND SEMINARS PROPOSED SELECTION (2)</vt:lpstr>
      <vt:lpstr>WORKSHOPS AND SEMINARS PROPOSED SELECTION (3)</vt:lpstr>
      <vt:lpstr>WORKSHOPS AND SEMINARS PROPOSED SELECTION (4)</vt:lpstr>
      <vt:lpstr>BOOTHS</vt:lpstr>
      <vt:lpstr>BOOTHS (1)</vt:lpstr>
      <vt:lpstr>BOOTHS (2)</vt:lpstr>
      <vt:lpstr>BOOTHS (3) </vt:lpstr>
      <vt:lpstr>B2B / B2G</vt:lpstr>
      <vt:lpstr>B2B/B2G (1)</vt:lpstr>
      <vt:lpstr>B2B/B2G (2)</vt:lpstr>
      <vt:lpstr>B2B/B2G (3)</vt:lpstr>
      <vt:lpstr>B2B/B2G (4) </vt:lpstr>
      <vt:lpstr>SHOWCASES (1)</vt:lpstr>
      <vt:lpstr>SHOWCASES (2)</vt:lpstr>
      <vt:lpstr>SHOWCASES (3)</vt:lpstr>
      <vt:lpstr>SIGNATURE CEREMONIES</vt:lpstr>
      <vt:lpstr>SIGNATURE CEREMONIES (1)</vt:lpstr>
      <vt:lpstr>SIGNATURE CEREMONIES (2)</vt:lpstr>
      <vt:lpstr>Business declaration </vt:lpstr>
      <vt:lpstr>Guidelines - Business Declaration</vt:lpstr>
      <vt:lpstr>Guidelines - Business Declaration</vt:lpstr>
      <vt:lpstr>Business Outcome &amp; Calls for Action</vt:lpstr>
      <vt:lpstr>Business Outcome &amp; Calls for Action</vt:lpstr>
      <vt:lpstr>Key Milestones</vt:lpstr>
      <vt:lpstr>  Critical path &amp; milestones Overall Event</vt:lpstr>
      <vt:lpstr>Annex - Agenda</vt:lpstr>
      <vt:lpstr>Agenda for the Physical EABF22  as part of the Africa Europe week</vt:lpstr>
      <vt:lpstr>Agenda for the Physical Event</vt:lpstr>
      <vt:lpstr>Agenda for the Physical Event</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SAYAG Cyril (INTPA)</dc:creator>
  <cp:lastModifiedBy>ATIENZA Laura (INTPA)</cp:lastModifiedBy>
  <cp:revision>395</cp:revision>
  <dcterms:created xsi:type="dcterms:W3CDTF">2021-10-07T09:58:07Z</dcterms:created>
  <dcterms:modified xsi:type="dcterms:W3CDTF">2022-01-13T11:41:26Z</dcterms:modified>
</cp:coreProperties>
</file>