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3"/>
  </p:notesMasterIdLst>
  <p:sldIdLst>
    <p:sldId id="256" r:id="rId5"/>
    <p:sldId id="335" r:id="rId6"/>
    <p:sldId id="336" r:id="rId7"/>
    <p:sldId id="347" r:id="rId8"/>
    <p:sldId id="348" r:id="rId9"/>
    <p:sldId id="371" r:id="rId10"/>
    <p:sldId id="329" r:id="rId11"/>
    <p:sldId id="28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576375-62B2-3A94-35C2-BA204E45D382}" name="Mona Dermata" initials="MD" userId="Mona Dermata" providerId="None"/>
  <p188:author id="{67272EAF-192B-B34D-92CE-B93FF0DD6796}" name="Domna Zourelidou" initials="DZ" userId="S::domna@generationag.org::08bf8e93-367b-4bce-a829-c9b026c2ed81" providerId="AD"/>
  <p188:author id="{40A5B9E6-FF61-AE4F-91AB-069967AB8C25}" name="Info Generationag" initials="IG" userId="S::info@generationag.org::e63b488e-7ea1-41a5-ae14-2d9552a2bfb0" providerId="AD"/>
  <p188:author id="{8947E2F6-B985-135A-4E79-D2FAAA36E850}" name="Alexandros Milios" initials="AM" userId="S::alexandros@generationag.org::e64fad08-61d2-4a03-a3e5-5152a15dde0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Μυρτώ Ζωγραφάκη" initials="ΜΖ" lastIdx="2" clrIdx="0">
    <p:extLst>
      <p:ext uri="{19B8F6BF-5375-455C-9EA6-DF929625EA0E}">
        <p15:presenceInfo xmlns:p15="http://schemas.microsoft.com/office/powerpoint/2012/main" userId="f75a85b74d51632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40E"/>
    <a:srgbClr val="336600"/>
    <a:srgbClr val="006838"/>
    <a:srgbClr val="70AD47"/>
    <a:srgbClr val="B9CEB1"/>
    <a:srgbClr val="CCE1B2"/>
    <a:srgbClr val="545050"/>
    <a:srgbClr val="729D3D"/>
    <a:srgbClr val="646060"/>
    <a:srgbClr val="777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Φωτεινό στυλ 1 - Έμφαση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Φωτεινό στυλ 3 - Έμφαση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Μεσαίο στυλ 4 - Έμφαση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929F9F4-4A8F-4326-A1B4-22849713DDAB}" styleName="Σκούρο στυλ 1 - Έμφαση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Σκούρο στυλ 1 - Έμφαση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Στυλ με θέμα 1 - Έμφαση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Στυλ με θέμα 2 - Έμφαση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1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94C9B-88F9-41B2-B913-4F9453CDC735}" type="datetimeFigureOut">
              <a:rPr lang="el-GR" smtClean="0"/>
              <a:t>13/2/2024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230C8-6A50-47FD-A9FC-352960110A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7812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5257800"/>
            <a:ext cx="2743200" cy="365125"/>
          </a:xfrm>
        </p:spPr>
        <p:txBody>
          <a:bodyPr/>
          <a:lstStyle/>
          <a:p>
            <a:fld id="{D5E5A6DB-BFB1-4DE1-8F29-50FD6A40EB3E}" type="datetimeFigureOut">
              <a:rPr lang="el-GR" smtClean="0"/>
              <a:t>13/2/2024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B9AC-FC11-495A-86C8-353C4ECC08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7213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A6DB-BFB1-4DE1-8F29-50FD6A40EB3E}" type="datetimeFigureOut">
              <a:rPr lang="el-GR" smtClean="0"/>
              <a:t>13/2/2024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B9AC-FC11-495A-86C8-353C4ECC08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213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A6DB-BFB1-4DE1-8F29-50FD6A40EB3E}" type="datetimeFigureOut">
              <a:rPr lang="el-GR" smtClean="0"/>
              <a:t>13/2/2024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B9AC-FC11-495A-86C8-353C4ECC08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3306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A6DB-BFB1-4DE1-8F29-50FD6A40EB3E}" type="datetimeFigureOut">
              <a:rPr lang="el-GR" smtClean="0"/>
              <a:t>13/2/2024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B9AC-FC11-495A-86C8-353C4ECC08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253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A6DB-BFB1-4DE1-8F29-50FD6A40EB3E}" type="datetimeFigureOut">
              <a:rPr lang="el-GR" smtClean="0"/>
              <a:t>13/2/2024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B9AC-FC11-495A-86C8-353C4ECC08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642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A6DB-BFB1-4DE1-8F29-50FD6A40EB3E}" type="datetimeFigureOut">
              <a:rPr lang="el-GR" smtClean="0"/>
              <a:t>13/2/2024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B9AC-FC11-495A-86C8-353C4ECC08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0093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A6DB-BFB1-4DE1-8F29-50FD6A40EB3E}" type="datetimeFigureOut">
              <a:rPr lang="el-GR" smtClean="0"/>
              <a:t>13/2/2024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B9AC-FC11-495A-86C8-353C4ECC08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554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A6DB-BFB1-4DE1-8F29-50FD6A40EB3E}" type="datetimeFigureOut">
              <a:rPr lang="el-GR" smtClean="0"/>
              <a:t>13/2/2024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B9AC-FC11-495A-86C8-353C4ECC08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2916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A6DB-BFB1-4DE1-8F29-50FD6A40EB3E}" type="datetimeFigureOut">
              <a:rPr lang="el-GR" smtClean="0"/>
              <a:t>13/2/2024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B9AC-FC11-495A-86C8-353C4ECC08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9725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A6DB-BFB1-4DE1-8F29-50FD6A40EB3E}" type="datetimeFigureOut">
              <a:rPr lang="el-GR" smtClean="0"/>
              <a:t>13/2/2024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B9AC-FC11-495A-86C8-353C4ECC08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630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A6DB-BFB1-4DE1-8F29-50FD6A40EB3E}" type="datetimeFigureOut">
              <a:rPr lang="el-GR" smtClean="0"/>
              <a:t>13/2/2024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B9AC-FC11-495A-86C8-353C4ECC08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590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467" y="154129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5A6DB-BFB1-4DE1-8F29-50FD6A40EB3E}" type="datetimeFigureOut">
              <a:rPr lang="el-GR" smtClean="0"/>
              <a:t>13/2/2024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DB9AC-FC11-495A-86C8-353C4ECC08FF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81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erationag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ivateacademy.org/course/agrifood-exports-360-202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ultivateacademy.org/course/agrifood-exports-360-2024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archonto@generationag.org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4701" cy="6840627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DB8F9149-FD4B-E4B6-2A6A-AB078E4DE1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77"/>
          <a:stretch/>
        </p:blipFill>
        <p:spPr>
          <a:xfrm>
            <a:off x="1" y="5919019"/>
            <a:ext cx="12192000" cy="10337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34552" y="6215791"/>
            <a:ext cx="2786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otham Greek Book" panose="02000503020000020004" pitchFamily="50" charset="0"/>
              </a:rPr>
              <a:t>www.generationag.org</a:t>
            </a:r>
            <a:endParaRPr lang="el-GR" sz="1400" dirty="0">
              <a:solidFill>
                <a:schemeClr val="bg1"/>
              </a:solidFill>
              <a:latin typeface="Gotham Greek Book" panose="02000503020000020004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5917E7-1D6D-5317-E6BF-014FF355B111}"/>
              </a:ext>
            </a:extLst>
          </p:cNvPr>
          <p:cNvSpPr txBox="1"/>
          <p:nvPr/>
        </p:nvSpPr>
        <p:spPr>
          <a:xfrm>
            <a:off x="6274643" y="1633390"/>
            <a:ext cx="5542578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 err="1">
                <a:solidFill>
                  <a:srgbClr val="004C2A"/>
                </a:solidFill>
                <a:latin typeface="Gotham Greek Medium" panose="02000603090000020004" pitchFamily="50" charset="0"/>
              </a:rPr>
              <a:t>Agrifood</a:t>
            </a:r>
            <a:r>
              <a:rPr lang="el-GR" sz="2400" dirty="0">
                <a:solidFill>
                  <a:srgbClr val="004C2A"/>
                </a:solidFill>
                <a:latin typeface="Gotham Greek Medium" panose="02000603090000020004" pitchFamily="50" charset="0"/>
              </a:rPr>
              <a:t> </a:t>
            </a:r>
            <a:r>
              <a:rPr lang="el-GR" sz="2400" dirty="0" err="1">
                <a:solidFill>
                  <a:srgbClr val="004C2A"/>
                </a:solidFill>
                <a:latin typeface="Gotham Greek Medium" panose="02000603090000020004" pitchFamily="50" charset="0"/>
              </a:rPr>
              <a:t>Exports</a:t>
            </a:r>
            <a:r>
              <a:rPr lang="el-GR" sz="2400" dirty="0">
                <a:solidFill>
                  <a:srgbClr val="004C2A"/>
                </a:solidFill>
                <a:latin typeface="Gotham Greek Medium" panose="02000603090000020004" pitchFamily="50" charset="0"/>
              </a:rPr>
              <a:t> 360°</a:t>
            </a:r>
          </a:p>
          <a:p>
            <a:endParaRPr lang="el-GR" sz="2000" dirty="0">
              <a:solidFill>
                <a:srgbClr val="004C2A"/>
              </a:solidFill>
              <a:latin typeface="Gotham Greek Medium" panose="02000603090000020004" pitchFamily="50" charset="0"/>
            </a:endParaRPr>
          </a:p>
          <a:p>
            <a:r>
              <a:rPr lang="el-GR" dirty="0">
                <a:solidFill>
                  <a:srgbClr val="004C2A"/>
                </a:solidFill>
                <a:latin typeface="Gotham Greek Medium" panose="02000603090000020004" pitchFamily="50" charset="0"/>
              </a:rPr>
              <a:t>Το μοναδικό εξειδικευμένο πρόγραμμα εξαγωγών στην </a:t>
            </a:r>
            <a:r>
              <a:rPr lang="el-GR" dirty="0" err="1">
                <a:solidFill>
                  <a:srgbClr val="004C2A"/>
                </a:solidFill>
                <a:latin typeface="Gotham Greek Medium" panose="02000603090000020004" pitchFamily="50" charset="0"/>
              </a:rPr>
              <a:t>αγροδιατροφή</a:t>
            </a:r>
            <a:r>
              <a:rPr lang="el-GR" dirty="0">
                <a:solidFill>
                  <a:srgbClr val="004C2A"/>
                </a:solidFill>
                <a:latin typeface="Gotham Greek Medium" panose="02000603090000020004" pitchFamily="50" charset="0"/>
              </a:rPr>
              <a:t> υλοποιείται </a:t>
            </a:r>
            <a:endParaRPr lang="en-US" dirty="0">
              <a:solidFill>
                <a:srgbClr val="004C2A"/>
              </a:solidFill>
              <a:latin typeface="Gotham Greek Medium" panose="02000603090000020004" pitchFamily="50" charset="0"/>
            </a:endParaRPr>
          </a:p>
          <a:p>
            <a:r>
              <a:rPr lang="el-GR" dirty="0">
                <a:solidFill>
                  <a:srgbClr val="004C2A"/>
                </a:solidFill>
                <a:latin typeface="Gotham Greek Medium" panose="02000603090000020004" pitchFamily="50" charset="0"/>
              </a:rPr>
              <a:t>για 5</a:t>
            </a:r>
            <a:r>
              <a:rPr lang="el-GR" baseline="30000" dirty="0">
                <a:solidFill>
                  <a:srgbClr val="004C2A"/>
                </a:solidFill>
                <a:latin typeface="Gotham Greek Medium" panose="02000603090000020004" pitchFamily="50" charset="0"/>
              </a:rPr>
              <a:t>η</a:t>
            </a:r>
            <a:r>
              <a:rPr lang="el-GR" dirty="0">
                <a:solidFill>
                  <a:srgbClr val="004C2A"/>
                </a:solidFill>
                <a:latin typeface="Gotham Greek Medium" panose="02000603090000020004" pitchFamily="50" charset="0"/>
              </a:rPr>
              <a:t> συνεχή χρονιά!</a:t>
            </a:r>
            <a:endParaRPr lang="en-US" dirty="0">
              <a:solidFill>
                <a:srgbClr val="004C2A"/>
              </a:solidFill>
              <a:latin typeface="Gotham Greek Medium" panose="02000603090000020004" pitchFamily="50" charset="0"/>
            </a:endParaRPr>
          </a:p>
          <a:p>
            <a:endParaRPr lang="en-US" dirty="0">
              <a:solidFill>
                <a:srgbClr val="004C2A"/>
              </a:solidFill>
              <a:latin typeface="Gotham Greek Medium" panose="02000603090000020004" pitchFamily="50" charset="0"/>
            </a:endParaRPr>
          </a:p>
          <a:p>
            <a:endParaRPr lang="en-US" dirty="0">
              <a:solidFill>
                <a:srgbClr val="004C2A"/>
              </a:solidFill>
              <a:latin typeface="Gotham Greek Medium" panose="02000603090000020004" pitchFamily="50" charset="0"/>
            </a:endParaRPr>
          </a:p>
          <a:p>
            <a:r>
              <a:rPr lang="en-US" dirty="0">
                <a:solidFill>
                  <a:srgbClr val="004C2A"/>
                </a:solidFill>
                <a:latin typeface="Gotham Greek Medium" panose="02000603090000020004" pitchFamily="50" charset="0"/>
              </a:rPr>
              <a:t>29 </a:t>
            </a:r>
            <a:r>
              <a:rPr lang="el-GR" dirty="0">
                <a:solidFill>
                  <a:srgbClr val="004C2A"/>
                </a:solidFill>
                <a:latin typeface="Gotham Greek Medium" panose="02000603090000020004" pitchFamily="50" charset="0"/>
              </a:rPr>
              <a:t>Μαρτίου – 24 Μαΐου 2024</a:t>
            </a:r>
          </a:p>
          <a:p>
            <a:endParaRPr lang="el-GR" dirty="0">
              <a:solidFill>
                <a:srgbClr val="004C2A"/>
              </a:solidFill>
              <a:highlight>
                <a:srgbClr val="FFFF00"/>
              </a:highlight>
              <a:latin typeface="Gotham Greek Medium" panose="0200060309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368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>
            <a:extLst>
              <a:ext uri="{FF2B5EF4-FFF2-40B4-BE49-F238E27FC236}">
                <a16:creationId xmlns:a16="http://schemas.microsoft.com/office/drawing/2014/main" id="{C8C7CB8F-CEC5-AEAD-F19C-AE8D1C0E76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0" b="78742"/>
          <a:stretch/>
        </p:blipFill>
        <p:spPr>
          <a:xfrm>
            <a:off x="0" y="60386"/>
            <a:ext cx="12191999" cy="1249416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5B6DEC6B-2418-3F44-8CD5-9A7D90FE3F36}"/>
              </a:ext>
            </a:extLst>
          </p:cNvPr>
          <p:cNvSpPr txBox="1"/>
          <p:nvPr/>
        </p:nvSpPr>
        <p:spPr>
          <a:xfrm>
            <a:off x="701467" y="208721"/>
            <a:ext cx="11228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l-GR" sz="1600" b="1" dirty="0">
                <a:solidFill>
                  <a:srgbClr val="004C2A"/>
                </a:solidFill>
                <a:latin typeface="+mj-lt"/>
              </a:rPr>
              <a:t>Πρόγραμμα επαγγελματικής κατάρτισης για εξαγωγές </a:t>
            </a:r>
            <a:r>
              <a:rPr lang="el-GR" sz="1600" b="1" dirty="0" err="1">
                <a:solidFill>
                  <a:srgbClr val="004C2A"/>
                </a:solidFill>
                <a:latin typeface="+mj-lt"/>
              </a:rPr>
              <a:t>Αγροδιατροφικών</a:t>
            </a:r>
            <a:r>
              <a:rPr lang="el-GR" sz="1600" b="1" dirty="0">
                <a:solidFill>
                  <a:srgbClr val="004C2A"/>
                </a:solidFill>
                <a:latin typeface="+mj-lt"/>
              </a:rPr>
              <a:t> προϊόντων στην Ελλάδα</a:t>
            </a:r>
          </a:p>
          <a:p>
            <a:pPr lvl="0" defTabSz="914400">
              <a:defRPr/>
            </a:pPr>
            <a:r>
              <a:rPr lang="el-GR" sz="1400" b="1" dirty="0">
                <a:solidFill>
                  <a:srgbClr val="004C2A"/>
                </a:solidFill>
                <a:latin typeface="+mj-lt"/>
              </a:rPr>
              <a:t>Διάρκεια Προγράμματος: 29 Μαρτίου 2024  – 24 Μαΐου 2024</a:t>
            </a:r>
          </a:p>
          <a:p>
            <a:pPr lvl="0" defTabSz="914400">
              <a:defRPr/>
            </a:pPr>
            <a:endParaRPr lang="el-GR" sz="1600" b="1" dirty="0">
              <a:solidFill>
                <a:srgbClr val="004C2A"/>
              </a:solidFill>
              <a:latin typeface="+mj-lt"/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E92F0721-5641-0C4D-9B34-9A815A9850F2}"/>
              </a:ext>
            </a:extLst>
          </p:cNvPr>
          <p:cNvSpPr/>
          <p:nvPr/>
        </p:nvSpPr>
        <p:spPr>
          <a:xfrm>
            <a:off x="1473109" y="3174600"/>
            <a:ext cx="15359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Gotham Greek Book" panose="02000503020000020004" pitchFamily="2" charset="0"/>
              </a:rPr>
              <a:t>Agrifood Accelerator</a:t>
            </a:r>
            <a:endParaRPr lang="el-GR" sz="1000" dirty="0">
              <a:solidFill>
                <a:schemeClr val="bg1"/>
              </a:solidFill>
              <a:latin typeface="Gotham Greek Book" panose="0200050302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E38DCD-1812-DBA6-7B74-BE3630D1C4DA}"/>
              </a:ext>
            </a:extLst>
          </p:cNvPr>
          <p:cNvSpPr txBox="1"/>
          <p:nvPr/>
        </p:nvSpPr>
        <p:spPr>
          <a:xfrm>
            <a:off x="68589" y="2452916"/>
            <a:ext cx="12054820" cy="35548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l-GR" sz="1250" dirty="0"/>
              <a:t>Το “Agrifood </a:t>
            </a:r>
            <a:r>
              <a:rPr lang="el-GR" sz="1250" dirty="0" err="1"/>
              <a:t>Exports</a:t>
            </a:r>
            <a:r>
              <a:rPr lang="el-GR" sz="1250" dirty="0"/>
              <a:t> 360</a:t>
            </a:r>
            <a:r>
              <a:rPr lang="el-GR" sz="1250" baseline="30000" dirty="0"/>
              <a:t>ο</a:t>
            </a:r>
            <a:r>
              <a:rPr lang="el-GR" sz="1250" dirty="0"/>
              <a:t>” διεξάγεται για 5η συνεχή χρονιά από τον Οργανισμό «</a:t>
            </a:r>
            <a:r>
              <a:rPr lang="el-GR" sz="1250" dirty="0">
                <a:hlinkClick r:id="rId3"/>
              </a:rPr>
              <a:t>Νέα Γεωργία Νέα Γενιά</a:t>
            </a:r>
            <a:r>
              <a:rPr lang="el-GR" sz="1250" dirty="0"/>
              <a:t>» με συμμετοχή εισηγητών από την Ελλάδα και τις Η.Π.Α.</a:t>
            </a:r>
            <a:endParaRPr lang="en-US" sz="1250" dirty="0"/>
          </a:p>
          <a:p>
            <a:pPr marL="171450" indent="-171450">
              <a:buFont typeface="Wingdings" panose="05000000000000000000" pitchFamily="2" charset="2"/>
              <a:buChar char="v"/>
            </a:pPr>
            <a:endParaRPr lang="en-US" sz="1250" dirty="0"/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l-GR" sz="1250" dirty="0"/>
              <a:t>Απευθύνεται σε στελέχη </a:t>
            </a:r>
            <a:r>
              <a:rPr lang="el-GR" sz="1250" dirty="0" err="1"/>
              <a:t>αγροδιατροφικών</a:t>
            </a:r>
            <a:r>
              <a:rPr lang="el-GR" sz="1250" dirty="0"/>
              <a:t> επιχειρήσεων που ήδη έχουν εξαγωγική δραστηριότητα ή προετοιμάζονται να ξεκινήσουν.</a:t>
            </a:r>
            <a:endParaRPr lang="en-US" sz="1250" dirty="0"/>
          </a:p>
          <a:p>
            <a:pPr marL="171450" indent="-171450">
              <a:buFont typeface="Wingdings" panose="05000000000000000000" pitchFamily="2" charset="2"/>
              <a:buChar char="v"/>
            </a:pPr>
            <a:endParaRPr lang="el-GR" sz="1250" dirty="0"/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l-GR" sz="1250" dirty="0"/>
              <a:t>Στόχος του προγράμματος είναι να προσφέρει σε ενδιαφερόμενα στελέχη </a:t>
            </a:r>
            <a:r>
              <a:rPr lang="el-GR" sz="1250" dirty="0" err="1"/>
              <a:t>αγροδιατροφικών</a:t>
            </a:r>
            <a:r>
              <a:rPr lang="el-GR" sz="1250" dirty="0"/>
              <a:t> επιχειρήσεων ουσιαστικές και πρακτικές γνώσεις και δεξιότητες, δίνοντας έμφαση στις πλέον σύγχρονες τεχνικές στο χώρο των εξαγωγών </a:t>
            </a:r>
            <a:r>
              <a:rPr lang="el-GR" sz="1250" dirty="0" err="1"/>
              <a:t>αγροδιατροφικών</a:t>
            </a:r>
            <a:r>
              <a:rPr lang="el-GR" sz="1250" dirty="0"/>
              <a:t> προϊόντων.</a:t>
            </a:r>
            <a:endParaRPr lang="en-US" sz="1250" dirty="0"/>
          </a:p>
          <a:p>
            <a:pPr marL="171450" indent="-171450">
              <a:buFont typeface="Wingdings" panose="05000000000000000000" pitchFamily="2" charset="2"/>
              <a:buChar char="v"/>
            </a:pPr>
            <a:endParaRPr lang="el-GR" sz="1250" dirty="0"/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l-GR" sz="1250" dirty="0"/>
              <a:t>Περιλαμβάνει ενότητες που αφορούν μεταξύ άλλων, τις </a:t>
            </a:r>
            <a:r>
              <a:rPr lang="el-GR" sz="1250" dirty="0" err="1"/>
              <a:t>προϊοντικές</a:t>
            </a:r>
            <a:r>
              <a:rPr lang="el-GR" sz="1250" dirty="0"/>
              <a:t> και τεχνολογικές απαιτήσεις των εξαγωγών, τις στρατηγικές </a:t>
            </a:r>
            <a:r>
              <a:rPr lang="el-GR" sz="1250" dirty="0" err="1"/>
              <a:t>marketing</a:t>
            </a:r>
            <a:r>
              <a:rPr lang="el-GR" sz="1250" dirty="0"/>
              <a:t>, την έρευνα αγοράς, την προσέγγιση πελατών, αλλά και τις διαδικαστικές απαιτήσεις της εξαγωγικής διαδικασίας που τίθενται από τις διεθνείς αγορές</a:t>
            </a:r>
            <a:r>
              <a:rPr lang="en-US" sz="1250" dirty="0"/>
              <a:t>.</a:t>
            </a:r>
          </a:p>
          <a:p>
            <a:endParaRPr lang="en-US" sz="1250" dirty="0"/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l-GR" sz="1250" dirty="0"/>
              <a:t>Κόστος Προγράμματος: 60% επιδοτούμενο από χορηγούς και 40% από δίδακτρα συμμετεχόντων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el-GR" sz="1250" dirty="0"/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l-GR" sz="1250" b="1" dirty="0"/>
              <a:t>Εγγραφές έως 19/3/2024</a:t>
            </a:r>
            <a:r>
              <a:rPr lang="el-GR" sz="1250" dirty="0"/>
              <a:t>: 550€</a:t>
            </a:r>
            <a:r>
              <a:rPr lang="en-US" sz="1250" dirty="0"/>
              <a:t>,</a:t>
            </a:r>
            <a:r>
              <a:rPr lang="el-GR" sz="1250" dirty="0"/>
              <a:t> </a:t>
            </a:r>
            <a:r>
              <a:rPr lang="en-US" sz="1250" b="1" dirty="0"/>
              <a:t>Early Bird </a:t>
            </a:r>
            <a:r>
              <a:rPr lang="el-GR" sz="1250" b="1" dirty="0"/>
              <a:t>έως 01/03/2024: </a:t>
            </a:r>
            <a:r>
              <a:rPr lang="el-GR" sz="1250" dirty="0"/>
              <a:t>450€</a:t>
            </a:r>
          </a:p>
          <a:p>
            <a:endParaRPr lang="en-US" sz="1250" dirty="0"/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l-GR" sz="1250" dirty="0"/>
              <a:t>Τελεί </a:t>
            </a:r>
            <a:r>
              <a:rPr lang="el-GR" sz="1250" b="1" dirty="0"/>
              <a:t>υπό τις αιγίδες </a:t>
            </a:r>
            <a:r>
              <a:rPr lang="el-GR" sz="1250" dirty="0"/>
              <a:t>του ΣΕΒΕ – Σύνδεσμος </a:t>
            </a:r>
            <a:r>
              <a:rPr lang="el-GR" sz="1250" dirty="0" err="1"/>
              <a:t>Εξαγωγέων</a:t>
            </a:r>
            <a:r>
              <a:rPr lang="el-GR" sz="1250" dirty="0"/>
              <a:t>, ΣΕΒΤ – Σύνδεσμος Ελληνικών Βιομηχανιών Τροφίμων.</a:t>
            </a:r>
          </a:p>
          <a:p>
            <a:endParaRPr lang="en-US" sz="1250" dirty="0"/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l-GR" sz="1250" b="1" dirty="0"/>
              <a:t>Μάθετε περισσότερα για το πρόγραμμα και τη διαδικασία εγγραφής εδώ</a:t>
            </a:r>
            <a:r>
              <a:rPr lang="el-GR" sz="1250" dirty="0"/>
              <a:t>: </a:t>
            </a:r>
            <a:r>
              <a:rPr lang="en-US" sz="1250" dirty="0"/>
              <a:t>https://www.cultivateacademy.org/course/agrifood-exports-360-2024</a:t>
            </a:r>
            <a:endParaRPr lang="el-GR" sz="1250" dirty="0"/>
          </a:p>
        </p:txBody>
      </p:sp>
      <p:pic>
        <p:nvPicPr>
          <p:cNvPr id="5" name="Εικόνα 4" descr="Εικόνα που περιέχει κείμενο, στιγμιότυπο οθόνης, γραμματοσειρά, γραμμή&#10;&#10;Περιγραφή που δημιουργήθηκε αυτόματα">
            <a:extLst>
              <a:ext uri="{FF2B5EF4-FFF2-40B4-BE49-F238E27FC236}">
                <a16:creationId xmlns:a16="http://schemas.microsoft.com/office/drawing/2014/main" id="{6E0FFD6F-311C-212B-B5B0-78AD5B9316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6" y="746768"/>
            <a:ext cx="10961030" cy="1523079"/>
          </a:xfrm>
          <a:prstGeom prst="rect">
            <a:avLst/>
          </a:prstGeom>
        </p:spPr>
      </p:pic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A5715EF8-B070-5CC5-4570-4A50867DA27B}"/>
              </a:ext>
            </a:extLst>
          </p:cNvPr>
          <p:cNvGrpSpPr/>
          <p:nvPr/>
        </p:nvGrpSpPr>
        <p:grpSpPr>
          <a:xfrm>
            <a:off x="0" y="6106988"/>
            <a:ext cx="12192000" cy="792426"/>
            <a:chOff x="0" y="6106988"/>
            <a:chExt cx="12192000" cy="792426"/>
          </a:xfrm>
        </p:grpSpPr>
        <p:grpSp>
          <p:nvGrpSpPr>
            <p:cNvPr id="6" name="Ομάδα 5">
              <a:extLst>
                <a:ext uri="{FF2B5EF4-FFF2-40B4-BE49-F238E27FC236}">
                  <a16:creationId xmlns:a16="http://schemas.microsoft.com/office/drawing/2014/main" id="{10514942-DD1F-B18A-9BB3-0609C73B6F47}"/>
                </a:ext>
              </a:extLst>
            </p:cNvPr>
            <p:cNvGrpSpPr/>
            <p:nvPr/>
          </p:nvGrpSpPr>
          <p:grpSpPr>
            <a:xfrm>
              <a:off x="0" y="6106988"/>
              <a:ext cx="12192000" cy="745720"/>
              <a:chOff x="0" y="6106988"/>
              <a:chExt cx="12192000" cy="745720"/>
            </a:xfrm>
          </p:grpSpPr>
          <p:pic>
            <p:nvPicPr>
              <p:cNvPr id="7" name="Εικόνα 6">
                <a:extLst>
                  <a:ext uri="{FF2B5EF4-FFF2-40B4-BE49-F238E27FC236}">
                    <a16:creationId xmlns:a16="http://schemas.microsoft.com/office/drawing/2014/main" id="{18C6B562-2D5D-C3CF-1B9E-56BBCF09549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06988"/>
                <a:ext cx="12192000" cy="745720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B9674B-E9C1-A3FE-A1A0-F0EB2B84A580}"/>
                  </a:ext>
                </a:extLst>
              </p:cNvPr>
              <p:cNvSpPr/>
              <p:nvPr/>
            </p:nvSpPr>
            <p:spPr>
              <a:xfrm>
                <a:off x="701467" y="6204469"/>
                <a:ext cx="1434046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900" dirty="0">
                    <a:solidFill>
                      <a:srgbClr val="004C2A"/>
                    </a:solidFill>
                    <a:latin typeface="Gotham Greek Medium" panose="02000503020000020004" pitchFamily="2" charset="0"/>
                  </a:rPr>
                  <a:t>Ιδρυτικός Δωρητής</a:t>
                </a:r>
              </a:p>
            </p:txBody>
          </p:sp>
        </p:grpSp>
        <p:pic>
          <p:nvPicPr>
            <p:cNvPr id="3" name="Εικόνα 2" descr="Εικόνα που περιέχει κείμενο, στιγμιότυπο οθόνης, γραμματοσειρά, γραφικά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947C96AC-E8CC-F37F-F2AA-DC25D8CD0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169" y="6305494"/>
              <a:ext cx="2980631" cy="593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1869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69A23E-B941-E49E-3926-93AD9CED6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742"/>
          <a:stretch/>
        </p:blipFill>
        <p:spPr>
          <a:xfrm>
            <a:off x="0" y="-104712"/>
            <a:ext cx="12191999" cy="1457864"/>
          </a:xfrm>
          <a:prstGeom prst="rect">
            <a:avLst/>
          </a:prstGeom>
        </p:spPr>
      </p:pic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E3B63A09-2F3B-4792-8720-6C432EF0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B9AC-FC11-495A-86C8-353C4ECC08FF}" type="slidenum">
              <a:rPr lang="el-GR" smtClean="0"/>
              <a:t>3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BBC784-F14D-4560-B483-D09274573C79}"/>
              </a:ext>
            </a:extLst>
          </p:cNvPr>
          <p:cNvSpPr txBox="1"/>
          <p:nvPr/>
        </p:nvSpPr>
        <p:spPr>
          <a:xfrm>
            <a:off x="716445" y="252233"/>
            <a:ext cx="6684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dirty="0">
                <a:solidFill>
                  <a:srgbClr val="004C2A"/>
                </a:solidFill>
                <a:latin typeface="+mj-lt"/>
              </a:rPr>
              <a:t>Θεματικές Προγράμματος &amp; Οφέλη για τους Συμμετέχοντες</a:t>
            </a:r>
          </a:p>
        </p:txBody>
      </p:sp>
      <p:graphicFrame>
        <p:nvGraphicFramePr>
          <p:cNvPr id="7" name="Πίνακας 7">
            <a:extLst>
              <a:ext uri="{FF2B5EF4-FFF2-40B4-BE49-F238E27FC236}">
                <a16:creationId xmlns:a16="http://schemas.microsoft.com/office/drawing/2014/main" id="{C10F4026-CD34-462C-9D65-A8B12559B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871075"/>
              </p:ext>
            </p:extLst>
          </p:nvPr>
        </p:nvGraphicFramePr>
        <p:xfrm>
          <a:off x="411260" y="768066"/>
          <a:ext cx="4522602" cy="5338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2602">
                  <a:extLst>
                    <a:ext uri="{9D8B030D-6E8A-4147-A177-3AD203B41FA5}">
                      <a16:colId xmlns:a16="http://schemas.microsoft.com/office/drawing/2014/main" val="2761623177"/>
                    </a:ext>
                  </a:extLst>
                </a:gridCol>
              </a:tblGrid>
              <a:tr h="338132">
                <a:tc>
                  <a:txBody>
                    <a:bodyPr/>
                    <a:lstStyle/>
                    <a:p>
                      <a:r>
                        <a:rPr lang="el-GR" sz="1100" dirty="0" err="1"/>
                        <a:t>Προϊοντικές</a:t>
                      </a:r>
                      <a:r>
                        <a:rPr lang="el-GR" sz="1100" dirty="0"/>
                        <a:t> &amp; Τεχνολογικές Απαιτήσεις </a:t>
                      </a:r>
                    </a:p>
                  </a:txBody>
                  <a:tcPr anchor="ctr">
                    <a:solidFill>
                      <a:srgbClr val="006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409814"/>
                  </a:ext>
                </a:extLst>
              </a:tr>
              <a:tr h="146523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100" dirty="0"/>
                        <a:t>Υγιεινή παραγωγής, παραγωγική σταθερότητα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100" dirty="0"/>
                        <a:t>Ορθές πρακτικές τυποποίησης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100" dirty="0"/>
                        <a:t>Πιστοποιήσεις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100" dirty="0"/>
                        <a:t>Σήμανση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100" dirty="0"/>
                        <a:t>Νομοθετικές και άλλες απαιτήσεις για δραστηριοποίηση εντός &amp; εκτός ΕΕ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293087"/>
                  </a:ext>
                </a:extLst>
              </a:tr>
              <a:tr h="3954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l-GR" sz="1100">
                          <a:solidFill>
                            <a:schemeClr val="bg1"/>
                          </a:solidFill>
                        </a:rPr>
                        <a:t>Οργανωτικές – Στρατηγικές Απαιτήσεις</a:t>
                      </a:r>
                      <a:endParaRPr lang="el-GR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6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541876"/>
                  </a:ext>
                </a:extLst>
              </a:tr>
              <a:tr h="81111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100" dirty="0">
                          <a:solidFill>
                            <a:schemeClr val="tx1"/>
                          </a:solidFill>
                        </a:rPr>
                        <a:t>Στρατηγικές εξαγωγικού </a:t>
                      </a:r>
                      <a:r>
                        <a:rPr lang="el-GR" sz="1100" dirty="0" err="1">
                          <a:solidFill>
                            <a:schemeClr val="tx1"/>
                          </a:solidFill>
                        </a:rPr>
                        <a:t>marketing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100" dirty="0">
                          <a:solidFill>
                            <a:schemeClr val="tx1"/>
                          </a:solidFill>
                        </a:rPr>
                        <a:t>Εφοδιαστική αλυσίδα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204257"/>
                  </a:ext>
                </a:extLst>
              </a:tr>
              <a:tr h="412947">
                <a:tc>
                  <a:txBody>
                    <a:bodyPr/>
                    <a:lstStyle/>
                    <a:p>
                      <a:r>
                        <a:rPr lang="el-GR" sz="1100" dirty="0">
                          <a:solidFill>
                            <a:schemeClr val="bg1"/>
                          </a:solidFill>
                        </a:rPr>
                        <a:t>Εμπορικές Απαιτήσεις</a:t>
                      </a:r>
                    </a:p>
                  </a:txBody>
                  <a:tcPr anchor="ctr">
                    <a:solidFill>
                      <a:srgbClr val="006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97154"/>
                  </a:ext>
                </a:extLst>
              </a:tr>
              <a:tr h="78897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100"/>
                        <a:t>Έρευνα αγοράς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100"/>
                        <a:t>Προσέγγιση πελατών εξωτερικού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100"/>
                        <a:t>Ανάπτυξη πωλήσεων και επικοινωνία</a:t>
                      </a:r>
                      <a:endParaRPr lang="el-GR" sz="11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301932"/>
                  </a:ext>
                </a:extLst>
              </a:tr>
              <a:tr h="338132">
                <a:tc>
                  <a:txBody>
                    <a:bodyPr/>
                    <a:lstStyle/>
                    <a:p>
                      <a:r>
                        <a:rPr lang="el-GR" sz="1100">
                          <a:solidFill>
                            <a:schemeClr val="bg1"/>
                          </a:solidFill>
                        </a:rPr>
                        <a:t>Διαδικαστικές Απαιτήσεις</a:t>
                      </a:r>
                      <a:endParaRPr lang="el-GR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6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42700"/>
                  </a:ext>
                </a:extLst>
              </a:tr>
              <a:tr h="78897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100" dirty="0"/>
                        <a:t>Κανάλια διανομής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100" dirty="0"/>
                        <a:t>Συμβόλαια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100" dirty="0"/>
                        <a:t>Διεθνείς όροι συναλλαγών - </a:t>
                      </a:r>
                      <a:r>
                        <a:rPr lang="el-GR" sz="1100" dirty="0" err="1"/>
                        <a:t>Incoterms</a:t>
                      </a:r>
                      <a:endParaRPr lang="el-GR" sz="11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8913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28D6CC1-3D08-4FA9-17C2-855DFC41BCFC}"/>
              </a:ext>
            </a:extLst>
          </p:cNvPr>
          <p:cNvSpPr txBox="1"/>
          <p:nvPr/>
        </p:nvSpPr>
        <p:spPr>
          <a:xfrm>
            <a:off x="5220509" y="759038"/>
            <a:ext cx="6684843" cy="53399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l-GR" sz="1100" b="1" u="sng" dirty="0"/>
              <a:t>Οφέλη για τους Συμμετέχοντες </a:t>
            </a:r>
          </a:p>
          <a:p>
            <a:pPr algn="ctr"/>
            <a:endParaRPr lang="el-GR" sz="1100" b="1" u="sng" dirty="0"/>
          </a:p>
          <a:p>
            <a:pPr algn="ctr"/>
            <a:r>
              <a:rPr lang="el-GR" sz="1100" b="1" dirty="0"/>
              <a:t>Ολοκληρώνοντας το πρόγραμμα, οι συμμετέχοντες θα:</a:t>
            </a:r>
          </a:p>
          <a:p>
            <a:pPr algn="ctr"/>
            <a:endParaRPr lang="el-GR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050" dirty="0"/>
              <a:t>Αντιλαμβάνονται τα κρίσιμα στάδια της εφοδιαστικής αλυσίδας των εξαγωγών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l-GR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050" dirty="0"/>
              <a:t>Συμμετέχουν στο σχεδιασμό της στρατηγικής </a:t>
            </a:r>
            <a:r>
              <a:rPr lang="en-US" sz="1050" dirty="0"/>
              <a:t>marketing</a:t>
            </a:r>
            <a:endParaRPr lang="el-GR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l-GR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050" dirty="0"/>
              <a:t>Αναγνωρίζουν κανάλια εισόδου σε αγορές</a:t>
            </a:r>
          </a:p>
          <a:p>
            <a:endParaRPr lang="el-GR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050" dirty="0"/>
              <a:t>Μάθουν περί των Διεθνών Εμπορικών Όρων (</a:t>
            </a:r>
            <a:r>
              <a:rPr lang="el-GR" sz="1050" dirty="0" err="1"/>
              <a:t>incoterms</a:t>
            </a:r>
            <a:r>
              <a:rPr lang="el-GR" sz="1050" dirty="0"/>
              <a:t>) που περιγράφονται στα συμβόλαια και στις συμφωνίες εξαγωγών</a:t>
            </a:r>
          </a:p>
          <a:p>
            <a:endParaRPr lang="el-GR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050" dirty="0"/>
              <a:t>Αποκτήσουν μια ολοκληρωμένη γνώση στην υφιστάμενη νομοθεσία και στους κανονισμούς που διέπουν την εμπορική δραστηριότητα στα </a:t>
            </a:r>
            <a:r>
              <a:rPr lang="el-GR" sz="1050" dirty="0" err="1"/>
              <a:t>αγροδιατροφικά</a:t>
            </a:r>
            <a:r>
              <a:rPr lang="el-GR" sz="1050" dirty="0"/>
              <a:t> προϊόντα εντός Ε.Ε.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l-GR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050" dirty="0"/>
              <a:t>Μάθουν για το νομοθετικό και κανονιστικό πλαίσιο για εξαγωγές </a:t>
            </a:r>
            <a:r>
              <a:rPr lang="el-GR" sz="1050" dirty="0" err="1"/>
              <a:t>αγροδιατροφικών</a:t>
            </a:r>
            <a:r>
              <a:rPr lang="el-GR" sz="1050" dirty="0"/>
              <a:t> προϊόντων στις Η.Π.Α.</a:t>
            </a:r>
            <a:endParaRPr lang="en-US" sz="1050" dirty="0"/>
          </a:p>
          <a:p>
            <a:endParaRPr lang="el-GR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050" dirty="0"/>
              <a:t>Μάθουν τους κανονισμούς του FDA για τα </a:t>
            </a:r>
            <a:r>
              <a:rPr lang="el-GR" sz="1050" dirty="0" err="1"/>
              <a:t>αγροδιατροφικά</a:t>
            </a:r>
            <a:r>
              <a:rPr lang="el-GR" sz="1050" dirty="0"/>
              <a:t> προϊόντα</a:t>
            </a:r>
            <a:endParaRPr lang="en-US" sz="1050" dirty="0"/>
          </a:p>
          <a:p>
            <a:endParaRPr lang="el-GR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050" dirty="0"/>
              <a:t>Γνωρίσουν όλες τις νέες τεχνολογίες πάνω στο </a:t>
            </a:r>
            <a:r>
              <a:rPr lang="el-GR" sz="1050" dirty="0" err="1"/>
              <a:t>packaging</a:t>
            </a:r>
            <a:r>
              <a:rPr lang="el-GR" sz="1050" dirty="0"/>
              <a:t>, </a:t>
            </a:r>
            <a:r>
              <a:rPr lang="el-GR" sz="1050" dirty="0" err="1"/>
              <a:t>label</a:t>
            </a:r>
            <a:r>
              <a:rPr lang="en-US" sz="1050" dirty="0"/>
              <a:t>l</a:t>
            </a:r>
            <a:r>
              <a:rPr lang="el-GR" sz="1050" dirty="0" err="1"/>
              <a:t>ing</a:t>
            </a:r>
            <a:r>
              <a:rPr lang="el-GR" sz="1050" dirty="0"/>
              <a:t>, </a:t>
            </a:r>
            <a:r>
              <a:rPr lang="el-GR" sz="1050" dirty="0" err="1"/>
              <a:t>product</a:t>
            </a:r>
            <a:r>
              <a:rPr lang="el-GR" sz="1050" dirty="0"/>
              <a:t> </a:t>
            </a:r>
            <a:r>
              <a:rPr lang="el-GR" sz="1050" dirty="0" err="1"/>
              <a:t>stability</a:t>
            </a:r>
            <a:r>
              <a:rPr lang="el-GR" sz="1050" dirty="0"/>
              <a:t> &amp; </a:t>
            </a:r>
            <a:r>
              <a:rPr lang="el-GR" sz="1050" dirty="0" err="1"/>
              <a:t>shelf</a:t>
            </a:r>
            <a:r>
              <a:rPr lang="en-US" sz="1050" dirty="0"/>
              <a:t>-</a:t>
            </a:r>
            <a:r>
              <a:rPr lang="el-GR" sz="1050" dirty="0" err="1"/>
              <a:t>life</a:t>
            </a:r>
            <a:r>
              <a:rPr lang="el-GR" sz="1050" dirty="0"/>
              <a:t> </a:t>
            </a:r>
            <a:r>
              <a:rPr lang="el-GR" sz="1050" dirty="0" err="1"/>
              <a:t>evaluation</a:t>
            </a:r>
            <a:r>
              <a:rPr lang="el-GR" sz="1050" dirty="0"/>
              <a:t> </a:t>
            </a:r>
            <a:r>
              <a:rPr lang="el-GR" sz="1050" dirty="0" err="1"/>
              <a:t>methods</a:t>
            </a:r>
            <a:endParaRPr lang="el-GR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l-GR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050" dirty="0"/>
              <a:t>Εξοικειωθούν με τις νέες τάσεις πάνω στην </a:t>
            </a:r>
            <a:r>
              <a:rPr lang="el-GR" sz="1050" dirty="0" err="1"/>
              <a:t>αγροδιατροφή</a:t>
            </a:r>
            <a:r>
              <a:rPr lang="el-GR" sz="1050" dirty="0"/>
              <a:t> σε παγκόσμιο επίπεδο</a:t>
            </a: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l-GR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050" dirty="0"/>
              <a:t>Έχουν πρόσβαση στα βίντεο των μαθημάτων για έως και 3 μήνες μετά την ολοκλήρωση των μαθημάτων</a:t>
            </a: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050" dirty="0"/>
              <a:t>Αποκτήσουν βεβαίωση παρακολούθησης πιστοποιημένης εκπαίδευσης QTL-</a:t>
            </a:r>
            <a:r>
              <a:rPr lang="el-GR" sz="1050" dirty="0" err="1"/>
              <a:t>Advanced</a:t>
            </a:r>
            <a:r>
              <a:rPr lang="el-GR" sz="1050" dirty="0"/>
              <a:t> από την ACTA μετά από εξετάσεις</a:t>
            </a:r>
          </a:p>
        </p:txBody>
      </p:sp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AE7ADB5B-A695-573A-0E3D-0225447F6114}"/>
              </a:ext>
            </a:extLst>
          </p:cNvPr>
          <p:cNvGrpSpPr/>
          <p:nvPr/>
        </p:nvGrpSpPr>
        <p:grpSpPr>
          <a:xfrm>
            <a:off x="0" y="6106988"/>
            <a:ext cx="12192000" cy="792426"/>
            <a:chOff x="0" y="6106988"/>
            <a:chExt cx="12192000" cy="792426"/>
          </a:xfrm>
        </p:grpSpPr>
        <p:grpSp>
          <p:nvGrpSpPr>
            <p:cNvPr id="8" name="Ομάδα 7">
              <a:extLst>
                <a:ext uri="{FF2B5EF4-FFF2-40B4-BE49-F238E27FC236}">
                  <a16:creationId xmlns:a16="http://schemas.microsoft.com/office/drawing/2014/main" id="{5B1F1EE1-6FF0-E127-0587-A8A6EE791F50}"/>
                </a:ext>
              </a:extLst>
            </p:cNvPr>
            <p:cNvGrpSpPr/>
            <p:nvPr/>
          </p:nvGrpSpPr>
          <p:grpSpPr>
            <a:xfrm>
              <a:off x="0" y="6106988"/>
              <a:ext cx="12192000" cy="745720"/>
              <a:chOff x="0" y="6106988"/>
              <a:chExt cx="12192000" cy="745720"/>
            </a:xfrm>
          </p:grpSpPr>
          <p:pic>
            <p:nvPicPr>
              <p:cNvPr id="10" name="Εικόνα 9">
                <a:extLst>
                  <a:ext uri="{FF2B5EF4-FFF2-40B4-BE49-F238E27FC236}">
                    <a16:creationId xmlns:a16="http://schemas.microsoft.com/office/drawing/2014/main" id="{5BDF8C2E-EC4C-0BFE-D9B5-FD156EBFD17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06988"/>
                <a:ext cx="12192000" cy="745720"/>
              </a:xfrm>
              <a:prstGeom prst="rect">
                <a:avLst/>
              </a:prstGeom>
            </p:spPr>
          </p:pic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1788D378-85B5-692B-D90E-201998D9D8D0}"/>
                  </a:ext>
                </a:extLst>
              </p:cNvPr>
              <p:cNvSpPr/>
              <p:nvPr/>
            </p:nvSpPr>
            <p:spPr>
              <a:xfrm>
                <a:off x="701467" y="6204469"/>
                <a:ext cx="1434046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900" dirty="0">
                    <a:solidFill>
                      <a:srgbClr val="004C2A"/>
                    </a:solidFill>
                    <a:latin typeface="Gotham Greek Medium" panose="02000503020000020004" pitchFamily="2" charset="0"/>
                  </a:rPr>
                  <a:t>Ιδρυτικός Δωρητής</a:t>
                </a:r>
              </a:p>
            </p:txBody>
          </p:sp>
        </p:grpSp>
        <p:pic>
          <p:nvPicPr>
            <p:cNvPr id="9" name="Εικόνα 8" descr="Εικόνα που περιέχει κείμενο, στιγμιότυπο οθόνης, γραμματοσειρά, γραφικά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3372DC44-6CBE-0E4A-1907-56723F0A5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169" y="6305494"/>
              <a:ext cx="2980631" cy="593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1534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>
            <a:extLst>
              <a:ext uri="{FF2B5EF4-FFF2-40B4-BE49-F238E27FC236}">
                <a16:creationId xmlns:a16="http://schemas.microsoft.com/office/drawing/2014/main" id="{C8C7CB8F-CEC5-AEAD-F19C-AE8D1C0E76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742"/>
          <a:stretch/>
        </p:blipFill>
        <p:spPr>
          <a:xfrm>
            <a:off x="0" y="-75528"/>
            <a:ext cx="12191999" cy="1457864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5B6DEC6B-2418-3F44-8CD5-9A7D90FE3F36}"/>
              </a:ext>
            </a:extLst>
          </p:cNvPr>
          <p:cNvSpPr txBox="1"/>
          <p:nvPr/>
        </p:nvSpPr>
        <p:spPr>
          <a:xfrm>
            <a:off x="725554" y="248435"/>
            <a:ext cx="11228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l-GR" sz="1600" b="1" dirty="0">
                <a:solidFill>
                  <a:srgbClr val="004C2A"/>
                </a:solidFill>
                <a:latin typeface="+mj-lt"/>
              </a:rPr>
              <a:t>Πρόγραμμα επαγγελματικής κατάρτισης για εξαγωγές </a:t>
            </a:r>
            <a:r>
              <a:rPr lang="el-GR" sz="1600" b="1" dirty="0" err="1">
                <a:solidFill>
                  <a:srgbClr val="004C2A"/>
                </a:solidFill>
                <a:latin typeface="+mj-lt"/>
              </a:rPr>
              <a:t>Αγροδιατροφικών</a:t>
            </a:r>
            <a:r>
              <a:rPr lang="el-GR" sz="1600" b="1" dirty="0">
                <a:solidFill>
                  <a:srgbClr val="004C2A"/>
                </a:solidFill>
                <a:latin typeface="+mj-lt"/>
              </a:rPr>
              <a:t> προϊόντων στην Ελλάδα</a:t>
            </a:r>
          </a:p>
          <a:p>
            <a:pPr lvl="0" defTabSz="914400">
              <a:defRPr/>
            </a:pPr>
            <a:r>
              <a:rPr lang="el-GR" sz="1400" b="1" dirty="0">
                <a:solidFill>
                  <a:srgbClr val="004C2A"/>
                </a:solidFill>
                <a:latin typeface="+mj-lt"/>
              </a:rPr>
              <a:t>Αξιολόγηση Προγράμματος </a:t>
            </a:r>
            <a:r>
              <a:rPr lang="en-US" sz="1400" b="1" dirty="0">
                <a:solidFill>
                  <a:srgbClr val="004C2A"/>
                </a:solidFill>
                <a:latin typeface="+mj-lt"/>
              </a:rPr>
              <a:t>“Agrifood Exports 360o” 2023</a:t>
            </a:r>
            <a:endParaRPr lang="el-GR" sz="1400" b="1" dirty="0">
              <a:solidFill>
                <a:srgbClr val="004C2A"/>
              </a:solidFill>
              <a:latin typeface="+mj-lt"/>
            </a:endParaRPr>
          </a:p>
          <a:p>
            <a:pPr lvl="0" defTabSz="914400">
              <a:defRPr/>
            </a:pPr>
            <a:endParaRPr lang="el-GR" sz="1600" b="1" dirty="0">
              <a:solidFill>
                <a:srgbClr val="004C2A"/>
              </a:solidFill>
              <a:latin typeface="+mj-lt"/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E92F0721-5641-0C4D-9B34-9A815A9850F2}"/>
              </a:ext>
            </a:extLst>
          </p:cNvPr>
          <p:cNvSpPr/>
          <p:nvPr/>
        </p:nvSpPr>
        <p:spPr>
          <a:xfrm>
            <a:off x="1473109" y="3174600"/>
            <a:ext cx="15359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Gotham Greek Book" panose="02000503020000020004" pitchFamily="2" charset="0"/>
              </a:rPr>
              <a:t>Agrifood Accelerator</a:t>
            </a:r>
            <a:endParaRPr lang="el-GR" sz="1000" dirty="0">
              <a:solidFill>
                <a:schemeClr val="bg1"/>
              </a:solidFill>
              <a:latin typeface="Gotham Greek Book" panose="02000503020000020004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AE6910-43B0-13D3-CB98-A09C57B0AD43}"/>
              </a:ext>
            </a:extLst>
          </p:cNvPr>
          <p:cNvSpPr txBox="1"/>
          <p:nvPr/>
        </p:nvSpPr>
        <p:spPr>
          <a:xfrm>
            <a:off x="243852" y="170885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*</a:t>
            </a:r>
            <a:r>
              <a:rPr lang="el-GR" sz="1600" b="1" dirty="0">
                <a:solidFill>
                  <a:schemeClr val="accent4">
                    <a:lumMod val="75000"/>
                  </a:schemeClr>
                </a:solidFill>
              </a:rPr>
              <a:t>Αξιολόγηση Προγράμματος 202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3</a:t>
            </a:r>
            <a:endParaRPr lang="el-GR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CEAB33-CE61-8057-4FCF-A5EA5CF4EB4C}"/>
              </a:ext>
            </a:extLst>
          </p:cNvPr>
          <p:cNvSpPr txBox="1"/>
          <p:nvPr/>
        </p:nvSpPr>
        <p:spPr>
          <a:xfrm>
            <a:off x="590969" y="1044699"/>
            <a:ext cx="1087547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l-GR" sz="1400" dirty="0"/>
              <a:t>Μέσω του προγράμματος έχουν υποστηριχθεί, μέχρι και σήμερα, περισσότερα από 100 στελέχη επιχειρήσεων του </a:t>
            </a:r>
            <a:r>
              <a:rPr lang="el-GR" sz="1400" dirty="0" err="1"/>
              <a:t>αγροδιατροφικού</a:t>
            </a:r>
            <a:r>
              <a:rPr lang="el-GR" sz="1400" dirty="0"/>
              <a:t> κλάδου με πολλές επιτυχημένες ιστορίες και διακρίσεις.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7BCEC20-6AE7-7BC0-6826-FD1E2EA3FA7F}"/>
              </a:ext>
            </a:extLst>
          </p:cNvPr>
          <p:cNvSpPr txBox="1"/>
          <p:nvPr/>
        </p:nvSpPr>
        <p:spPr>
          <a:xfrm>
            <a:off x="206599" y="5673279"/>
            <a:ext cx="58894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kumimoji="0" lang="el-GR" sz="1100" b="1" i="0" u="none" strike="noStrike" kern="1200" cap="none" spc="0" normalizeH="0" baseline="0" noProof="0" dirty="0">
                <a:ln>
                  <a:noFill/>
                </a:ln>
                <a:solidFill>
                  <a:srgbClr val="004C2A"/>
                </a:solidFill>
                <a:effectLst/>
                <a:uLnTx/>
                <a:uFillTx/>
                <a:latin typeface="Gotham Greek Book" panose="02000503020000020004" pitchFamily="50" charset="0"/>
                <a:ea typeface="+mn-ea"/>
                <a:cs typeface="+mn-cs"/>
              </a:rPr>
              <a:t>*Σύμφωνα με </a:t>
            </a:r>
            <a:r>
              <a:rPr kumimoji="0" lang="el-GR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Gotham Greek Book" panose="02000503020000020004" pitchFamily="50" charset="0"/>
                <a:ea typeface="+mn-ea"/>
                <a:cs typeface="+mn-cs"/>
              </a:rPr>
              <a:t>την έκθεση</a:t>
            </a:r>
            <a:r>
              <a:rPr kumimoji="0" lang="el-GR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l-GR" sz="1100" b="1" dirty="0">
                <a:solidFill>
                  <a:schemeClr val="accent1">
                    <a:lumMod val="75000"/>
                  </a:schemeClr>
                </a:solidFill>
                <a:effectLst/>
              </a:rPr>
              <a:t>ανεξάρτητου </a:t>
            </a:r>
            <a:r>
              <a:rPr lang="el-GR" sz="1100" b="1" dirty="0" err="1">
                <a:solidFill>
                  <a:schemeClr val="accent1">
                    <a:lumMod val="75000"/>
                  </a:schemeClr>
                </a:solidFill>
                <a:effectLst/>
              </a:rPr>
              <a:t>αξιολογητή</a:t>
            </a:r>
            <a:r>
              <a:rPr lang="el-GR" sz="11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sz="1100" b="1" dirty="0">
                <a:solidFill>
                  <a:schemeClr val="accent1">
                    <a:lumMod val="75000"/>
                  </a:schemeClr>
                </a:solidFill>
                <a:effectLst/>
              </a:rPr>
              <a:t>(</a:t>
            </a:r>
            <a:r>
              <a:rPr lang="en-GB" sz="1100" b="1" dirty="0">
                <a:solidFill>
                  <a:schemeClr val="accent1">
                    <a:lumMod val="75000"/>
                  </a:schemeClr>
                </a:solidFill>
                <a:effectLst/>
              </a:rPr>
              <a:t>Deloitte)</a:t>
            </a:r>
          </a:p>
        </p:txBody>
      </p:sp>
      <p:pic>
        <p:nvPicPr>
          <p:cNvPr id="3" name="Εικόνα 2" descr="Εικόνα που περιέχει κείμενο, στιγμιότυπο οθόνης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0CA8F24A-B90B-0A10-176F-0CC48A39A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49" y="2116808"/>
            <a:ext cx="6381262" cy="1820956"/>
          </a:xfrm>
          <a:prstGeom prst="rect">
            <a:avLst/>
          </a:prstGeom>
        </p:spPr>
      </p:pic>
      <p:pic>
        <p:nvPicPr>
          <p:cNvPr id="13" name="Εικόνα 12" descr="Εικόνα που περιέχει κείμενο, στιγμιότυπο οθόνης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CA63BB57-3EEC-CD20-384A-EE27079CC2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17" y="3896685"/>
            <a:ext cx="6358329" cy="1718467"/>
          </a:xfrm>
          <a:prstGeom prst="rect">
            <a:avLst/>
          </a:prstGeom>
        </p:spPr>
      </p:pic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90751992-AF02-0B41-6F29-3350B7032E6A}"/>
              </a:ext>
            </a:extLst>
          </p:cNvPr>
          <p:cNvGrpSpPr/>
          <p:nvPr/>
        </p:nvGrpSpPr>
        <p:grpSpPr>
          <a:xfrm>
            <a:off x="7727955" y="2304940"/>
            <a:ext cx="4393773" cy="1292235"/>
            <a:chOff x="448572" y="2458527"/>
            <a:chExt cx="5940920" cy="1704074"/>
          </a:xfrm>
        </p:grpSpPr>
        <p:sp>
          <p:nvSpPr>
            <p:cNvPr id="15" name="Οβάλ 14">
              <a:extLst>
                <a:ext uri="{FF2B5EF4-FFF2-40B4-BE49-F238E27FC236}">
                  <a16:creationId xmlns:a16="http://schemas.microsoft.com/office/drawing/2014/main" id="{51DC76D7-AE3D-BF1D-81B5-B0EA624F2309}"/>
                </a:ext>
              </a:extLst>
            </p:cNvPr>
            <p:cNvSpPr/>
            <p:nvPr/>
          </p:nvSpPr>
          <p:spPr>
            <a:xfrm>
              <a:off x="448572" y="2458527"/>
              <a:ext cx="1130061" cy="1130061"/>
            </a:xfrm>
            <a:prstGeom prst="ellipse">
              <a:avLst/>
            </a:prstGeom>
            <a:solidFill>
              <a:srgbClr val="CCE1B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Greek Book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3BF5D7E-479B-F96B-7CF7-F86EE5BCB092}"/>
                </a:ext>
              </a:extLst>
            </p:cNvPr>
            <p:cNvSpPr txBox="1"/>
            <p:nvPr/>
          </p:nvSpPr>
          <p:spPr>
            <a:xfrm>
              <a:off x="496539" y="2816647"/>
              <a:ext cx="1034126" cy="446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srgbClr val="006838"/>
                  </a:solidFill>
                  <a:latin typeface="Gotham Greek Medium"/>
                </a:rPr>
                <a:t>100</a:t>
              </a:r>
              <a:r>
                <a:rPr lang="en-US" sz="1600" kern="0" dirty="0">
                  <a:solidFill>
                    <a:srgbClr val="006838"/>
                  </a:solidFill>
                  <a:latin typeface="Gotham Greek Medium"/>
                </a:rPr>
                <a:t>%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6838"/>
                  </a:solidFill>
                  <a:effectLst/>
                  <a:uLnTx/>
                  <a:uFillTx/>
                  <a:latin typeface="Gotham Greek Medium"/>
                </a:rPr>
                <a:t> </a:t>
              </a:r>
              <a:endParaRPr kumimoji="0" lang="el-GR" sz="1600" b="0" i="0" u="none" strike="noStrike" kern="0" cap="none" spc="0" normalizeH="0" baseline="0" noProof="0" dirty="0">
                <a:ln>
                  <a:noFill/>
                </a:ln>
                <a:solidFill>
                  <a:srgbClr val="006838"/>
                </a:solidFill>
                <a:effectLst/>
                <a:uLnTx/>
                <a:uFillTx/>
                <a:latin typeface="Gotham Greek Medium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BA2D798-EFD1-F410-8202-CE7E087E8E53}"/>
                </a:ext>
              </a:extLst>
            </p:cNvPr>
            <p:cNvSpPr txBox="1"/>
            <p:nvPr/>
          </p:nvSpPr>
          <p:spPr>
            <a:xfrm>
              <a:off x="2506522" y="3553802"/>
              <a:ext cx="3882970" cy="608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l-GR" sz="1200" b="1" kern="0" dirty="0">
                  <a:solidFill>
                    <a:srgbClr val="545050"/>
                  </a:solidFill>
                </a:rPr>
                <a:t>των συμμετεχόντων εργάζονται σε εξαγωγική επιχείρηση</a:t>
              </a:r>
              <a:endParaRPr kumimoji="0" lang="en-US" sz="200" b="0" i="0" u="none" strike="noStrike" kern="0" cap="none" spc="0" normalizeH="0" baseline="0" noProof="0" dirty="0">
                <a:ln>
                  <a:noFill/>
                </a:ln>
                <a:solidFill>
                  <a:srgbClr val="006838"/>
                </a:solidFill>
                <a:effectLst/>
                <a:uLnTx/>
                <a:uFillTx/>
                <a:latin typeface="Gotham Greek Medium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5512075-421A-17EB-F0B0-A35B6417833C}"/>
              </a:ext>
            </a:extLst>
          </p:cNvPr>
          <p:cNvSpPr txBox="1"/>
          <p:nvPr/>
        </p:nvSpPr>
        <p:spPr>
          <a:xfrm>
            <a:off x="7264573" y="3164622"/>
            <a:ext cx="18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l-GR" sz="1200" b="1" kern="0" dirty="0">
                <a:solidFill>
                  <a:srgbClr val="545050"/>
                </a:solidFill>
              </a:rPr>
              <a:t>των συμμετεχόντων ήδη εργάζονται</a:t>
            </a:r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FD3EE237-9F85-082E-3B97-3E133475EC0B}"/>
              </a:ext>
            </a:extLst>
          </p:cNvPr>
          <p:cNvSpPr/>
          <p:nvPr/>
        </p:nvSpPr>
        <p:spPr>
          <a:xfrm>
            <a:off x="9987555" y="2313230"/>
            <a:ext cx="835768" cy="856949"/>
          </a:xfrm>
          <a:prstGeom prst="ellipse">
            <a:avLst/>
          </a:prstGeom>
          <a:solidFill>
            <a:srgbClr val="CCE1B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Greek Book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8C77D1-940C-B341-27F0-EA8A51D3D4D0}"/>
              </a:ext>
            </a:extLst>
          </p:cNvPr>
          <p:cNvSpPr txBox="1"/>
          <p:nvPr/>
        </p:nvSpPr>
        <p:spPr>
          <a:xfrm>
            <a:off x="10037850" y="2572428"/>
            <a:ext cx="1159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006838"/>
                </a:solidFill>
                <a:latin typeface="Gotham Greek Medium"/>
              </a:rPr>
              <a:t>81,3</a:t>
            </a:r>
            <a:r>
              <a:rPr lang="en-US" sz="1600" kern="0" dirty="0">
                <a:solidFill>
                  <a:srgbClr val="006838"/>
                </a:solidFill>
                <a:latin typeface="Gotham Greek Medium"/>
              </a:rPr>
              <a:t>%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6838"/>
                </a:solidFill>
                <a:effectLst/>
                <a:uLnTx/>
                <a:uFillTx/>
                <a:latin typeface="Gotham Greek Medium"/>
              </a:rPr>
              <a:t> </a:t>
            </a:r>
            <a:endParaRPr kumimoji="0" lang="el-GR" sz="1600" b="0" i="0" u="none" strike="noStrike" kern="0" cap="none" spc="0" normalizeH="0" baseline="0" noProof="0" dirty="0">
              <a:ln>
                <a:noFill/>
              </a:ln>
              <a:solidFill>
                <a:srgbClr val="006838"/>
              </a:solidFill>
              <a:effectLst/>
              <a:uLnTx/>
              <a:uFillTx/>
              <a:latin typeface="Gotham Greek Medium"/>
            </a:endParaRPr>
          </a:p>
        </p:txBody>
      </p:sp>
      <p:grpSp>
        <p:nvGrpSpPr>
          <p:cNvPr id="27" name="Ομάδα 26">
            <a:extLst>
              <a:ext uri="{FF2B5EF4-FFF2-40B4-BE49-F238E27FC236}">
                <a16:creationId xmlns:a16="http://schemas.microsoft.com/office/drawing/2014/main" id="{2000EC97-8DF5-FECF-DF01-5C74FF18D097}"/>
              </a:ext>
            </a:extLst>
          </p:cNvPr>
          <p:cNvGrpSpPr/>
          <p:nvPr/>
        </p:nvGrpSpPr>
        <p:grpSpPr>
          <a:xfrm>
            <a:off x="7763430" y="3819292"/>
            <a:ext cx="3068655" cy="864430"/>
            <a:chOff x="1601193" y="2237646"/>
            <a:chExt cx="4149199" cy="1139926"/>
          </a:xfrm>
        </p:grpSpPr>
        <p:grpSp>
          <p:nvGrpSpPr>
            <p:cNvPr id="29" name="Ομάδα 28">
              <a:extLst>
                <a:ext uri="{FF2B5EF4-FFF2-40B4-BE49-F238E27FC236}">
                  <a16:creationId xmlns:a16="http://schemas.microsoft.com/office/drawing/2014/main" id="{4D6139B7-3E9D-1D42-F61E-15474D94F7CF}"/>
                </a:ext>
              </a:extLst>
            </p:cNvPr>
            <p:cNvGrpSpPr/>
            <p:nvPr/>
          </p:nvGrpSpPr>
          <p:grpSpPr>
            <a:xfrm>
              <a:off x="1601193" y="2247511"/>
              <a:ext cx="1142007" cy="1130061"/>
              <a:chOff x="448572" y="2458527"/>
              <a:chExt cx="1142007" cy="1130061"/>
            </a:xfrm>
          </p:grpSpPr>
          <p:sp>
            <p:nvSpPr>
              <p:cNvPr id="33" name="Οβάλ 32">
                <a:extLst>
                  <a:ext uri="{FF2B5EF4-FFF2-40B4-BE49-F238E27FC236}">
                    <a16:creationId xmlns:a16="http://schemas.microsoft.com/office/drawing/2014/main" id="{CD7B2AE1-9F77-EE2B-5EBF-EDD877029F7C}"/>
                  </a:ext>
                </a:extLst>
              </p:cNvPr>
              <p:cNvSpPr/>
              <p:nvPr/>
            </p:nvSpPr>
            <p:spPr>
              <a:xfrm>
                <a:off x="448572" y="2458527"/>
                <a:ext cx="1130061" cy="1130061"/>
              </a:xfrm>
              <a:prstGeom prst="ellipse">
                <a:avLst/>
              </a:prstGeom>
              <a:solidFill>
                <a:srgbClr val="CCE1B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otham Greek Book"/>
                  <a:ea typeface="+mn-ea"/>
                  <a:cs typeface="+mn-cs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C03D65F-C350-D114-547D-140FA2C6C6CA}"/>
                  </a:ext>
                </a:extLst>
              </p:cNvPr>
              <p:cNvSpPr txBox="1"/>
              <p:nvPr/>
            </p:nvSpPr>
            <p:spPr>
              <a:xfrm>
                <a:off x="460518" y="2796840"/>
                <a:ext cx="1130061" cy="446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b="1" kern="0" dirty="0">
                    <a:solidFill>
                      <a:srgbClr val="006838"/>
                    </a:solidFill>
                    <a:latin typeface="Gotham Greek Medium"/>
                  </a:rPr>
                  <a:t>87,6%</a:t>
                </a:r>
                <a:endParaRPr kumimoji="0" lang="el-G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6838"/>
                  </a:solidFill>
                  <a:effectLst/>
                  <a:uLnTx/>
                  <a:uFillTx/>
                  <a:latin typeface="Gotham Greek Medium"/>
                </a:endParaRPr>
              </a:p>
            </p:txBody>
          </p:sp>
        </p:grpSp>
        <p:sp>
          <p:nvSpPr>
            <p:cNvPr id="32" name="Οβάλ 31">
              <a:extLst>
                <a:ext uri="{FF2B5EF4-FFF2-40B4-BE49-F238E27FC236}">
                  <a16:creationId xmlns:a16="http://schemas.microsoft.com/office/drawing/2014/main" id="{52772A08-D78F-EE42-B8E3-5F720D66209E}"/>
                </a:ext>
              </a:extLst>
            </p:cNvPr>
            <p:cNvSpPr/>
            <p:nvPr/>
          </p:nvSpPr>
          <p:spPr>
            <a:xfrm>
              <a:off x="4620331" y="2237646"/>
              <a:ext cx="1130061" cy="1130061"/>
            </a:xfrm>
            <a:prstGeom prst="ellipse">
              <a:avLst/>
            </a:prstGeom>
            <a:solidFill>
              <a:srgbClr val="CCE1B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Greek Book"/>
                <a:ea typeface="+mn-ea"/>
                <a:cs typeface="+mn-cs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FD1EAB0-A5DF-9179-E690-1BA87FA06ABD}"/>
              </a:ext>
            </a:extLst>
          </p:cNvPr>
          <p:cNvSpPr txBox="1"/>
          <p:nvPr/>
        </p:nvSpPr>
        <p:spPr>
          <a:xfrm>
            <a:off x="7316888" y="4748694"/>
            <a:ext cx="2163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l-GR" sz="1200" b="1" kern="0" dirty="0">
                <a:solidFill>
                  <a:srgbClr val="545050"/>
                </a:solidFill>
              </a:rPr>
              <a:t>των συμμετεχόντων εργάζονται σε </a:t>
            </a:r>
          </a:p>
          <a:p>
            <a:pPr defTabSz="914400">
              <a:defRPr/>
            </a:pPr>
            <a:r>
              <a:rPr lang="el-GR" sz="1200" b="1" kern="0" dirty="0">
                <a:solidFill>
                  <a:srgbClr val="545050"/>
                </a:solidFill>
              </a:rPr>
              <a:t>επιχειρήσεις που απασχολούν έως </a:t>
            </a:r>
          </a:p>
          <a:p>
            <a:pPr defTabSz="914400">
              <a:defRPr/>
            </a:pPr>
            <a:r>
              <a:rPr lang="el-GR" sz="1200" b="1" kern="0" dirty="0">
                <a:solidFill>
                  <a:srgbClr val="545050"/>
                </a:solidFill>
              </a:rPr>
              <a:t>50 άτομα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0156F0A-9227-9A8E-BE52-7D5CEE1DFB35}"/>
              </a:ext>
            </a:extLst>
          </p:cNvPr>
          <p:cNvSpPr txBox="1"/>
          <p:nvPr/>
        </p:nvSpPr>
        <p:spPr>
          <a:xfrm>
            <a:off x="9312356" y="4746129"/>
            <a:ext cx="26100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l-GR" sz="1200" b="1" kern="0" dirty="0">
                <a:solidFill>
                  <a:srgbClr val="545050"/>
                </a:solidFill>
              </a:rPr>
              <a:t>των συμμετεχόντων δεν παρακολούθησε άλλο εκπαιδευτικό ή υποστηρικτικό πρόγραμμα στον </a:t>
            </a:r>
            <a:r>
              <a:rPr lang="el-GR" sz="1200" b="1" kern="0" dirty="0" err="1">
                <a:solidFill>
                  <a:srgbClr val="545050"/>
                </a:solidFill>
              </a:rPr>
              <a:t>αγροδιατροφικό</a:t>
            </a:r>
            <a:r>
              <a:rPr lang="el-GR" sz="1200" b="1" kern="0" dirty="0">
                <a:solidFill>
                  <a:srgbClr val="545050"/>
                </a:solidFill>
              </a:rPr>
              <a:t> τομέα/ή τον τομέα των εξαγωγών την τελευταία πενταετία </a:t>
            </a:r>
            <a:endParaRPr lang="en-US" sz="1200" b="1" kern="0" dirty="0">
              <a:solidFill>
                <a:srgbClr val="54505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0005C73-2573-18BB-EC85-972B5F854D6C}"/>
              </a:ext>
            </a:extLst>
          </p:cNvPr>
          <p:cNvSpPr txBox="1"/>
          <p:nvPr/>
        </p:nvSpPr>
        <p:spPr>
          <a:xfrm>
            <a:off x="9987555" y="4086531"/>
            <a:ext cx="1130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006838"/>
                </a:solidFill>
                <a:latin typeface="Gotham Greek Medium"/>
              </a:rPr>
              <a:t>81,3 </a:t>
            </a:r>
            <a:r>
              <a:rPr lang="en-US" sz="1600" kern="0" dirty="0">
                <a:solidFill>
                  <a:srgbClr val="006838"/>
                </a:solidFill>
                <a:latin typeface="Gotham Greek Medium"/>
              </a:rPr>
              <a:t>%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6838"/>
                </a:solidFill>
                <a:effectLst/>
                <a:uLnTx/>
                <a:uFillTx/>
                <a:latin typeface="Gotham Greek Medium"/>
              </a:rPr>
              <a:t> </a:t>
            </a:r>
            <a:endParaRPr kumimoji="0" lang="el-GR" sz="1600" b="0" i="0" u="none" strike="noStrike" kern="0" cap="none" spc="0" normalizeH="0" baseline="0" noProof="0" dirty="0">
              <a:ln>
                <a:noFill/>
              </a:ln>
              <a:solidFill>
                <a:srgbClr val="006838"/>
              </a:solidFill>
              <a:effectLst/>
              <a:uLnTx/>
              <a:uFillTx/>
              <a:latin typeface="Gotham Greek Medium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25B126C-412C-6D63-6CDD-BAEDB2A06C36}"/>
              </a:ext>
            </a:extLst>
          </p:cNvPr>
          <p:cNvSpPr txBox="1"/>
          <p:nvPr/>
        </p:nvSpPr>
        <p:spPr>
          <a:xfrm>
            <a:off x="7727955" y="1787040"/>
            <a:ext cx="40076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b="0" kern="1200" dirty="0">
                <a:solidFill>
                  <a:srgbClr val="004C2A"/>
                </a:solidFill>
                <a:latin typeface="Gotham Greek Medium" panose="02000603090000020004" pitchFamily="50" charset="0"/>
                <a:ea typeface="+mn-ea"/>
                <a:cs typeface="+mn-cs"/>
              </a:rPr>
              <a:t>Προφίλ</a:t>
            </a:r>
            <a:r>
              <a:rPr lang="en-US" sz="1400" b="0" kern="1200" dirty="0">
                <a:solidFill>
                  <a:srgbClr val="004C2A"/>
                </a:solidFill>
                <a:latin typeface="Gotham Greek Medium" panose="02000603090000020004" pitchFamily="50" charset="0"/>
                <a:ea typeface="+mn-ea"/>
                <a:cs typeface="+mn-cs"/>
              </a:rPr>
              <a:t> </a:t>
            </a:r>
            <a:r>
              <a:rPr lang="el-GR" sz="1400" b="0" kern="1200" dirty="0">
                <a:solidFill>
                  <a:srgbClr val="004C2A"/>
                </a:solidFill>
                <a:latin typeface="Gotham Greek Medium" panose="02000603090000020004" pitchFamily="50" charset="0"/>
                <a:ea typeface="+mn-ea"/>
                <a:cs typeface="+mn-cs"/>
              </a:rPr>
              <a:t>Συμμετεχόντων</a:t>
            </a:r>
            <a:r>
              <a:rPr lang="en-US" sz="1400" b="0" kern="1200" dirty="0">
                <a:solidFill>
                  <a:srgbClr val="004C2A"/>
                </a:solidFill>
                <a:latin typeface="Gotham Greek Medium" panose="02000603090000020004" pitchFamily="50" charset="0"/>
                <a:ea typeface="+mn-ea"/>
                <a:cs typeface="+mn-cs"/>
              </a:rPr>
              <a:t> 2023</a:t>
            </a:r>
            <a:r>
              <a:rPr lang="el-GR" sz="1400" b="0" kern="1200" dirty="0">
                <a:solidFill>
                  <a:srgbClr val="004C2A"/>
                </a:solidFill>
                <a:latin typeface="Gotham Greek Medium" panose="02000603090000020004" pitchFamily="50" charset="0"/>
                <a:ea typeface="+mn-ea"/>
                <a:cs typeface="+mn-cs"/>
              </a:rPr>
              <a:t> </a:t>
            </a:r>
            <a:endParaRPr lang="el-GR" sz="1400" dirty="0"/>
          </a:p>
        </p:txBody>
      </p:sp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5DB7CC90-7D71-2043-D778-3623B96E25EA}"/>
              </a:ext>
            </a:extLst>
          </p:cNvPr>
          <p:cNvGrpSpPr/>
          <p:nvPr/>
        </p:nvGrpSpPr>
        <p:grpSpPr>
          <a:xfrm>
            <a:off x="0" y="6106988"/>
            <a:ext cx="12192000" cy="792426"/>
            <a:chOff x="0" y="6106988"/>
            <a:chExt cx="12192000" cy="792426"/>
          </a:xfrm>
        </p:grpSpPr>
        <p:grpSp>
          <p:nvGrpSpPr>
            <p:cNvPr id="20" name="Ομάδα 19">
              <a:extLst>
                <a:ext uri="{FF2B5EF4-FFF2-40B4-BE49-F238E27FC236}">
                  <a16:creationId xmlns:a16="http://schemas.microsoft.com/office/drawing/2014/main" id="{8061AF17-E34C-826E-82C0-9696BD8DEF6C}"/>
                </a:ext>
              </a:extLst>
            </p:cNvPr>
            <p:cNvGrpSpPr/>
            <p:nvPr/>
          </p:nvGrpSpPr>
          <p:grpSpPr>
            <a:xfrm>
              <a:off x="0" y="6106988"/>
              <a:ext cx="12192000" cy="745720"/>
              <a:chOff x="0" y="6106988"/>
              <a:chExt cx="12192000" cy="745720"/>
            </a:xfrm>
          </p:grpSpPr>
          <p:pic>
            <p:nvPicPr>
              <p:cNvPr id="22" name="Εικόνα 21">
                <a:extLst>
                  <a:ext uri="{FF2B5EF4-FFF2-40B4-BE49-F238E27FC236}">
                    <a16:creationId xmlns:a16="http://schemas.microsoft.com/office/drawing/2014/main" id="{2DEA4B01-5379-D358-2B04-670C51D1225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06988"/>
                <a:ext cx="12192000" cy="745720"/>
              </a:xfrm>
              <a:prstGeom prst="rect">
                <a:avLst/>
              </a:prstGeom>
            </p:spPr>
          </p:pic>
          <p:sp>
            <p:nvSpPr>
              <p:cNvPr id="23" name="Rectangle 8">
                <a:extLst>
                  <a:ext uri="{FF2B5EF4-FFF2-40B4-BE49-F238E27FC236}">
                    <a16:creationId xmlns:a16="http://schemas.microsoft.com/office/drawing/2014/main" id="{1AA12A05-CE53-7EE8-ABE9-084778A61C52}"/>
                  </a:ext>
                </a:extLst>
              </p:cNvPr>
              <p:cNvSpPr/>
              <p:nvPr/>
            </p:nvSpPr>
            <p:spPr>
              <a:xfrm>
                <a:off x="701467" y="6204469"/>
                <a:ext cx="1434046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900" dirty="0">
                    <a:solidFill>
                      <a:srgbClr val="004C2A"/>
                    </a:solidFill>
                    <a:latin typeface="Gotham Greek Medium" panose="02000503020000020004" pitchFamily="2" charset="0"/>
                  </a:rPr>
                  <a:t>Ιδρυτικός Δωρητής</a:t>
                </a:r>
              </a:p>
            </p:txBody>
          </p:sp>
        </p:grpSp>
        <p:pic>
          <p:nvPicPr>
            <p:cNvPr id="21" name="Εικόνα 20" descr="Εικόνα που περιέχει κείμενο, στιγμιότυπο οθόνης, γραμματοσειρά, γραφικά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CA6A3DDE-39B6-EF2C-CD56-41124BD3A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169" y="6305494"/>
              <a:ext cx="2980631" cy="593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9729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>
            <a:extLst>
              <a:ext uri="{FF2B5EF4-FFF2-40B4-BE49-F238E27FC236}">
                <a16:creationId xmlns:a16="http://schemas.microsoft.com/office/drawing/2014/main" id="{C8C7CB8F-CEC5-AEAD-F19C-AE8D1C0E76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742"/>
          <a:stretch/>
        </p:blipFill>
        <p:spPr>
          <a:xfrm>
            <a:off x="0" y="-158145"/>
            <a:ext cx="12191999" cy="1457864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5B6DEC6B-2418-3F44-8CD5-9A7D90FE3F36}"/>
              </a:ext>
            </a:extLst>
          </p:cNvPr>
          <p:cNvSpPr txBox="1"/>
          <p:nvPr/>
        </p:nvSpPr>
        <p:spPr>
          <a:xfrm>
            <a:off x="794380" y="214894"/>
            <a:ext cx="11228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l-GR" sz="1600" b="1" dirty="0">
                <a:solidFill>
                  <a:srgbClr val="004C2A"/>
                </a:solidFill>
                <a:latin typeface="+mj-lt"/>
              </a:rPr>
              <a:t>Δυνατότητα Αγοράς Θέσεων Συμμετοχής για Στελέχη της Εταιρείας σας</a:t>
            </a:r>
          </a:p>
          <a:p>
            <a:pPr lvl="0" defTabSz="914400">
              <a:defRPr/>
            </a:pPr>
            <a:endParaRPr lang="el-GR" sz="1600" b="1" dirty="0">
              <a:solidFill>
                <a:srgbClr val="004C2A"/>
              </a:solidFill>
              <a:latin typeface="+mj-lt"/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E92F0721-5641-0C4D-9B34-9A815A9850F2}"/>
              </a:ext>
            </a:extLst>
          </p:cNvPr>
          <p:cNvSpPr/>
          <p:nvPr/>
        </p:nvSpPr>
        <p:spPr>
          <a:xfrm>
            <a:off x="1473109" y="3174600"/>
            <a:ext cx="15359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Gotham Greek Book" panose="02000503020000020004" pitchFamily="2" charset="0"/>
              </a:rPr>
              <a:t>Agrifood Accelerator</a:t>
            </a:r>
            <a:endParaRPr lang="el-GR" sz="1000" dirty="0">
              <a:solidFill>
                <a:schemeClr val="bg1"/>
              </a:solidFill>
              <a:latin typeface="Gotham Greek Book" panose="0200050302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23027C-620A-5A8A-D1DC-71C7E3607CC7}"/>
              </a:ext>
            </a:extLst>
          </p:cNvPr>
          <p:cNvSpPr txBox="1"/>
          <p:nvPr/>
        </p:nvSpPr>
        <p:spPr>
          <a:xfrm>
            <a:off x="792210" y="3532629"/>
            <a:ext cx="10607578" cy="2254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600" b="1" dirty="0"/>
              <a:t>Εγγραφές έως 19/3/2024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600" b="1" dirty="0"/>
              <a:t>Κόστος Εγγραφής: 550€</a:t>
            </a:r>
            <a:r>
              <a:rPr lang="en-US" sz="1600" b="1" dirty="0"/>
              <a:t>/</a:t>
            </a:r>
            <a:r>
              <a:rPr lang="el-GR" sz="1600" b="1" dirty="0"/>
              <a:t>συμμετέχοντα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b="1" dirty="0">
                <a:highlight>
                  <a:srgbClr val="D4D40E"/>
                </a:highlight>
              </a:rPr>
              <a:t>Early Bird</a:t>
            </a:r>
            <a:r>
              <a:rPr lang="el-GR" sz="1600" b="1" dirty="0">
                <a:highlight>
                  <a:srgbClr val="D4D40E"/>
                </a:highlight>
              </a:rPr>
              <a:t> έως 01/03/2024</a:t>
            </a:r>
            <a:r>
              <a:rPr lang="en-US" sz="1600" b="1" dirty="0"/>
              <a:t>: 450</a:t>
            </a:r>
            <a:r>
              <a:rPr lang="el-GR" sz="1600" b="1" dirty="0"/>
              <a:t>€/συμμετέχοντα</a:t>
            </a:r>
          </a:p>
          <a:p>
            <a:pPr>
              <a:lnSpc>
                <a:spcPct val="150000"/>
              </a:lnSpc>
            </a:pPr>
            <a:endParaRPr lang="el-GR" sz="16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600" b="1" dirty="0"/>
              <a:t>Μπορείτε να πραγματοποιήσετε την εγγραφή των στελεχών σας στο σύνδεσμο που ακολουθεί: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hlinkClick r:id="rId3"/>
              </a:rPr>
              <a:t>https://www.cultivateacademy.org/course/agrifood-exports-360-2024</a:t>
            </a:r>
            <a:r>
              <a:rPr lang="el-GR" sz="1600" b="1" dirty="0"/>
              <a:t>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C4E0FC1-1DA7-36F2-47F2-D7679A231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380" y="705077"/>
            <a:ext cx="10081143" cy="2723923"/>
          </a:xfrm>
          <a:prstGeom prst="rect">
            <a:avLst/>
          </a:prstGeom>
        </p:spPr>
      </p:pic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EDC2D8EE-DC09-16CD-19B4-F207F7917EC3}"/>
              </a:ext>
            </a:extLst>
          </p:cNvPr>
          <p:cNvGrpSpPr/>
          <p:nvPr/>
        </p:nvGrpSpPr>
        <p:grpSpPr>
          <a:xfrm>
            <a:off x="0" y="6106988"/>
            <a:ext cx="12192000" cy="792426"/>
            <a:chOff x="0" y="6106988"/>
            <a:chExt cx="12192000" cy="792426"/>
          </a:xfrm>
        </p:grpSpPr>
        <p:grpSp>
          <p:nvGrpSpPr>
            <p:cNvPr id="3" name="Ομάδα 2">
              <a:extLst>
                <a:ext uri="{FF2B5EF4-FFF2-40B4-BE49-F238E27FC236}">
                  <a16:creationId xmlns:a16="http://schemas.microsoft.com/office/drawing/2014/main" id="{409390BE-07FF-61A3-CFD2-9E3AE7921201}"/>
                </a:ext>
              </a:extLst>
            </p:cNvPr>
            <p:cNvGrpSpPr/>
            <p:nvPr/>
          </p:nvGrpSpPr>
          <p:grpSpPr>
            <a:xfrm>
              <a:off x="0" y="6106988"/>
              <a:ext cx="12192000" cy="745720"/>
              <a:chOff x="0" y="6106988"/>
              <a:chExt cx="12192000" cy="745720"/>
            </a:xfrm>
          </p:grpSpPr>
          <p:pic>
            <p:nvPicPr>
              <p:cNvPr id="11" name="Εικόνα 10">
                <a:extLst>
                  <a:ext uri="{FF2B5EF4-FFF2-40B4-BE49-F238E27FC236}">
                    <a16:creationId xmlns:a16="http://schemas.microsoft.com/office/drawing/2014/main" id="{C6DCE057-FA40-DE05-C49E-D1B024CC678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06988"/>
                <a:ext cx="12192000" cy="745720"/>
              </a:xfrm>
              <a:prstGeom prst="rect">
                <a:avLst/>
              </a:prstGeom>
            </p:spPr>
          </p:pic>
          <p:sp>
            <p:nvSpPr>
              <p:cNvPr id="14" name="Rectangle 8">
                <a:extLst>
                  <a:ext uri="{FF2B5EF4-FFF2-40B4-BE49-F238E27FC236}">
                    <a16:creationId xmlns:a16="http://schemas.microsoft.com/office/drawing/2014/main" id="{707F126C-396D-3C87-6402-29BAC70605A9}"/>
                  </a:ext>
                </a:extLst>
              </p:cNvPr>
              <p:cNvSpPr/>
              <p:nvPr/>
            </p:nvSpPr>
            <p:spPr>
              <a:xfrm>
                <a:off x="701467" y="6204469"/>
                <a:ext cx="1434046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900" dirty="0">
                    <a:solidFill>
                      <a:srgbClr val="004C2A"/>
                    </a:solidFill>
                    <a:latin typeface="Gotham Greek Medium" panose="02000503020000020004" pitchFamily="2" charset="0"/>
                  </a:rPr>
                  <a:t>Ιδρυτικός Δωρητής</a:t>
                </a:r>
              </a:p>
            </p:txBody>
          </p:sp>
        </p:grpSp>
        <p:pic>
          <p:nvPicPr>
            <p:cNvPr id="5" name="Εικόνα 4" descr="Εικόνα που περιέχει κείμενο, στιγμιότυπο οθόνης, γραμματοσειρά, γραφικά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A72FA59F-FA17-BF15-960A-4848589A6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169" y="6305494"/>
              <a:ext cx="2980631" cy="593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2240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E3324-8D53-7E36-6F44-647A43218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>
            <a:extLst>
              <a:ext uri="{FF2B5EF4-FFF2-40B4-BE49-F238E27FC236}">
                <a16:creationId xmlns:a16="http://schemas.microsoft.com/office/drawing/2014/main" id="{D034AA6E-3B4B-AB7A-A583-1AA13FDEC3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7" r="2571" b="87415"/>
          <a:stretch/>
        </p:blipFill>
        <p:spPr>
          <a:xfrm>
            <a:off x="0" y="24390"/>
            <a:ext cx="11878573" cy="641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074E35-808F-E7C0-AD33-D1F78322C0D4}"/>
              </a:ext>
            </a:extLst>
          </p:cNvPr>
          <p:cNvSpPr txBox="1"/>
          <p:nvPr/>
        </p:nvSpPr>
        <p:spPr>
          <a:xfrm>
            <a:off x="563442" y="797718"/>
            <a:ext cx="10700569" cy="1664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defRPr/>
            </a:pPr>
            <a:r>
              <a:rPr lang="el-GR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otham Greek Book" panose="02000503020000020004" pitchFamily="50" charset="0"/>
              </a:rPr>
              <a:t>Δυνατότητα υποστήριξης</a:t>
            </a:r>
            <a:r>
              <a:rPr lang="en-US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otham Greek Book" panose="02000503020000020004" pitchFamily="50" charset="0"/>
              </a:rPr>
              <a:t>, </a:t>
            </a:r>
            <a:r>
              <a:rPr lang="el-GR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otham Greek Book" panose="02000503020000020004" pitchFamily="50" charset="0"/>
              </a:rPr>
              <a:t>ως χορηγός υποτροφιών, καλύπτοντας το συνολικό κόστος συμμετοχής στο πρόγραμμα </a:t>
            </a:r>
            <a:r>
              <a:rPr lang="el-GR" sz="11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otham Greek Book" panose="02000503020000020004" pitchFamily="50" charset="0"/>
              </a:rPr>
              <a:t>ενός</a:t>
            </a:r>
            <a:r>
              <a:rPr lang="el-GR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otham Greek Book" panose="02000503020000020004" pitchFamily="50" charset="0"/>
              </a:rPr>
              <a:t> </a:t>
            </a:r>
            <a:r>
              <a:rPr lang="el-GR" sz="11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otham Greek Book" panose="02000503020000020004" pitchFamily="50" charset="0"/>
              </a:rPr>
              <a:t>ή και περισσότερων στελεχών σας ή νέων που εργάζονται σε </a:t>
            </a:r>
            <a:r>
              <a:rPr lang="el-GR" sz="11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otham Greek Book" panose="02000503020000020004" pitchFamily="50" charset="0"/>
              </a:rPr>
              <a:t>αγροδιατροφικές</a:t>
            </a:r>
            <a:r>
              <a:rPr lang="el-GR" sz="11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otham Greek Book" panose="02000503020000020004" pitchFamily="50" charset="0"/>
              </a:rPr>
              <a:t> επιχειρήσεις με έδρα την περιοχή δραστηριοποίησής σας ή σε ορεινές ή/και παραμεθόριες περιοχές ή/και μικρά νησιά</a:t>
            </a:r>
          </a:p>
          <a:p>
            <a:pPr defTabSz="914400">
              <a:spcAft>
                <a:spcPts val="600"/>
              </a:spcAft>
              <a:defRPr/>
            </a:pPr>
            <a:endParaRPr lang="el-GR" sz="1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otham Greek Book" panose="02000503020000020004" pitchFamily="50" charset="0"/>
            </a:endParaRPr>
          </a:p>
          <a:p>
            <a:pPr marL="171450" indent="-171450" defTabSz="9144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l-GR" sz="1100" b="1" dirty="0">
                <a:latin typeface="Gotham Greek Book" panose="02000503020000020004" pitchFamily="50" charset="0"/>
              </a:rPr>
              <a:t>Κόστος για 1 υποτροφία: 1.</a:t>
            </a:r>
            <a:r>
              <a:rPr lang="en-US" sz="1100" b="1" dirty="0">
                <a:latin typeface="Gotham Greek Book" panose="02000503020000020004" pitchFamily="50" charset="0"/>
              </a:rPr>
              <a:t>4</a:t>
            </a:r>
            <a:r>
              <a:rPr lang="el-GR" sz="1100" b="1" dirty="0">
                <a:latin typeface="Gotham Greek Book" panose="02000503020000020004" pitchFamily="50" charset="0"/>
              </a:rPr>
              <a:t>00€ (πλέον ΦΠΑ)</a:t>
            </a:r>
          </a:p>
          <a:p>
            <a:pPr marL="171450" indent="-171450" defTabSz="9144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l-GR" sz="1100" b="1" dirty="0">
                <a:latin typeface="Gotham Greek Book" panose="02000503020000020004" pitchFamily="50" charset="0"/>
              </a:rPr>
              <a:t>Κόστος για 2 υποτροφίες: 2.300€(πλέον ΦΠΑ) </a:t>
            </a:r>
          </a:p>
          <a:p>
            <a:pPr marL="171450" indent="-171450" defTabSz="9144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l-GR" sz="1100" b="1" dirty="0">
                <a:latin typeface="Gotham Greek Book" panose="02000503020000020004" pitchFamily="50" charset="0"/>
              </a:rPr>
              <a:t>Κόστος για 3 υποτροφίες: 3.000€ (πλέον ΦΠΑ)</a:t>
            </a:r>
            <a:endParaRPr lang="el-GR" sz="1200" b="1" dirty="0">
              <a:latin typeface="Gotham Greek Book" panose="02000503020000020004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FEAF0C-45E7-B33F-A247-E2FBB100AB19}"/>
              </a:ext>
            </a:extLst>
          </p:cNvPr>
          <p:cNvSpPr txBox="1"/>
          <p:nvPr/>
        </p:nvSpPr>
        <p:spPr>
          <a:xfrm>
            <a:off x="701467" y="210774"/>
            <a:ext cx="5591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atin typeface="Gotham Greek Medium" panose="02000603090000020004" pitchFamily="50" charset="0"/>
              </a:rPr>
              <a:t>Πρόταση Συνεργασίας:</a:t>
            </a:r>
            <a:endParaRPr lang="el-GR" sz="1400" b="1" dirty="0">
              <a:solidFill>
                <a:srgbClr val="08784A"/>
              </a:solidFill>
              <a:latin typeface="Gotham Greek Medium" panose="02000603090000020004" pitchFamily="50" charset="0"/>
            </a:endParaRPr>
          </a:p>
          <a:p>
            <a:r>
              <a:rPr lang="en-US" sz="1400" b="1" dirty="0">
                <a:solidFill>
                  <a:srgbClr val="08784A"/>
                </a:solidFill>
                <a:latin typeface="Gotham Greek Medium" panose="02000603090000020004" pitchFamily="50" charset="0"/>
              </a:rPr>
              <a:t>«Agrifood Exports 36</a:t>
            </a:r>
            <a:r>
              <a:rPr lang="el-GR" sz="1400" b="1" dirty="0">
                <a:solidFill>
                  <a:srgbClr val="08784A"/>
                </a:solidFill>
                <a:latin typeface="Gotham Greek Medium" panose="02000603090000020004" pitchFamily="50" charset="0"/>
              </a:rPr>
              <a:t>0</a:t>
            </a:r>
            <a:r>
              <a:rPr lang="el-GR" sz="1400" b="1" baseline="30000" dirty="0">
                <a:solidFill>
                  <a:srgbClr val="08784A"/>
                </a:solidFill>
                <a:latin typeface="Gotham Greek Medium" panose="02000603090000020004" pitchFamily="50" charset="0"/>
              </a:rPr>
              <a:t>ο</a:t>
            </a:r>
            <a:r>
              <a:rPr lang="en-US" sz="1400" b="1" dirty="0">
                <a:solidFill>
                  <a:srgbClr val="08784A"/>
                </a:solidFill>
                <a:latin typeface="Gotham Greek Medium" panose="02000603090000020004" pitchFamily="50" charset="0"/>
              </a:rPr>
              <a:t>»</a:t>
            </a:r>
            <a:r>
              <a:rPr lang="el-GR" sz="1400" b="1" dirty="0">
                <a:solidFill>
                  <a:srgbClr val="08784A"/>
                </a:solidFill>
                <a:latin typeface="Gotham Greek Medium" panose="02000603090000020004" pitchFamily="50" charset="0"/>
              </a:rPr>
              <a:t> 2024</a:t>
            </a:r>
            <a:r>
              <a:rPr lang="en-US" sz="1400" b="1" dirty="0">
                <a:solidFill>
                  <a:srgbClr val="08784A"/>
                </a:solidFill>
                <a:latin typeface="Gotham Greek Medium" panose="02000603090000020004" pitchFamily="50" charset="0"/>
              </a:rPr>
              <a:t> </a:t>
            </a:r>
            <a:endParaRPr lang="el-GR" sz="1400" b="1" dirty="0">
              <a:solidFill>
                <a:srgbClr val="08784A"/>
              </a:solidFill>
              <a:latin typeface="Gotham Greek Medium" panose="02000603090000020004" pitchFamily="50" charset="0"/>
            </a:endParaRPr>
          </a:p>
        </p:txBody>
      </p:sp>
      <p:grpSp>
        <p:nvGrpSpPr>
          <p:cNvPr id="19" name="Ομάδα 18">
            <a:extLst>
              <a:ext uri="{FF2B5EF4-FFF2-40B4-BE49-F238E27FC236}">
                <a16:creationId xmlns:a16="http://schemas.microsoft.com/office/drawing/2014/main" id="{98A394F0-9DA8-8289-DC48-DEDC8EE3C928}"/>
              </a:ext>
            </a:extLst>
          </p:cNvPr>
          <p:cNvGrpSpPr/>
          <p:nvPr/>
        </p:nvGrpSpPr>
        <p:grpSpPr>
          <a:xfrm>
            <a:off x="0" y="6106988"/>
            <a:ext cx="12192000" cy="745720"/>
            <a:chOff x="0" y="6106988"/>
            <a:chExt cx="12192000" cy="745720"/>
          </a:xfrm>
        </p:grpSpPr>
        <p:pic>
          <p:nvPicPr>
            <p:cNvPr id="20" name="Εικόνα 19">
              <a:extLst>
                <a:ext uri="{FF2B5EF4-FFF2-40B4-BE49-F238E27FC236}">
                  <a16:creationId xmlns:a16="http://schemas.microsoft.com/office/drawing/2014/main" id="{82E7C315-DCA9-51EA-3D17-79F3C5165A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6988"/>
              <a:ext cx="12192000" cy="745720"/>
            </a:xfrm>
            <a:prstGeom prst="rect">
              <a:avLst/>
            </a:prstGeom>
          </p:spPr>
        </p:pic>
        <p:sp>
          <p:nvSpPr>
            <p:cNvPr id="21" name="Rectangle 8">
              <a:extLst>
                <a:ext uri="{FF2B5EF4-FFF2-40B4-BE49-F238E27FC236}">
                  <a16:creationId xmlns:a16="http://schemas.microsoft.com/office/drawing/2014/main" id="{E44A3D49-0A96-91A4-8CE7-A64E1916AE37}"/>
                </a:ext>
              </a:extLst>
            </p:cNvPr>
            <p:cNvSpPr/>
            <p:nvPr/>
          </p:nvSpPr>
          <p:spPr>
            <a:xfrm>
              <a:off x="701467" y="6204469"/>
              <a:ext cx="143404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900" dirty="0">
                  <a:solidFill>
                    <a:srgbClr val="004C2A"/>
                  </a:solidFill>
                  <a:latin typeface="Gotham Greek Medium" panose="02000503020000020004" pitchFamily="2" charset="0"/>
                </a:rPr>
                <a:t>Ιδρυτικός Δωρητής</a:t>
              </a:r>
            </a:p>
          </p:txBody>
        </p:sp>
      </p:grpSp>
      <p:pic>
        <p:nvPicPr>
          <p:cNvPr id="22" name="Εικόνα 21" descr="Εικόνα που περιέχει κείμενο, στιγμιότυπο οθόνης, γραμματοσειρά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F8D02079-7264-EC87-D336-836413ACDE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69" y="6305494"/>
            <a:ext cx="2980631" cy="593920"/>
          </a:xfrm>
          <a:prstGeom prst="rect">
            <a:avLst/>
          </a:prstGeom>
        </p:spPr>
      </p:pic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3FD64643-8D4D-0251-D4ED-065665BB76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415249"/>
              </p:ext>
            </p:extLst>
          </p:nvPr>
        </p:nvGraphicFramePr>
        <p:xfrm>
          <a:off x="563442" y="2594087"/>
          <a:ext cx="10700569" cy="3153117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451327">
                  <a:extLst>
                    <a:ext uri="{9D8B030D-6E8A-4147-A177-3AD203B41FA5}">
                      <a16:colId xmlns:a16="http://schemas.microsoft.com/office/drawing/2014/main" val="825888136"/>
                    </a:ext>
                  </a:extLst>
                </a:gridCol>
                <a:gridCol w="10249242">
                  <a:extLst>
                    <a:ext uri="{9D8B030D-6E8A-4147-A177-3AD203B41FA5}">
                      <a16:colId xmlns:a16="http://schemas.microsoft.com/office/drawing/2014/main" val="2595799288"/>
                    </a:ext>
                  </a:extLst>
                </a:gridCol>
              </a:tblGrid>
              <a:tr h="453681">
                <a:tc gridSpan="2">
                  <a:txBody>
                    <a:bodyPr/>
                    <a:lstStyle/>
                    <a:p>
                      <a:pPr algn="ctr"/>
                      <a:r>
                        <a:rPr lang="el-GR" sz="1100" b="1" kern="1200" dirty="0">
                          <a:solidFill>
                            <a:schemeClr val="tx1"/>
                          </a:solidFill>
                          <a:latin typeface="Gotham Greek Book" panose="02000503020000020004" pitchFamily="50" charset="0"/>
                          <a:ea typeface="+mn-ea"/>
                          <a:cs typeface="+mn-cs"/>
                        </a:rPr>
                        <a:t>Ανταποδοτικά Οφέλη &amp;</a:t>
                      </a:r>
                    </a:p>
                    <a:p>
                      <a:pPr algn="ctr"/>
                      <a:r>
                        <a:rPr lang="el-GR" sz="1100" b="1" kern="1200" dirty="0">
                          <a:solidFill>
                            <a:schemeClr val="tx1"/>
                          </a:solidFill>
                          <a:latin typeface="Gotham Greek Book" panose="02000503020000020004" pitchFamily="50" charset="0"/>
                          <a:ea typeface="+mn-ea"/>
                          <a:cs typeface="+mn-cs"/>
                        </a:rPr>
                        <a:t> Προβολή/Δημοσιότητα της υποστήριξής σας</a:t>
                      </a:r>
                    </a:p>
                  </a:txBody>
                  <a:tcPr marL="80511" marR="80511" marT="40255" marB="4025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05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Gotham Greek" panose="0200080309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25" marR="473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936808"/>
                  </a:ext>
                </a:extLst>
              </a:tr>
              <a:tr h="586221">
                <a:tc>
                  <a:txBody>
                    <a:bodyPr/>
                    <a:lstStyle/>
                    <a:p>
                      <a:pPr algn="ctr"/>
                      <a:r>
                        <a:rPr lang="el-GR" sz="1200" b="0" kern="1200" dirty="0">
                          <a:solidFill>
                            <a:srgbClr val="006838"/>
                          </a:solidFill>
                          <a:latin typeface="Gotham Greek Book" panose="02000503020000020004" pitchFamily="50" charset="0"/>
                          <a:ea typeface="+mn-ea"/>
                          <a:cs typeface="+mn-cs"/>
                        </a:rPr>
                        <a:t>1.</a:t>
                      </a:r>
                      <a:endParaRPr lang="en-US" sz="1200" b="0" kern="1200" dirty="0">
                        <a:solidFill>
                          <a:srgbClr val="006838"/>
                        </a:solidFill>
                        <a:latin typeface="Gotham Greek Book" panose="02000503020000020004" pitchFamily="50" charset="0"/>
                        <a:ea typeface="+mn-ea"/>
                        <a:cs typeface="+mn-cs"/>
                      </a:endParaRPr>
                    </a:p>
                  </a:txBody>
                  <a:tcPr marL="80511" marR="80511" marT="40255" marB="4025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Καταχώρηση στη λίστα των υποστηρικτών μας με </a:t>
                      </a:r>
                      <a:r>
                        <a:rPr lang="el-GR" sz="11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το λογότυπό </a:t>
                      </a:r>
                      <a:r>
                        <a:rPr lang="el-GR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σας στον </a:t>
                      </a:r>
                      <a:r>
                        <a:rPr lang="el-GR" sz="11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ιστότοπο</a:t>
                      </a:r>
                      <a:r>
                        <a:rPr lang="el-GR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της ΝΕΑ ΓΕΩΡΓΙΑ ΝΕΑ ΓΕΝΙΑ με μικρό κείμενο και φωτογραφίες αναφορικά με τη χορηγία σας και με μετάβαση στην προσωπική σας ιστοσελίδα με </a:t>
                      </a:r>
                      <a:r>
                        <a:rPr lang="en-GB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hyperlink</a:t>
                      </a:r>
                      <a:r>
                        <a:rPr lang="el-GR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.</a:t>
                      </a:r>
                    </a:p>
                  </a:txBody>
                  <a:tcPr marL="47325" marR="473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916864"/>
                  </a:ext>
                </a:extLst>
              </a:tr>
              <a:tr h="353551"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solidFill>
                            <a:srgbClr val="006838"/>
                          </a:solidFill>
                        </a:rPr>
                        <a:t>2</a:t>
                      </a:r>
                      <a:r>
                        <a:rPr lang="el-GR" sz="1200" b="0" kern="1200" dirty="0">
                          <a:solidFill>
                            <a:srgbClr val="006838"/>
                          </a:solidFill>
                        </a:rPr>
                        <a:t>.</a:t>
                      </a:r>
                      <a:endParaRPr lang="en-US" sz="1200" b="0" kern="1200" dirty="0">
                        <a:solidFill>
                          <a:srgbClr val="006838"/>
                        </a:solidFill>
                        <a:latin typeface="Gotham Greek Book" panose="02000503020000020004" pitchFamily="50" charset="0"/>
                        <a:ea typeface="+mn-ea"/>
                        <a:cs typeface="+mn-cs"/>
                      </a:endParaRPr>
                    </a:p>
                  </a:txBody>
                  <a:tcPr marL="80511" marR="80511" marT="40255" marB="4025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el-GR" sz="11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ναφορά</a:t>
                      </a:r>
                      <a:r>
                        <a:rPr lang="el-GR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της χορηγίας σας στο </a:t>
                      </a:r>
                      <a:r>
                        <a:rPr lang="en-GB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Newsletter </a:t>
                      </a:r>
                      <a:r>
                        <a:rPr lang="el-GR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του οργανισμού με 8.000 παραλήπτες από τον Δημόσιο, Ιδιωτικό, Ακαδημαϊκό και </a:t>
                      </a:r>
                      <a:r>
                        <a:rPr lang="el-GR" sz="11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Αγροδιατροφικό</a:t>
                      </a:r>
                      <a:r>
                        <a:rPr lang="el-GR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τομέα.</a:t>
                      </a:r>
                      <a:endParaRPr lang="el-GR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Gotham Greek" panose="0200080309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25" marR="473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168199"/>
                  </a:ext>
                </a:extLst>
              </a:tr>
              <a:tr h="353551">
                <a:tc>
                  <a:txBody>
                    <a:bodyPr/>
                    <a:lstStyle/>
                    <a:p>
                      <a:pPr algn="ctr"/>
                      <a:r>
                        <a:rPr lang="el-GR" sz="1200" b="0" kern="1200" dirty="0">
                          <a:solidFill>
                            <a:srgbClr val="006838"/>
                          </a:solidFill>
                        </a:rPr>
                        <a:t>3.</a:t>
                      </a:r>
                      <a:endParaRPr lang="en-US" sz="1200" b="0" kern="1200" dirty="0">
                        <a:solidFill>
                          <a:srgbClr val="006838"/>
                        </a:solidFill>
                        <a:latin typeface="Gotham Greek Book" panose="02000503020000020004" pitchFamily="50" charset="0"/>
                        <a:ea typeface="+mn-ea"/>
                        <a:cs typeface="+mn-cs"/>
                      </a:endParaRPr>
                    </a:p>
                  </a:txBody>
                  <a:tcPr marL="80511" marR="80511" marT="40255" marB="4025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el-GR" sz="11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ναφορά</a:t>
                      </a:r>
                      <a:r>
                        <a:rPr lang="el-GR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χορηγίας σε διαφημιστικές έντυπες ή </a:t>
                      </a:r>
                      <a:r>
                        <a:rPr lang="en-GB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online </a:t>
                      </a:r>
                      <a:r>
                        <a:rPr lang="el-GR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καταχωρήσεις του προγράμματος, σε δελτίο τύπου, συνεντεύξεις και εκδηλώσεις του Οργανισμού.</a:t>
                      </a:r>
                      <a:endParaRPr lang="el-GR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Gotham Greek" panose="0200080309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25" marR="473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221081"/>
                  </a:ext>
                </a:extLst>
              </a:tr>
              <a:tr h="254599">
                <a:tc>
                  <a:txBody>
                    <a:bodyPr/>
                    <a:lstStyle/>
                    <a:p>
                      <a:pPr algn="ctr"/>
                      <a:r>
                        <a:rPr lang="el-GR" sz="1200" b="0" kern="1200" dirty="0">
                          <a:solidFill>
                            <a:srgbClr val="006838"/>
                          </a:solidFill>
                        </a:rPr>
                        <a:t>4.</a:t>
                      </a:r>
                      <a:endParaRPr lang="en-US" sz="1200" b="0" kern="1200" dirty="0">
                        <a:solidFill>
                          <a:srgbClr val="006838"/>
                        </a:solidFill>
                        <a:latin typeface="Gotham Greek Book" panose="02000503020000020004" pitchFamily="50" charset="0"/>
                        <a:ea typeface="+mn-ea"/>
                        <a:cs typeface="+mn-cs"/>
                      </a:endParaRPr>
                    </a:p>
                  </a:txBody>
                  <a:tcPr marL="80511" marR="80511" marT="40255" marB="4025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1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Δημοσιεύσεις στα </a:t>
                      </a:r>
                      <a:r>
                        <a:rPr lang="en-GB" sz="11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social media </a:t>
                      </a:r>
                      <a:r>
                        <a:rPr lang="el-GR" sz="11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του οργανισμού.</a:t>
                      </a:r>
                      <a:endParaRPr lang="el-GR" sz="110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Gotham Greek" panose="02000803090000020004" pitchFamily="50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25" marR="473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521031"/>
                  </a:ext>
                </a:extLst>
              </a:tr>
              <a:tr h="254599"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solidFill>
                            <a:srgbClr val="006838"/>
                          </a:solidFill>
                        </a:rPr>
                        <a:t>5</a:t>
                      </a:r>
                      <a:r>
                        <a:rPr lang="el-GR" sz="1200" b="0" kern="1200" dirty="0">
                          <a:solidFill>
                            <a:srgbClr val="006838"/>
                          </a:solidFill>
                        </a:rPr>
                        <a:t>.</a:t>
                      </a:r>
                      <a:endParaRPr lang="en-US" sz="1200" b="0" kern="1200" dirty="0">
                        <a:solidFill>
                          <a:srgbClr val="006838"/>
                        </a:solidFill>
                        <a:latin typeface="Gotham Greek Book" panose="02000503020000020004" pitchFamily="50" charset="0"/>
                        <a:ea typeface="+mn-ea"/>
                        <a:cs typeface="+mn-cs"/>
                      </a:endParaRPr>
                    </a:p>
                  </a:txBody>
                  <a:tcPr marL="80511" marR="80511" marT="40255" marB="4025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1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1 Πρόσκληση σε Δημόσια Εκδήλωση του Οργανισμού για την αναγνώριση της συμβολής σας.</a:t>
                      </a:r>
                      <a:endParaRPr lang="el-GR" sz="110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Gotham Greek" panose="02000803090000020004" pitchFamily="50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25" marR="473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587011"/>
                  </a:ext>
                </a:extLst>
              </a:tr>
              <a:tr h="2931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1200" b="0" kern="1200" dirty="0">
                          <a:solidFill>
                            <a:srgbClr val="006838"/>
                          </a:solidFill>
                        </a:rPr>
                        <a:t>6.</a:t>
                      </a:r>
                      <a:endParaRPr lang="el-GR" sz="1200" b="0" kern="1200" dirty="0">
                        <a:solidFill>
                          <a:srgbClr val="006838"/>
                        </a:solidFill>
                        <a:latin typeface="Gotham Greek Medium" panose="02000603090000020004" pitchFamily="50" charset="0"/>
                        <a:ea typeface="+mn-ea"/>
                        <a:cs typeface="+mn-cs"/>
                      </a:endParaRPr>
                    </a:p>
                  </a:txBody>
                  <a:tcPr marL="80511" marR="80511" marT="40255" marB="4025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Προβολή του / των υποτρόφων σας μέσα από τα </a:t>
                      </a:r>
                      <a:r>
                        <a:rPr lang="en-US" sz="11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social media </a:t>
                      </a:r>
                      <a:r>
                        <a:rPr lang="el-GR" sz="11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του οργανισμού με αναφορά στο Χορηγό Υποτροφιών.</a:t>
                      </a:r>
                      <a:endParaRPr lang="el-GR" sz="110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Gotham Greek" panose="02000803090000020004" pitchFamily="50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25" marR="473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843970"/>
                  </a:ext>
                </a:extLst>
              </a:tr>
              <a:tr h="58622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1200" b="0" kern="1200" dirty="0">
                          <a:solidFill>
                            <a:srgbClr val="006838"/>
                          </a:solidFill>
                          <a:latin typeface="Gotham Greek Medium" panose="02000603090000020004" pitchFamily="50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80511" marR="80511" marT="40255" marB="4025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Με χορηγίες από 3.000€ (πλέον ΦΠΑ) και άνω, σας παρέχουμε τη δυνατότητα </a:t>
                      </a:r>
                      <a:r>
                        <a:rPr lang="el-GR" sz="110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συνδιοργάνωσης</a:t>
                      </a:r>
                      <a:r>
                        <a:rPr lang="el-GR" sz="11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ενημερωτικής εκδήλωσης (διαδικτυακής ή δια ζώσης) για την εξαγωγή </a:t>
                      </a:r>
                      <a:r>
                        <a:rPr lang="el-GR" sz="110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αγροδιατροφικών</a:t>
                      </a:r>
                      <a:r>
                        <a:rPr lang="el-GR" sz="11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προϊόντων για τα μέλη/στελέχη σας ή σε άλλη θεματική σε συνεννόηση με τον Οργανισμό.</a:t>
                      </a:r>
                    </a:p>
                  </a:txBody>
                  <a:tcPr marL="47325" marR="473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513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400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98344FEA-AF28-A753-9EE2-698FCEEC18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742"/>
          <a:stretch/>
        </p:blipFill>
        <p:spPr>
          <a:xfrm>
            <a:off x="0" y="-158145"/>
            <a:ext cx="12191999" cy="14578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E01966-76A5-4C81-A139-52B5A3CAEB4A}"/>
              </a:ext>
            </a:extLst>
          </p:cNvPr>
          <p:cNvSpPr txBox="1"/>
          <p:nvPr/>
        </p:nvSpPr>
        <p:spPr>
          <a:xfrm>
            <a:off x="442941" y="1015095"/>
            <a:ext cx="941742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sz="11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E3A7EA-E2B1-445D-B1F4-BDBBEE37FB2A}"/>
              </a:ext>
            </a:extLst>
          </p:cNvPr>
          <p:cNvSpPr txBox="1"/>
          <p:nvPr/>
        </p:nvSpPr>
        <p:spPr>
          <a:xfrm>
            <a:off x="814369" y="213352"/>
            <a:ext cx="6720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>
                <a:solidFill>
                  <a:srgbClr val="004C2A"/>
                </a:solidFill>
                <a:latin typeface="+mj-lt"/>
              </a:rPr>
              <a:t>Τι είπαν για το AGRIFOOD EXPORTS 360</a:t>
            </a:r>
            <a:r>
              <a:rPr lang="el-GR" sz="1600" b="1" baseline="30000" dirty="0">
                <a:solidFill>
                  <a:srgbClr val="004C2A"/>
                </a:solidFill>
                <a:latin typeface="+mj-lt"/>
              </a:rPr>
              <a:t>o</a:t>
            </a:r>
            <a:r>
              <a:rPr lang="el-GR" sz="1600" b="1" dirty="0">
                <a:solidFill>
                  <a:srgbClr val="004C2A"/>
                </a:solidFill>
                <a:latin typeface="+mj-lt"/>
              </a:rPr>
              <a:t> οι Συμμετέχοντες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E3066F3B-C917-4E8F-829D-202B876A6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B9AC-FC11-495A-86C8-353C4ECC08FF}" type="slidenum">
              <a:rPr lang="el-GR" smtClean="0"/>
              <a:t>7</a:t>
            </a:fld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57C9696-3B09-B634-B358-7E77255B07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6" r="66986" b="29190"/>
          <a:stretch/>
        </p:blipFill>
        <p:spPr>
          <a:xfrm>
            <a:off x="442941" y="785219"/>
            <a:ext cx="3393524" cy="5523125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8479DAC3-F3F6-AC59-CFE6-9E19E4156A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484" t="1" r="1362" b="33687"/>
          <a:stretch/>
        </p:blipFill>
        <p:spPr>
          <a:xfrm>
            <a:off x="4174648" y="785219"/>
            <a:ext cx="3654720" cy="5510221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3BBB4DFD-284F-D562-210D-87BCE2B88C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64" b="9408"/>
          <a:stretch/>
        </p:blipFill>
        <p:spPr>
          <a:xfrm>
            <a:off x="8106301" y="786687"/>
            <a:ext cx="3642758" cy="55102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82B743D-B417-DB18-E633-D61808FFB351}"/>
              </a:ext>
            </a:extLst>
          </p:cNvPr>
          <p:cNvSpPr txBox="1"/>
          <p:nvPr/>
        </p:nvSpPr>
        <p:spPr>
          <a:xfrm>
            <a:off x="4166857" y="5511152"/>
            <a:ext cx="3662511" cy="79579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100" b="1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Διαβάστε περισσότερα εδώ: </a:t>
            </a:r>
            <a:r>
              <a:rPr lang="en-US" sz="1050" b="1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https://www.cultivateacademy.org/course/agrifood-exports-360-2024</a:t>
            </a:r>
            <a:r>
              <a:rPr lang="el-GR" sz="105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3286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F02C0BE1-F843-8E41-A22A-BAF5127437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773"/>
          <a:stretch/>
        </p:blipFill>
        <p:spPr>
          <a:xfrm>
            <a:off x="515172" y="3874"/>
            <a:ext cx="9144000" cy="11128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6197" y="391001"/>
            <a:ext cx="2842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>
                <a:solidFill>
                  <a:srgbClr val="004C2A"/>
                </a:solidFill>
                <a:latin typeface="+mj-lt"/>
              </a:rPr>
              <a:t>Επικοινωνήστε μαζί μας!</a:t>
            </a:r>
            <a:endParaRPr lang="el-GR" sz="1600" dirty="0">
              <a:solidFill>
                <a:srgbClr val="004C2A"/>
              </a:solidFill>
              <a:latin typeface="Gotham Greek Medium" panose="02000603090000020004" pitchFamily="50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68" y="1116682"/>
            <a:ext cx="9939898" cy="51113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96684" y="5182770"/>
            <a:ext cx="3133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6838"/>
                </a:solidFill>
                <a:latin typeface="+mj-lt"/>
              </a:rPr>
              <a:t>www.generationag.org</a:t>
            </a:r>
          </a:p>
          <a:p>
            <a:endParaRPr lang="el-GR" sz="1600" b="1" dirty="0">
              <a:solidFill>
                <a:srgbClr val="006838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3223" y="3372286"/>
            <a:ext cx="29157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006838"/>
                </a:solidFill>
                <a:latin typeface="+mj-lt"/>
              </a:rPr>
              <a:t>generationaggreece</a:t>
            </a:r>
            <a:endParaRPr lang="en-US" sz="1200" b="1" dirty="0">
              <a:solidFill>
                <a:srgbClr val="006838"/>
              </a:solidFill>
              <a:latin typeface="+mj-lt"/>
            </a:endParaRPr>
          </a:p>
          <a:p>
            <a:r>
              <a:rPr lang="en-US" sz="1000" dirty="0" err="1">
                <a:solidFill>
                  <a:srgbClr val="006838"/>
                </a:solidFill>
                <a:latin typeface="+mj-lt"/>
              </a:rPr>
              <a:t>facebook</a:t>
            </a:r>
            <a:r>
              <a:rPr lang="en-US" sz="1000" dirty="0">
                <a:solidFill>
                  <a:srgbClr val="006838"/>
                </a:solidFill>
                <a:latin typeface="+mj-lt"/>
              </a:rPr>
              <a:t> group_ The </a:t>
            </a:r>
            <a:r>
              <a:rPr lang="en-US" sz="1000" dirty="0" err="1">
                <a:solidFill>
                  <a:srgbClr val="006838"/>
                </a:solidFill>
                <a:latin typeface="+mj-lt"/>
              </a:rPr>
              <a:t>Agrifood</a:t>
            </a:r>
            <a:r>
              <a:rPr lang="en-US" sz="1000" dirty="0">
                <a:solidFill>
                  <a:srgbClr val="006838"/>
                </a:solidFill>
                <a:latin typeface="+mj-lt"/>
              </a:rPr>
              <a:t> Network </a:t>
            </a:r>
          </a:p>
          <a:p>
            <a:endParaRPr lang="en-US" sz="1000" dirty="0">
              <a:solidFill>
                <a:srgbClr val="006838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53223" y="4388995"/>
            <a:ext cx="19825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6838"/>
                </a:solidFill>
                <a:latin typeface="+mj-lt"/>
              </a:rPr>
              <a:t>Generation Ag Greece</a:t>
            </a:r>
            <a:endParaRPr lang="el-GR" sz="1200" b="1" dirty="0">
              <a:solidFill>
                <a:srgbClr val="006838"/>
              </a:solidFill>
              <a:latin typeface="+mj-lt"/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227" y="3270995"/>
            <a:ext cx="600457" cy="624841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646" y="3270996"/>
            <a:ext cx="600457" cy="624841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228" y="4210555"/>
            <a:ext cx="600457" cy="624841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647" y="4209023"/>
            <a:ext cx="600457" cy="6248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0F2E92-5948-CB0E-56EF-EDA708CCE5E1}"/>
              </a:ext>
            </a:extLst>
          </p:cNvPr>
          <p:cNvSpPr txBox="1"/>
          <p:nvPr/>
        </p:nvSpPr>
        <p:spPr>
          <a:xfrm>
            <a:off x="6096000" y="1535279"/>
            <a:ext cx="43388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800" b="1" dirty="0">
                <a:solidFill>
                  <a:srgbClr val="00875B"/>
                </a:solidFill>
                <a:effectLst/>
                <a:latin typeface="GothamGreek-Book" panose="0200050302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Στοιχεία Επικοινωνίας :</a:t>
            </a:r>
          </a:p>
          <a:p>
            <a:pPr algn="ctr"/>
            <a:br>
              <a:rPr lang="el-GR" sz="1800" b="1" dirty="0">
                <a:solidFill>
                  <a:srgbClr val="00875B"/>
                </a:solidFill>
                <a:effectLst/>
                <a:latin typeface="GothamGreek-Book" panose="0200050302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1500" b="1" dirty="0">
                <a:effectLst/>
                <a:latin typeface="GothamGreek-Book" panose="0200050302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Αρχόντω Αντωνάτου</a:t>
            </a:r>
            <a:br>
              <a:rPr lang="el-GR" sz="1500" dirty="0">
                <a:effectLst/>
                <a:latin typeface="GothamGreek-Book" panose="0200050302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1500" dirty="0">
                <a:effectLst/>
                <a:latin typeface="GothamGreek-Book" panose="0200050302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M. +30 69</a:t>
            </a:r>
            <a:r>
              <a:rPr lang="en-US" sz="1500" dirty="0">
                <a:effectLst/>
                <a:latin typeface="GothamGreek-Book" panose="0200050302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83 305 817</a:t>
            </a:r>
            <a:br>
              <a:rPr lang="el-GR" sz="1500" dirty="0">
                <a:effectLst/>
                <a:latin typeface="GothamGreek-Book" panose="0200050302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1500" dirty="0">
                <a:effectLst/>
                <a:latin typeface="GothamGreek-Book" panose="0200050302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r>
              <a:rPr lang="el-GR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US" sz="1500" u="sng" dirty="0">
                <a:effectLst/>
                <a:latin typeface="GothamGreek-Book" panose="02000503020000020004" pitchFamily="50" charset="0"/>
                <a:ea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archonto</a:t>
            </a:r>
            <a:r>
              <a:rPr lang="el-GR" sz="1500" u="sng" dirty="0">
                <a:effectLst/>
                <a:latin typeface="GothamGreek-Book" panose="02000503020000020004" pitchFamily="50" charset="0"/>
                <a:ea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@generationag.org</a:t>
            </a:r>
            <a:endParaRPr lang="el-GR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48822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NEAGEN">
      <a:dk1>
        <a:sysClr val="windowText" lastClr="000000"/>
      </a:dk1>
      <a:lt1>
        <a:sysClr val="window" lastClr="FFFFFF"/>
      </a:lt1>
      <a:dk2>
        <a:srgbClr val="006A37"/>
      </a:dk2>
      <a:lt2>
        <a:srgbClr val="E7E6E6"/>
      </a:lt2>
      <a:accent1>
        <a:srgbClr val="006A37"/>
      </a:accent1>
      <a:accent2>
        <a:srgbClr val="D8D855"/>
      </a:accent2>
      <a:accent3>
        <a:srgbClr val="94B2B1"/>
      </a:accent3>
      <a:accent4>
        <a:srgbClr val="D6AB2A"/>
      </a:accent4>
      <a:accent5>
        <a:srgbClr val="4F2551"/>
      </a:accent5>
      <a:accent6>
        <a:srgbClr val="4ABF61"/>
      </a:accent6>
      <a:hlink>
        <a:srgbClr val="7F7F7F"/>
      </a:hlink>
      <a:folHlink>
        <a:srgbClr val="595959"/>
      </a:folHlink>
    </a:clrScheme>
    <a:fontScheme name="NANG">
      <a:majorFont>
        <a:latin typeface="Gotham Greek Medium"/>
        <a:ea typeface=""/>
        <a:cs typeface=""/>
      </a:majorFont>
      <a:minorFont>
        <a:latin typeface="Gotham Greek Book"/>
        <a:ea typeface=""/>
        <a:cs typeface="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82FE7179D1AB4FA8784E95E8F12421" ma:contentTypeVersion="5" ma:contentTypeDescription="Create a new document." ma:contentTypeScope="" ma:versionID="12a4d52cb80f628c8b4c66bae8d4d6ee">
  <xsd:schema xmlns:xsd="http://www.w3.org/2001/XMLSchema" xmlns:xs="http://www.w3.org/2001/XMLSchema" xmlns:p="http://schemas.microsoft.com/office/2006/metadata/properties" xmlns:ns3="c436fdcf-1e12-41c0-8c96-4260eaa786a5" xmlns:ns4="67359b6d-6855-4b79-914b-252575a8fcc9" targetNamespace="http://schemas.microsoft.com/office/2006/metadata/properties" ma:root="true" ma:fieldsID="c24ee7162b615386b3e4b201574ea812" ns3:_="" ns4:_="">
    <xsd:import namespace="c436fdcf-1e12-41c0-8c96-4260eaa786a5"/>
    <xsd:import namespace="67359b6d-6855-4b79-914b-252575a8fcc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36fdcf-1e12-41c0-8c96-4260eaa786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359b6d-6855-4b79-914b-252575a8fcc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325AA7-4515-49C7-8267-C918C7B605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36fdcf-1e12-41c0-8c96-4260eaa786a5"/>
    <ds:schemaRef ds:uri="67359b6d-6855-4b79-914b-252575a8fc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71C53E-534D-4151-B459-59A7D36E07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19B205-6980-4EF6-89A5-D7A32A9E3632}">
  <ds:schemaRefs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67359b6d-6855-4b79-914b-252575a8fcc9"/>
    <ds:schemaRef ds:uri="http://schemas.openxmlformats.org/package/2006/metadata/core-properties"/>
    <ds:schemaRef ds:uri="c436fdcf-1e12-41c0-8c96-4260eaa786a5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14468</TotalTime>
  <Words>984</Words>
  <Application>Microsoft Office PowerPoint</Application>
  <PresentationFormat>Ευρεία οθόνη</PresentationFormat>
  <Paragraphs>134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6" baseType="lpstr">
      <vt:lpstr>Arial</vt:lpstr>
      <vt:lpstr>Calibri</vt:lpstr>
      <vt:lpstr>Gotham Greek</vt:lpstr>
      <vt:lpstr>Gotham Greek Book</vt:lpstr>
      <vt:lpstr>Gotham Greek Medium</vt:lpstr>
      <vt:lpstr>GothamGreek-Book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Μυρτώ Ζωγραφάκη</dc:creator>
  <cp:lastModifiedBy>Erica Lympousi</cp:lastModifiedBy>
  <cp:revision>563</cp:revision>
  <dcterms:created xsi:type="dcterms:W3CDTF">2021-01-11T17:41:19Z</dcterms:created>
  <dcterms:modified xsi:type="dcterms:W3CDTF">2024-02-15T13:42:18Z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0x010100DD82FE7179D1AB4FA8784E95E8F12421</vt:lpwstr>
  </property>
</Properties>
</file>